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332" r:id="rId2"/>
    <p:sldId id="395" r:id="rId3"/>
    <p:sldId id="394" r:id="rId4"/>
    <p:sldId id="379" r:id="rId5"/>
    <p:sldId id="385" r:id="rId6"/>
    <p:sldId id="383" r:id="rId7"/>
    <p:sldId id="384" r:id="rId8"/>
    <p:sldId id="387" r:id="rId9"/>
    <p:sldId id="411" r:id="rId10"/>
    <p:sldId id="412" r:id="rId11"/>
    <p:sldId id="406" r:id="rId12"/>
    <p:sldId id="408" r:id="rId13"/>
    <p:sldId id="413" r:id="rId14"/>
    <p:sldId id="410" r:id="rId15"/>
    <p:sldId id="409" r:id="rId16"/>
    <p:sldId id="389" r:id="rId17"/>
    <p:sldId id="388" r:id="rId18"/>
    <p:sldId id="391" r:id="rId19"/>
    <p:sldId id="390" r:id="rId20"/>
    <p:sldId id="414" r:id="rId21"/>
    <p:sldId id="41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75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p:normalViewPr>
  <p:slideViewPr>
    <p:cSldViewPr snapToGrid="0">
      <p:cViewPr varScale="1">
        <p:scale>
          <a:sx n="107" d="100"/>
          <a:sy n="107" d="100"/>
        </p:scale>
        <p:origin x="678" y="108"/>
      </p:cViewPr>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ette Frauenholtz" userId="582a030c0505f761" providerId="LiveId" clId="{45CFD0FB-0C17-4760-A288-2F829A02DF48}"/>
    <pc:docChg chg="modSld">
      <pc:chgData name="Danette Frauenholtz" userId="582a030c0505f761" providerId="LiveId" clId="{45CFD0FB-0C17-4760-A288-2F829A02DF48}" dt="2024-09-21T16:12:57.380" v="0" actId="1076"/>
      <pc:docMkLst>
        <pc:docMk/>
      </pc:docMkLst>
      <pc:sldChg chg="modSp mod">
        <pc:chgData name="Danette Frauenholtz" userId="582a030c0505f761" providerId="LiveId" clId="{45CFD0FB-0C17-4760-A288-2F829A02DF48}" dt="2024-09-21T16:12:57.380" v="0" actId="1076"/>
        <pc:sldMkLst>
          <pc:docMk/>
          <pc:sldMk cId="2441166891" sldId="394"/>
        </pc:sldMkLst>
        <pc:spChg chg="mod">
          <ac:chgData name="Danette Frauenholtz" userId="582a030c0505f761" providerId="LiveId" clId="{45CFD0FB-0C17-4760-A288-2F829A02DF48}" dt="2024-09-21T16:12:57.380" v="0" actId="1076"/>
          <ac:spMkLst>
            <pc:docMk/>
            <pc:sldMk cId="2441166891" sldId="394"/>
            <ac:spMk id="3" creationId="{00000000-0000-0000-0000-00000000000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5E0DA0-5F9B-4316-8812-301D27BAB4EA}"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4143C99A-E269-4B3C-BFCC-B459E7BADDAB}">
      <dgm:prSet custT="1"/>
      <dgm:spPr/>
      <dgm:t>
        <a:bodyPr/>
        <a:lstStyle/>
        <a:p>
          <a:pPr>
            <a:lnSpc>
              <a:spcPct val="100000"/>
            </a:lnSpc>
          </a:pPr>
          <a:r>
            <a:rPr lang="en-US" sz="2400" b="1" dirty="0"/>
            <a:t>Key Contacts changes to Organizational Profiles</a:t>
          </a:r>
          <a:endParaRPr lang="en-US" sz="2400" dirty="0"/>
        </a:p>
      </dgm:t>
    </dgm:pt>
    <dgm:pt modelId="{9AEE24BC-4A00-41C5-8ABA-6A9607721FB0}" type="parTrans" cxnId="{5800368F-172A-4CA5-BD16-29B7F986B34F}">
      <dgm:prSet/>
      <dgm:spPr/>
      <dgm:t>
        <a:bodyPr/>
        <a:lstStyle/>
        <a:p>
          <a:endParaRPr lang="en-US"/>
        </a:p>
      </dgm:t>
    </dgm:pt>
    <dgm:pt modelId="{09E91D18-8465-4243-8725-F81C73119E24}" type="sibTrans" cxnId="{5800368F-172A-4CA5-BD16-29B7F986B34F}">
      <dgm:prSet/>
      <dgm:spPr/>
      <dgm:t>
        <a:bodyPr/>
        <a:lstStyle/>
        <a:p>
          <a:endParaRPr lang="en-US"/>
        </a:p>
      </dgm:t>
    </dgm:pt>
    <dgm:pt modelId="{6529B95B-B8BA-4790-959B-922BCE614C98}">
      <dgm:prSet custT="1"/>
      <dgm:spPr/>
      <dgm:t>
        <a:bodyPr/>
        <a:lstStyle/>
        <a:p>
          <a:pPr>
            <a:lnSpc>
              <a:spcPct val="100000"/>
            </a:lnSpc>
          </a:pPr>
          <a:r>
            <a:rPr lang="en-US" sz="1800" dirty="0"/>
            <a:t>If you are the Key Contact </a:t>
          </a:r>
          <a:r>
            <a:rPr lang="en-US" sz="1800" i="1" dirty="0"/>
            <a:t>(aka: admin) </a:t>
          </a:r>
          <a:r>
            <a:rPr lang="en-US" sz="1800" dirty="0"/>
            <a:t>to an Organization, you are able to make changes to the organization profile through your individual profile. </a:t>
          </a:r>
          <a:br>
            <a:rPr lang="en-US" sz="1800" dirty="0"/>
          </a:br>
          <a:br>
            <a:rPr lang="en-US" sz="1800" dirty="0"/>
          </a:br>
          <a:r>
            <a:rPr lang="en-US" sz="1800" dirty="0"/>
            <a:t>To update your Organization's’ profile, hover your mouse over ‘My Profile’ and click on ‘</a:t>
          </a:r>
          <a:r>
            <a:rPr lang="en-US" sz="1800" i="1" dirty="0"/>
            <a:t>Your Organization’</a:t>
          </a:r>
          <a:r>
            <a:rPr lang="en-US" sz="1800" dirty="0"/>
            <a:t>. </a:t>
          </a:r>
        </a:p>
      </dgm:t>
    </dgm:pt>
    <dgm:pt modelId="{60658B75-ACFA-449A-9C28-A0894B7614ED}" type="parTrans" cxnId="{D0628A7C-FA4B-4A30-AF3E-9D77E61E2FFC}">
      <dgm:prSet/>
      <dgm:spPr/>
      <dgm:t>
        <a:bodyPr/>
        <a:lstStyle/>
        <a:p>
          <a:endParaRPr lang="en-US"/>
        </a:p>
      </dgm:t>
    </dgm:pt>
    <dgm:pt modelId="{DB176A03-3E29-40FE-A131-2B1884E7A0B2}" type="sibTrans" cxnId="{D0628A7C-FA4B-4A30-AF3E-9D77E61E2FFC}">
      <dgm:prSet/>
      <dgm:spPr/>
      <dgm:t>
        <a:bodyPr/>
        <a:lstStyle/>
        <a:p>
          <a:endParaRPr lang="en-US"/>
        </a:p>
      </dgm:t>
    </dgm:pt>
    <dgm:pt modelId="{749F416D-A8CA-4D8E-80FF-D6B3250B5470}" type="pres">
      <dgm:prSet presAssocID="{2B5E0DA0-5F9B-4316-8812-301D27BAB4EA}" presName="root" presStyleCnt="0">
        <dgm:presLayoutVars>
          <dgm:dir/>
          <dgm:resizeHandles val="exact"/>
        </dgm:presLayoutVars>
      </dgm:prSet>
      <dgm:spPr/>
    </dgm:pt>
    <dgm:pt modelId="{D8779793-C8D6-4975-A53F-B37CFD740B61}" type="pres">
      <dgm:prSet presAssocID="{4143C99A-E269-4B3C-BFCC-B459E7BADDAB}" presName="compNode" presStyleCnt="0"/>
      <dgm:spPr/>
    </dgm:pt>
    <dgm:pt modelId="{C0E89571-0E84-4593-AA68-AB3D68CD4F8C}" type="pres">
      <dgm:prSet presAssocID="{4143C99A-E269-4B3C-BFCC-B459E7BADDAB}"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F2ABD7CD-1AFE-4FC4-8C90-0149E6D92621}" type="pres">
      <dgm:prSet presAssocID="{4143C99A-E269-4B3C-BFCC-B459E7BADDAB}" presName="spaceRect" presStyleCnt="0"/>
      <dgm:spPr/>
    </dgm:pt>
    <dgm:pt modelId="{5E37C02B-BF33-44FD-B022-AD99F9DAC669}" type="pres">
      <dgm:prSet presAssocID="{4143C99A-E269-4B3C-BFCC-B459E7BADDAB}" presName="textRect" presStyleLbl="revTx" presStyleIdx="0" presStyleCnt="2" custScaleX="339533">
        <dgm:presLayoutVars>
          <dgm:chMax val="1"/>
          <dgm:chPref val="1"/>
        </dgm:presLayoutVars>
      </dgm:prSet>
      <dgm:spPr/>
    </dgm:pt>
    <dgm:pt modelId="{C6B161D7-D687-4B90-B3DC-D03DDB090788}" type="pres">
      <dgm:prSet presAssocID="{09E91D18-8465-4243-8725-F81C73119E24}" presName="sibTrans" presStyleCnt="0"/>
      <dgm:spPr/>
    </dgm:pt>
    <dgm:pt modelId="{A4210780-5B2E-4F71-8C5A-ED32A0E584A2}" type="pres">
      <dgm:prSet presAssocID="{6529B95B-B8BA-4790-959B-922BCE614C98}" presName="compNode" presStyleCnt="0"/>
      <dgm:spPr/>
    </dgm:pt>
    <dgm:pt modelId="{2C7CD89E-16C1-49CD-A369-95291032DC0B}" type="pres">
      <dgm:prSet presAssocID="{6529B95B-B8BA-4790-959B-922BCE614C98}"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ght Pointing Backhand Index "/>
        </a:ext>
      </dgm:extLst>
    </dgm:pt>
    <dgm:pt modelId="{2C63D012-A6B4-43FF-8C6E-C1A028715D4A}" type="pres">
      <dgm:prSet presAssocID="{6529B95B-B8BA-4790-959B-922BCE614C98}" presName="spaceRect" presStyleCnt="0"/>
      <dgm:spPr/>
    </dgm:pt>
    <dgm:pt modelId="{8934C8E5-A451-438B-89EF-F38DD4DFEBCF}" type="pres">
      <dgm:prSet presAssocID="{6529B95B-B8BA-4790-959B-922BCE614C98}" presName="textRect" presStyleLbl="revTx" presStyleIdx="1" presStyleCnt="2" custScaleX="357797">
        <dgm:presLayoutVars>
          <dgm:chMax val="1"/>
          <dgm:chPref val="1"/>
        </dgm:presLayoutVars>
      </dgm:prSet>
      <dgm:spPr/>
    </dgm:pt>
  </dgm:ptLst>
  <dgm:cxnLst>
    <dgm:cxn modelId="{8DE88C3A-210F-B441-91C8-BAE9DBC4DB7F}" type="presOf" srcId="{4143C99A-E269-4B3C-BFCC-B459E7BADDAB}" destId="{5E37C02B-BF33-44FD-B022-AD99F9DAC669}" srcOrd="0" destOrd="0" presId="urn:microsoft.com/office/officeart/2018/2/layout/IconLabelList"/>
    <dgm:cxn modelId="{347A604B-81CC-4645-8484-1AF9A151FD38}" type="presOf" srcId="{2B5E0DA0-5F9B-4316-8812-301D27BAB4EA}" destId="{749F416D-A8CA-4D8E-80FF-D6B3250B5470}" srcOrd="0" destOrd="0" presId="urn:microsoft.com/office/officeart/2018/2/layout/IconLabelList"/>
    <dgm:cxn modelId="{D0628A7C-FA4B-4A30-AF3E-9D77E61E2FFC}" srcId="{2B5E0DA0-5F9B-4316-8812-301D27BAB4EA}" destId="{6529B95B-B8BA-4790-959B-922BCE614C98}" srcOrd="1" destOrd="0" parTransId="{60658B75-ACFA-449A-9C28-A0894B7614ED}" sibTransId="{DB176A03-3E29-40FE-A131-2B1884E7A0B2}"/>
    <dgm:cxn modelId="{E26FD07D-1855-D843-A93E-23B158DB2F45}" type="presOf" srcId="{6529B95B-B8BA-4790-959B-922BCE614C98}" destId="{8934C8E5-A451-438B-89EF-F38DD4DFEBCF}" srcOrd="0" destOrd="0" presId="urn:microsoft.com/office/officeart/2018/2/layout/IconLabelList"/>
    <dgm:cxn modelId="{5800368F-172A-4CA5-BD16-29B7F986B34F}" srcId="{2B5E0DA0-5F9B-4316-8812-301D27BAB4EA}" destId="{4143C99A-E269-4B3C-BFCC-B459E7BADDAB}" srcOrd="0" destOrd="0" parTransId="{9AEE24BC-4A00-41C5-8ABA-6A9607721FB0}" sibTransId="{09E91D18-8465-4243-8725-F81C73119E24}"/>
    <dgm:cxn modelId="{F6EBC262-F576-BB44-B5F7-434A07C5DD43}" type="presParOf" srcId="{749F416D-A8CA-4D8E-80FF-D6B3250B5470}" destId="{D8779793-C8D6-4975-A53F-B37CFD740B61}" srcOrd="0" destOrd="0" presId="urn:microsoft.com/office/officeart/2018/2/layout/IconLabelList"/>
    <dgm:cxn modelId="{3AFAD60C-38BB-134E-9977-330318373819}" type="presParOf" srcId="{D8779793-C8D6-4975-A53F-B37CFD740B61}" destId="{C0E89571-0E84-4593-AA68-AB3D68CD4F8C}" srcOrd="0" destOrd="0" presId="urn:microsoft.com/office/officeart/2018/2/layout/IconLabelList"/>
    <dgm:cxn modelId="{905C85EE-8868-8C4C-871E-998407711EF2}" type="presParOf" srcId="{D8779793-C8D6-4975-A53F-B37CFD740B61}" destId="{F2ABD7CD-1AFE-4FC4-8C90-0149E6D92621}" srcOrd="1" destOrd="0" presId="urn:microsoft.com/office/officeart/2018/2/layout/IconLabelList"/>
    <dgm:cxn modelId="{30F9D39A-6261-BF4B-95AD-C9F899DFB2ED}" type="presParOf" srcId="{D8779793-C8D6-4975-A53F-B37CFD740B61}" destId="{5E37C02B-BF33-44FD-B022-AD99F9DAC669}" srcOrd="2" destOrd="0" presId="urn:microsoft.com/office/officeart/2018/2/layout/IconLabelList"/>
    <dgm:cxn modelId="{60906FEB-DCA4-2442-A742-7D239AC63666}" type="presParOf" srcId="{749F416D-A8CA-4D8E-80FF-D6B3250B5470}" destId="{C6B161D7-D687-4B90-B3DC-D03DDB090788}" srcOrd="1" destOrd="0" presId="urn:microsoft.com/office/officeart/2018/2/layout/IconLabelList"/>
    <dgm:cxn modelId="{098F24ED-5579-BF44-B548-9C088874F571}" type="presParOf" srcId="{749F416D-A8CA-4D8E-80FF-D6B3250B5470}" destId="{A4210780-5B2E-4F71-8C5A-ED32A0E584A2}" srcOrd="2" destOrd="0" presId="urn:microsoft.com/office/officeart/2018/2/layout/IconLabelList"/>
    <dgm:cxn modelId="{FD00804E-7411-934E-BAED-7AEDD226D050}" type="presParOf" srcId="{A4210780-5B2E-4F71-8C5A-ED32A0E584A2}" destId="{2C7CD89E-16C1-49CD-A369-95291032DC0B}" srcOrd="0" destOrd="0" presId="urn:microsoft.com/office/officeart/2018/2/layout/IconLabelList"/>
    <dgm:cxn modelId="{742CC144-196C-7F46-ADC8-F31EAF7C1F24}" type="presParOf" srcId="{A4210780-5B2E-4F71-8C5A-ED32A0E584A2}" destId="{2C63D012-A6B4-43FF-8C6E-C1A028715D4A}" srcOrd="1" destOrd="0" presId="urn:microsoft.com/office/officeart/2018/2/layout/IconLabelList"/>
    <dgm:cxn modelId="{29D5EC8A-718A-9D40-ACC0-8F714E4F87E5}" type="presParOf" srcId="{A4210780-5B2E-4F71-8C5A-ED32A0E584A2}" destId="{8934C8E5-A451-438B-89EF-F38DD4DFEBCF}"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89571-0E84-4593-AA68-AB3D68CD4F8C}">
      <dsp:nvSpPr>
        <dsp:cNvPr id="0" name=""/>
        <dsp:cNvSpPr/>
      </dsp:nvSpPr>
      <dsp:spPr>
        <a:xfrm>
          <a:off x="2455771" y="128249"/>
          <a:ext cx="697675" cy="69767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37C02B-BF33-44FD-B022-AD99F9DAC669}">
      <dsp:nvSpPr>
        <dsp:cNvPr id="0" name=""/>
        <dsp:cNvSpPr/>
      </dsp:nvSpPr>
      <dsp:spPr>
        <a:xfrm>
          <a:off x="172565" y="1071177"/>
          <a:ext cx="5264087" cy="690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b="1" kern="1200" dirty="0"/>
            <a:t>Key Contacts changes to Organizational Profiles</a:t>
          </a:r>
          <a:endParaRPr lang="en-US" sz="2400" kern="1200" dirty="0"/>
        </a:p>
      </dsp:txBody>
      <dsp:txXfrm>
        <a:off x="172565" y="1071177"/>
        <a:ext cx="5264087" cy="690930"/>
      </dsp:txXfrm>
    </dsp:sp>
    <dsp:sp modelId="{2C7CD89E-16C1-49CD-A369-95291032DC0B}">
      <dsp:nvSpPr>
        <dsp:cNvPr id="0" name=""/>
        <dsp:cNvSpPr/>
      </dsp:nvSpPr>
      <dsp:spPr>
        <a:xfrm>
          <a:off x="2455771" y="2149705"/>
          <a:ext cx="697675" cy="69767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34C8E5-A451-438B-89EF-F38DD4DFEBCF}">
      <dsp:nvSpPr>
        <dsp:cNvPr id="0" name=""/>
        <dsp:cNvSpPr/>
      </dsp:nvSpPr>
      <dsp:spPr>
        <a:xfrm>
          <a:off x="30983" y="3092633"/>
          <a:ext cx="5547251" cy="690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If you are the Key Contact </a:t>
          </a:r>
          <a:r>
            <a:rPr lang="en-US" sz="1800" i="1" kern="1200" dirty="0"/>
            <a:t>(aka: admin) </a:t>
          </a:r>
          <a:r>
            <a:rPr lang="en-US" sz="1800" kern="1200" dirty="0"/>
            <a:t>to an Organization, you are able to make changes to the organization profile through your individual profile. </a:t>
          </a:r>
          <a:br>
            <a:rPr lang="en-US" sz="1800" kern="1200" dirty="0"/>
          </a:br>
          <a:br>
            <a:rPr lang="en-US" sz="1800" kern="1200" dirty="0"/>
          </a:br>
          <a:r>
            <a:rPr lang="en-US" sz="1800" kern="1200" dirty="0"/>
            <a:t>To update your Organization's’ profile, hover your mouse over ‘My Profile’ and click on ‘</a:t>
          </a:r>
          <a:r>
            <a:rPr lang="en-US" sz="1800" i="1" kern="1200" dirty="0"/>
            <a:t>Your Organization’</a:t>
          </a:r>
          <a:r>
            <a:rPr lang="en-US" sz="1800" kern="1200" dirty="0"/>
            <a:t>. </a:t>
          </a:r>
        </a:p>
      </dsp:txBody>
      <dsp:txXfrm>
        <a:off x="30983" y="3092633"/>
        <a:ext cx="5547251" cy="69093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2E6BD9-4A0F-4040-8762-1E6A671DBAC9}" type="datetimeFigureOut">
              <a:rPr lang="en-US" smtClean="0"/>
              <a:t>9/21/2024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097B24-EF90-43A7-9917-A5047CB07FA5}" type="slidenum">
              <a:rPr lang="en-US" smtClean="0"/>
              <a:t>‹#›</a:t>
            </a:fld>
            <a:endParaRPr lang="en-US"/>
          </a:p>
        </p:txBody>
      </p:sp>
    </p:spTree>
    <p:extLst>
      <p:ext uri="{BB962C8B-B14F-4D97-AF65-F5344CB8AC3E}">
        <p14:creationId xmlns:p14="http://schemas.microsoft.com/office/powerpoint/2010/main" val="3176626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some point in a world long long ago the dream of AMS was that it could help you realize this imagined world</a:t>
            </a:r>
            <a:r>
              <a:rPr lang="is-IS" baseline="0" dirty="0"/>
              <a:t>….. </a:t>
            </a:r>
            <a:r>
              <a:rPr lang="en-US" baseline="0" dirty="0"/>
              <a:t>B</a:t>
            </a:r>
            <a:r>
              <a:rPr lang="is-IS" baseline="0" dirty="0"/>
              <a:t>ut it isn’t working</a:t>
            </a:r>
          </a:p>
          <a:p>
            <a:endParaRPr lang="is-IS" baseline="0"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665476-343F-5848-AB94-388E1E478365}"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97264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8C7F3AB-7808-464B-93A3-5D0B708165A0}"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2028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7F3AB-7808-464B-93A3-5D0B708165A0}"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319361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C7F3AB-7808-464B-93A3-5D0B708165A0}"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369332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C7F3AB-7808-464B-93A3-5D0B708165A0}" type="datetimeFigureOut">
              <a:rPr lang="en-US" smtClean="0"/>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393592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7F3AB-7808-464B-93A3-5D0B708165A0}" type="datetimeFigureOut">
              <a:rPr lang="en-US" smtClean="0"/>
              <a:t>9/21/2024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1003580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C7F3AB-7808-464B-93A3-5D0B708165A0}" type="datetimeFigureOut">
              <a:rPr lang="en-US" smtClean="0"/>
              <a:t>9/21/2024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2189998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7F3AB-7808-464B-93A3-5D0B708165A0}" type="datetimeFigureOut">
              <a:rPr lang="en-US" smtClean="0"/>
              <a:t>9/21/2024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2668828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C7F3AB-7808-464B-93A3-5D0B708165A0}" type="datetimeFigureOut">
              <a:rPr lang="en-US" smtClean="0"/>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34025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C7F3AB-7808-464B-93A3-5D0B708165A0}" type="datetimeFigureOut">
              <a:rPr lang="en-US" smtClean="0"/>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326316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7F3AB-7808-464B-93A3-5D0B708165A0}"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202821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7F3AB-7808-464B-93A3-5D0B708165A0}" type="datetimeFigureOut">
              <a:rPr lang="en-US" smtClean="0"/>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5A9A-E48D-0742-BAE8-84750AAC0D1D}" type="slidenum">
              <a:rPr lang="en-US" smtClean="0"/>
              <a:t>‹#›</a:t>
            </a:fld>
            <a:endParaRPr lang="en-US"/>
          </a:p>
        </p:txBody>
      </p:sp>
    </p:spTree>
    <p:extLst>
      <p:ext uri="{BB962C8B-B14F-4D97-AF65-F5344CB8AC3E}">
        <p14:creationId xmlns:p14="http://schemas.microsoft.com/office/powerpoint/2010/main" val="3726051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7F3AB-7808-464B-93A3-5D0B708165A0}" type="datetimeFigureOut">
              <a:rPr lang="en-US" smtClean="0"/>
              <a:t>9/21/2024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95A9A-E48D-0742-BAE8-84750AAC0D1D}" type="slidenum">
              <a:rPr lang="en-US" smtClean="0"/>
              <a:t>‹#›</a:t>
            </a:fld>
            <a:endParaRPr lang="en-US"/>
          </a:p>
        </p:txBody>
      </p:sp>
    </p:spTree>
    <p:extLst>
      <p:ext uri="{BB962C8B-B14F-4D97-AF65-F5344CB8AC3E}">
        <p14:creationId xmlns:p14="http://schemas.microsoft.com/office/powerpoint/2010/main" val="3502414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clubservices@pilothq.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088806" y="1669733"/>
            <a:ext cx="6619508" cy="2308324"/>
          </a:xfrm>
          <a:prstGeom prst="rect">
            <a:avLst/>
          </a:prstGeom>
          <a:noFill/>
        </p:spPr>
        <p:txBody>
          <a:bodyPr wrap="square" rtlCol="0">
            <a:spAutoFit/>
          </a:bodyPr>
          <a:lstStyle/>
          <a:p>
            <a:pPr lvl="0" algn="ctr">
              <a:defRPr/>
            </a:pPr>
            <a:r>
              <a:rPr lang="en-US" sz="7200" kern="0" dirty="0">
                <a:solidFill>
                  <a:srgbClr val="0675AA"/>
                </a:solidFill>
                <a:latin typeface="Segoe UI" charset="0"/>
                <a:ea typeface="Segoe UI" charset="0"/>
                <a:cs typeface="Segoe UI" charset="0"/>
              </a:rPr>
              <a:t>MemberClicks 101</a:t>
            </a:r>
            <a:endParaRPr kumimoji="0" lang="en-US" sz="7200" b="1" i="0" u="none" strike="noStrike" kern="0" cap="none" spc="0" normalizeH="0" baseline="0" noProof="0" dirty="0">
              <a:ln>
                <a:noFill/>
              </a:ln>
              <a:solidFill>
                <a:srgbClr val="0675AA"/>
              </a:solidFill>
              <a:effectLst/>
              <a:uLnTx/>
              <a:uFillTx/>
              <a:latin typeface="Segoe UI" charset="0"/>
              <a:ea typeface="Segoe UI" charset="0"/>
              <a:cs typeface="Segoe UI" charset="0"/>
            </a:endParaRPr>
          </a:p>
        </p:txBody>
      </p:sp>
      <p:sp>
        <p:nvSpPr>
          <p:cNvPr id="6" name="TextBox 5"/>
          <p:cNvSpPr txBox="1"/>
          <p:nvPr/>
        </p:nvSpPr>
        <p:spPr>
          <a:xfrm>
            <a:off x="4450416" y="3978057"/>
            <a:ext cx="6257898" cy="923330"/>
          </a:xfrm>
          <a:prstGeom prst="rect">
            <a:avLst/>
          </a:prstGeom>
          <a:noFill/>
        </p:spPr>
        <p:txBody>
          <a:bodyPr wrap="square" rtlCol="0">
            <a:spAutoFit/>
          </a:bodyPr>
          <a:lstStyle/>
          <a:p>
            <a:pPr lvl="0" algn="ctr">
              <a:defRPr/>
            </a:pPr>
            <a:r>
              <a:rPr lang="en-US" sz="5400" kern="0" dirty="0">
                <a:solidFill>
                  <a:schemeClr val="bg1">
                    <a:lumMod val="50000"/>
                  </a:schemeClr>
                </a:solidFill>
                <a:latin typeface="Segoe UI Light" charset="0"/>
                <a:ea typeface="Segoe UI Light" charset="0"/>
                <a:cs typeface="Segoe UI Light" charset="0"/>
              </a:rPr>
              <a:t>Pilot International</a:t>
            </a:r>
          </a:p>
        </p:txBody>
      </p:sp>
      <p:pic>
        <p:nvPicPr>
          <p:cNvPr id="8" name="Picture 7">
            <a:extLst>
              <a:ext uri="{FF2B5EF4-FFF2-40B4-BE49-F238E27FC236}">
                <a16:creationId xmlns:a16="http://schemas.microsoft.com/office/drawing/2014/main" id="{C5BF6386-CA24-1847-8E64-8EDAC525CD00}"/>
              </a:ext>
            </a:extLst>
          </p:cNvPr>
          <p:cNvPicPr>
            <a:picLocks noChangeAspect="1"/>
          </p:cNvPicPr>
          <p:nvPr/>
        </p:nvPicPr>
        <p:blipFill rotWithShape="1">
          <a:blip r:embed="rId3">
            <a:extLst>
              <a:ext uri="{28A0092B-C50C-407E-A947-70E740481C1C}">
                <a14:useLocalDpi xmlns:a14="http://schemas.microsoft.com/office/drawing/2010/main" val="0"/>
              </a:ext>
            </a:extLst>
          </a:blip>
          <a:srcRect l="3756" r="13" b="1"/>
          <a:stretch/>
        </p:blipFill>
        <p:spPr>
          <a:xfrm>
            <a:off x="820864" y="1277575"/>
            <a:ext cx="3267942" cy="3395898"/>
          </a:xfrm>
          <a:prstGeom prst="rect">
            <a:avLst/>
          </a:prstGeom>
        </p:spPr>
      </p:pic>
    </p:spTree>
    <p:extLst>
      <p:ext uri="{BB962C8B-B14F-4D97-AF65-F5344CB8AC3E}">
        <p14:creationId xmlns:p14="http://schemas.microsoft.com/office/powerpoint/2010/main" val="166319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txBody>
          <a:bodyPr/>
          <a:lstStyle/>
          <a:p>
            <a:endParaRPr lang="en-US"/>
          </a:p>
        </p:txBody>
      </p:sp>
      <p:sp>
        <p:nvSpPr>
          <p:cNvPr id="3" name="Content Placeholder 2"/>
          <p:cNvSpPr>
            <a:spLocks noGrp="1"/>
          </p:cNvSpPr>
          <p:nvPr>
            <p:ph idx="1"/>
          </p:nvPr>
        </p:nvSpPr>
        <p:spPr>
          <a:xfrm>
            <a:off x="5876055" y="2948713"/>
            <a:ext cx="5383652" cy="3118540"/>
          </a:xfrm>
        </p:spPr>
        <p:txBody>
          <a:bodyPr>
            <a:normAutofit/>
          </a:bodyPr>
          <a:lstStyle/>
          <a:p>
            <a:pPr marL="0" lvl="0" indent="0">
              <a:buNone/>
              <a:defRPr/>
            </a:pPr>
            <a:endParaRPr lang="en-US" sz="2000" kern="0" dirty="0">
              <a:ea typeface="Segoe UI Semilight" charset="0"/>
              <a:cs typeface="Segoe UI Semilight" charset="0"/>
            </a:endParaRPr>
          </a:p>
          <a:p>
            <a:pPr marL="0" lvl="0" indent="0">
              <a:buNone/>
              <a:defRPr/>
            </a:pPr>
            <a:r>
              <a:rPr lang="en-US" sz="2000" kern="0" dirty="0">
                <a:ea typeface="Segoe UI Semilight" charset="0"/>
                <a:cs typeface="Segoe UI Semilight" charset="0"/>
              </a:rPr>
              <a:t>If you have forgotten your password, no worries! Click </a:t>
            </a:r>
            <a:r>
              <a:rPr lang="en-US" sz="2000" i="1" kern="0" dirty="0">
                <a:ea typeface="Segoe UI Semilight" charset="0"/>
                <a:cs typeface="Segoe UI Semilight" charset="0"/>
              </a:rPr>
              <a:t>‘forgot your password</a:t>
            </a:r>
            <a:r>
              <a:rPr lang="en-US" sz="2000" kern="0" dirty="0">
                <a:ea typeface="Segoe UI Semilight" charset="0"/>
                <a:cs typeface="Segoe UI Semilight" charset="0"/>
              </a:rPr>
              <a:t>’ or ‘</a:t>
            </a:r>
            <a:r>
              <a:rPr lang="en-US" sz="2000" i="1" kern="0" dirty="0">
                <a:ea typeface="Segoe UI Semilight" charset="0"/>
                <a:cs typeface="Segoe UI Semilight" charset="0"/>
              </a:rPr>
              <a:t>forgot username’ </a:t>
            </a:r>
            <a:r>
              <a:rPr lang="en-US" sz="2000" kern="0" dirty="0">
                <a:ea typeface="Segoe UI Semilight" charset="0"/>
                <a:cs typeface="Segoe UI Semilight" charset="0"/>
              </a:rPr>
              <a:t>and enter the email address associated with your profile. You will then be emailed a link to reset your password. </a:t>
            </a:r>
            <a:br>
              <a:rPr lang="en-US" sz="2000" kern="0" dirty="0">
                <a:ea typeface="Segoe UI Semilight" charset="0"/>
                <a:cs typeface="Segoe UI Semilight" charset="0"/>
              </a:rPr>
            </a:br>
            <a:br>
              <a:rPr lang="en-US" sz="2000" kern="0" dirty="0">
                <a:ea typeface="Segoe UI Semilight" charset="0"/>
                <a:cs typeface="Segoe UI Semilight" charset="0"/>
              </a:rPr>
            </a:br>
            <a:r>
              <a:rPr lang="en-US" sz="2000" b="1" kern="0" dirty="0">
                <a:ea typeface="Segoe UI Semilight" charset="0"/>
                <a:cs typeface="Segoe UI Semilight" charset="0"/>
              </a:rPr>
              <a:t>Note: </a:t>
            </a:r>
            <a:r>
              <a:rPr lang="en-US" sz="2000" kern="0" dirty="0">
                <a:ea typeface="Segoe UI Semilight" charset="0"/>
                <a:cs typeface="Segoe UI Semilight" charset="0"/>
              </a:rPr>
              <a:t>To receive the link via email, the email address you enter must be the email address in your membership profile. </a:t>
            </a:r>
          </a:p>
          <a:p>
            <a:pPr lvl="0">
              <a:defRPr/>
            </a:pPr>
            <a:endParaRPr lang="en-US" sz="2000" kern="0" dirty="0">
              <a:ea typeface="Segoe UI Semilight" charset="0"/>
              <a:cs typeface="Segoe UI Semilight" charset="0"/>
            </a:endParaRPr>
          </a:p>
          <a:p>
            <a:pPr lvl="0">
              <a:defRPr/>
            </a:pPr>
            <a:endParaRPr lang="en-US" sz="2000" kern="0" dirty="0">
              <a:ea typeface="Segoe UI Semilight" charset="0"/>
              <a:cs typeface="Segoe UI Semilight" charset="0"/>
            </a:endParaRPr>
          </a:p>
        </p:txBody>
      </p:sp>
      <p:pic>
        <p:nvPicPr>
          <p:cNvPr id="10" name="Picture 9">
            <a:extLst>
              <a:ext uri="{FF2B5EF4-FFF2-40B4-BE49-F238E27FC236}">
                <a16:creationId xmlns:a16="http://schemas.microsoft.com/office/drawing/2014/main" id="{2368648E-55C9-C346-B5FB-D500EF3F6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sp>
        <p:nvSpPr>
          <p:cNvPr id="5" name="TextBox 4">
            <a:extLst>
              <a:ext uri="{FF2B5EF4-FFF2-40B4-BE49-F238E27FC236}">
                <a16:creationId xmlns:a16="http://schemas.microsoft.com/office/drawing/2014/main" id="{E32E5726-72D7-3E4D-AA13-EA48D61DAAE9}"/>
              </a:ext>
            </a:extLst>
          </p:cNvPr>
          <p:cNvSpPr txBox="1"/>
          <p:nvPr/>
        </p:nvSpPr>
        <p:spPr>
          <a:xfrm>
            <a:off x="1241023" y="752704"/>
            <a:ext cx="2787503" cy="307777"/>
          </a:xfrm>
          <a:prstGeom prst="rect">
            <a:avLst/>
          </a:prstGeom>
          <a:noFill/>
        </p:spPr>
        <p:txBody>
          <a:bodyPr wrap="square" rtlCol="0">
            <a:spAutoFit/>
          </a:bodyPr>
          <a:lstStyle/>
          <a:p>
            <a:r>
              <a:rPr lang="en-US" sz="1400" b="1" kern="0" dirty="0">
                <a:solidFill>
                  <a:schemeClr val="bg1"/>
                </a:solidFill>
                <a:ea typeface="Segoe UI Semibold" charset="0"/>
                <a:cs typeface="Segoe UI Semibold" charset="0"/>
              </a:rPr>
              <a:t>Take Control of Your Membership</a:t>
            </a:r>
            <a:endParaRPr lang="en-US" sz="1400" dirty="0"/>
          </a:p>
        </p:txBody>
      </p:sp>
      <p:pic>
        <p:nvPicPr>
          <p:cNvPr id="6" name="Picture 5">
            <a:extLst>
              <a:ext uri="{FF2B5EF4-FFF2-40B4-BE49-F238E27FC236}">
                <a16:creationId xmlns:a16="http://schemas.microsoft.com/office/drawing/2014/main" id="{F76A070F-D886-49FF-A510-04F8D1C65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1023" y="1577627"/>
            <a:ext cx="3694174" cy="3702746"/>
          </a:xfrm>
          <a:prstGeom prst="rect">
            <a:avLst/>
          </a:prstGeom>
        </p:spPr>
      </p:pic>
      <p:sp>
        <p:nvSpPr>
          <p:cNvPr id="7" name="TextBox 6">
            <a:extLst>
              <a:ext uri="{FF2B5EF4-FFF2-40B4-BE49-F238E27FC236}">
                <a16:creationId xmlns:a16="http://schemas.microsoft.com/office/drawing/2014/main" id="{65D82279-C713-40B4-98DC-87BC27E2400C}"/>
              </a:ext>
            </a:extLst>
          </p:cNvPr>
          <p:cNvSpPr txBox="1"/>
          <p:nvPr/>
        </p:nvSpPr>
        <p:spPr>
          <a:xfrm>
            <a:off x="5893758" y="1577627"/>
            <a:ext cx="5984884" cy="1261884"/>
          </a:xfrm>
          <a:prstGeom prst="rect">
            <a:avLst/>
          </a:prstGeom>
          <a:noFill/>
        </p:spPr>
        <p:txBody>
          <a:bodyPr wrap="square" rtlCol="0">
            <a:spAutoFit/>
          </a:bodyPr>
          <a:lstStyle/>
          <a:p>
            <a:endParaRPr lang="en-US" sz="1600" b="1" dirty="0"/>
          </a:p>
          <a:p>
            <a:r>
              <a:rPr lang="en-US" sz="2000" b="1" dirty="0"/>
              <a:t>To get to the login page, go to pilotinternational.org and click the “Member Login” button on the top righthand corner.</a:t>
            </a:r>
          </a:p>
        </p:txBody>
      </p:sp>
    </p:spTree>
    <p:extLst>
      <p:ext uri="{BB962C8B-B14F-4D97-AF65-F5344CB8AC3E}">
        <p14:creationId xmlns:p14="http://schemas.microsoft.com/office/powerpoint/2010/main" val="347348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14292" y="513612"/>
            <a:ext cx="9894133" cy="1031216"/>
          </a:xfrm>
        </p:spPr>
        <p:txBody>
          <a:bodyPr anchor="b">
            <a:normAutofit/>
          </a:bodyPr>
          <a:lstStyle/>
          <a:p>
            <a:pPr lvl="0">
              <a:defRPr/>
            </a:pPr>
            <a:r>
              <a:rPr lang="en-US" b="1" kern="0" dirty="0">
                <a:latin typeface="+mn-lt"/>
                <a:ea typeface="Segoe UI Semibold" charset="0"/>
                <a:cs typeface="Segoe UI Semibold" charset="0"/>
              </a:rPr>
              <a:t>What Can I Do Here?</a:t>
            </a:r>
          </a:p>
        </p:txBody>
      </p:sp>
      <p:sp>
        <p:nvSpPr>
          <p:cNvPr id="50" name="Freeform: Shape 49">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txBody>
          <a:bodyPr/>
          <a:lstStyle/>
          <a:p>
            <a:endParaRPr lang="en-US"/>
          </a:p>
        </p:txBody>
      </p:sp>
      <p:sp>
        <p:nvSpPr>
          <p:cNvPr id="52" name="Freeform: Shape 51">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7645265" y="1992281"/>
            <a:ext cx="3627063" cy="3771534"/>
          </a:xfrm>
        </p:spPr>
        <p:txBody>
          <a:bodyPr anchor="ctr">
            <a:normAutofit fontScale="92500" lnSpcReduction="20000"/>
          </a:bodyPr>
          <a:lstStyle/>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View your profile</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View/ Pay Invoices</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Access the Member Directory</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View the Event Calendar</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Access to Social Community Features</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View any members only content on this website</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Interact and connect with other members</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Make a donation</a:t>
            </a:r>
          </a:p>
          <a:p>
            <a:pPr marL="342900" lvl="0" indent="-342900">
              <a:buFont typeface="Arial" panose="020B0604020202020204" pitchFamily="34" charset="0"/>
              <a:buChar char="•"/>
              <a:defRPr/>
            </a:pPr>
            <a:r>
              <a:rPr lang="en-US" sz="1900" kern="0" dirty="0">
                <a:ea typeface="Segoe UI Semilight" charset="0"/>
                <a:cs typeface="Segoe UI Semilight" panose="020B0402040204020203" pitchFamily="34" charset="0"/>
              </a:rPr>
              <a:t>Complete monthly volunteer hour forms</a:t>
            </a:r>
          </a:p>
        </p:txBody>
      </p:sp>
      <p:pic>
        <p:nvPicPr>
          <p:cNvPr id="10" name="Picture 9">
            <a:extLst>
              <a:ext uri="{FF2B5EF4-FFF2-40B4-BE49-F238E27FC236}">
                <a16:creationId xmlns:a16="http://schemas.microsoft.com/office/drawing/2014/main" id="{2368648E-55C9-C346-B5FB-D500EF3F6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5" name="Picture 4">
            <a:extLst>
              <a:ext uri="{FF2B5EF4-FFF2-40B4-BE49-F238E27FC236}">
                <a16:creationId xmlns:a16="http://schemas.microsoft.com/office/drawing/2014/main" id="{7762CF60-B027-4BBB-A53E-2CFF3C313E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861" y="2373258"/>
            <a:ext cx="5402975" cy="3198929"/>
          </a:xfrm>
          <a:prstGeom prst="rect">
            <a:avLst/>
          </a:prstGeom>
        </p:spPr>
      </p:pic>
    </p:spTree>
    <p:extLst>
      <p:ext uri="{BB962C8B-B14F-4D97-AF65-F5344CB8AC3E}">
        <p14:creationId xmlns:p14="http://schemas.microsoft.com/office/powerpoint/2010/main" val="2441166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39B9FB-B492-444E-AD36-A6BD5E196313}"/>
              </a:ext>
            </a:extLst>
          </p:cNvPr>
          <p:cNvSpPr txBox="1"/>
          <p:nvPr/>
        </p:nvSpPr>
        <p:spPr>
          <a:xfrm>
            <a:off x="941614" y="1567544"/>
            <a:ext cx="5314543" cy="4767942"/>
          </a:xfrm>
          <a:prstGeom prst="rect">
            <a:avLst/>
          </a:prstGeom>
        </p:spPr>
        <p:txBody>
          <a:bodyPr vert="horz" lIns="91440" tIns="45720" rIns="91440" bIns="45720" rtlCol="0" anchor="t">
            <a:normAutofit lnSpcReduction="10000"/>
          </a:bodyPr>
          <a:lstStyle/>
          <a:p>
            <a:pPr>
              <a:lnSpc>
                <a:spcPct val="90000"/>
              </a:lnSpc>
              <a:spcAft>
                <a:spcPts val="600"/>
              </a:spcAft>
            </a:pPr>
            <a:r>
              <a:rPr lang="en-US" sz="2000" dirty="0"/>
              <a:t>If you hover over the words  ‘</a:t>
            </a:r>
            <a:r>
              <a:rPr lang="en-US" sz="2000" b="1" dirty="0"/>
              <a:t>My Profile</a:t>
            </a:r>
            <a:r>
              <a:rPr lang="en-US" sz="2000" dirty="0"/>
              <a:t>’, you can make additional changes to your profile.</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In this area you can : </a:t>
            </a:r>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Change your profile picture that shows on the Member Directory</a:t>
            </a:r>
          </a:p>
          <a:p>
            <a:pPr marL="285750" indent="-228600">
              <a:lnSpc>
                <a:spcPct val="90000"/>
              </a:lnSpc>
              <a:spcAft>
                <a:spcPts val="600"/>
              </a:spcAft>
              <a:buFont typeface="Arial" panose="020B0604020202020204" pitchFamily="34" charset="0"/>
              <a:buChar char="•"/>
            </a:pPr>
            <a:r>
              <a:rPr lang="en-US" sz="2000" dirty="0"/>
              <a:t>Edit your privacy settings</a:t>
            </a:r>
          </a:p>
          <a:p>
            <a:pPr marL="285750" indent="-228600">
              <a:lnSpc>
                <a:spcPct val="90000"/>
              </a:lnSpc>
              <a:spcAft>
                <a:spcPts val="600"/>
              </a:spcAft>
              <a:buFont typeface="Arial" panose="020B0604020202020204" pitchFamily="34" charset="0"/>
              <a:buChar char="•"/>
            </a:pPr>
            <a:r>
              <a:rPr lang="en-US" sz="2000" dirty="0"/>
              <a:t>Change your password</a:t>
            </a:r>
          </a:p>
          <a:p>
            <a:pPr marL="285750" indent="-228600">
              <a:lnSpc>
                <a:spcPct val="90000"/>
              </a:lnSpc>
              <a:spcAft>
                <a:spcPts val="600"/>
              </a:spcAft>
              <a:buFont typeface="Arial" panose="020B0604020202020204" pitchFamily="34" charset="0"/>
              <a:buChar char="•"/>
            </a:pPr>
            <a:r>
              <a:rPr lang="en-US" sz="2000" dirty="0"/>
              <a:t>Manage how we contact you</a:t>
            </a:r>
          </a:p>
          <a:p>
            <a:pPr marL="285750" indent="-228600">
              <a:lnSpc>
                <a:spcPct val="90000"/>
              </a:lnSpc>
              <a:spcAft>
                <a:spcPts val="600"/>
              </a:spcAft>
              <a:buFont typeface="Arial" panose="020B0604020202020204" pitchFamily="34" charset="0"/>
              <a:buChar char="•"/>
            </a:pPr>
            <a:r>
              <a:rPr lang="en-US" sz="2000" dirty="0"/>
              <a:t>View past emails we have sent to you</a:t>
            </a:r>
          </a:p>
          <a:p>
            <a:pPr marL="285750" indent="-228600">
              <a:lnSpc>
                <a:spcPct val="90000"/>
              </a:lnSpc>
              <a:spcAft>
                <a:spcPts val="600"/>
              </a:spcAft>
              <a:buFont typeface="Arial" panose="020B0604020202020204" pitchFamily="34" charset="0"/>
              <a:buChar char="•"/>
            </a:pPr>
            <a:r>
              <a:rPr lang="en-US" sz="2000" dirty="0"/>
              <a:t>View a list of all your invoices</a:t>
            </a:r>
          </a:p>
          <a:p>
            <a:pPr marL="285750" indent="-228600">
              <a:lnSpc>
                <a:spcPct val="90000"/>
              </a:lnSpc>
              <a:spcAft>
                <a:spcPts val="600"/>
              </a:spcAft>
              <a:buFont typeface="Arial" panose="020B0604020202020204" pitchFamily="34" charset="0"/>
              <a:buChar char="•"/>
            </a:pPr>
            <a:r>
              <a:rPr lang="en-US" sz="2000" dirty="0"/>
              <a:t>View all forms that you have submitted </a:t>
            </a:r>
          </a:p>
          <a:p>
            <a:pPr>
              <a:lnSpc>
                <a:spcPct val="90000"/>
              </a:lnSpc>
              <a:spcAft>
                <a:spcPts val="600"/>
              </a:spcAft>
            </a:pPr>
            <a:br>
              <a:rPr lang="en-US" sz="1100" dirty="0"/>
            </a:br>
            <a:endParaRPr lang="en-US" sz="1100" dirty="0"/>
          </a:p>
        </p:txBody>
      </p:sp>
      <p:sp>
        <p:nvSpPr>
          <p:cNvPr id="17"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03B6FC7-6270-4246-9556-3FB043A12546}"/>
              </a:ext>
            </a:extLst>
          </p:cNvPr>
          <p:cNvPicPr>
            <a:picLocks noChangeAspect="1"/>
          </p:cNvPicPr>
          <p:nvPr/>
        </p:nvPicPr>
        <p:blipFill rotWithShape="1">
          <a:blip r:embed="rId2">
            <a:extLst>
              <a:ext uri="{28A0092B-C50C-407E-A947-70E740481C1C}">
                <a14:useLocalDpi xmlns:a14="http://schemas.microsoft.com/office/drawing/2010/main" val="0"/>
              </a:ext>
            </a:extLst>
          </a:blip>
          <a:srcRect r="4010"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pic>
        <p:nvPicPr>
          <p:cNvPr id="4" name="Picture 3">
            <a:extLst>
              <a:ext uri="{FF2B5EF4-FFF2-40B4-BE49-F238E27FC236}">
                <a16:creationId xmlns:a16="http://schemas.microsoft.com/office/drawing/2014/main" id="{B86D9415-DC6B-284D-92C9-7216E8D57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spTree>
    <p:extLst>
      <p:ext uri="{BB962C8B-B14F-4D97-AF65-F5344CB8AC3E}">
        <p14:creationId xmlns:p14="http://schemas.microsoft.com/office/powerpoint/2010/main" val="185983299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defTabSz="914400"/>
            <a:r>
              <a:rPr lang="en-US" sz="2800" b="1" kern="1200">
                <a:solidFill>
                  <a:schemeClr val="bg1"/>
                </a:solidFill>
                <a:latin typeface="+mj-lt"/>
                <a:ea typeface="+mj-ea"/>
                <a:cs typeface="+mj-cs"/>
              </a:rPr>
              <a:t>My Profile</a:t>
            </a: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fontScale="85000" lnSpcReduction="20000"/>
          </a:bodyPr>
          <a:lstStyle/>
          <a:p>
            <a:pPr marL="400050" lvl="0" indent="-285750">
              <a:lnSpc>
                <a:spcPct val="90000"/>
              </a:lnSpc>
              <a:spcAft>
                <a:spcPts val="600"/>
              </a:spcAft>
              <a:buFont typeface="Arial" panose="020B0604020202020204" pitchFamily="34" charset="0"/>
              <a:buChar char="•"/>
              <a:defRPr/>
            </a:pPr>
            <a:r>
              <a:rPr lang="en-US" sz="2200" dirty="0">
                <a:solidFill>
                  <a:schemeClr val="bg1"/>
                </a:solidFill>
              </a:rPr>
              <a:t>These fields show you what information we have now. Please fill in any blanks so that we can know you as well as possible.</a:t>
            </a:r>
          </a:p>
          <a:p>
            <a:pPr marL="400050" lvl="0" indent="-285750">
              <a:lnSpc>
                <a:spcPct val="90000"/>
              </a:lnSpc>
              <a:spcAft>
                <a:spcPts val="600"/>
              </a:spcAft>
              <a:buFont typeface="Arial" panose="020B0604020202020204" pitchFamily="34" charset="0"/>
              <a:buChar char="•"/>
              <a:defRPr/>
            </a:pPr>
            <a:r>
              <a:rPr lang="en-US" sz="2200" dirty="0">
                <a:solidFill>
                  <a:schemeClr val="bg1"/>
                </a:solidFill>
              </a:rPr>
              <a:t>Information here can be used on your Directory listings or for communications we send out.</a:t>
            </a:r>
          </a:p>
          <a:p>
            <a:pPr marL="400050" indent="-285750">
              <a:lnSpc>
                <a:spcPct val="90000"/>
              </a:lnSpc>
              <a:spcAft>
                <a:spcPts val="600"/>
              </a:spcAft>
              <a:buFont typeface="Arial" panose="020B0604020202020204" pitchFamily="34" charset="0"/>
              <a:buChar char="•"/>
              <a:defRPr/>
            </a:pPr>
            <a:r>
              <a:rPr lang="en-US" sz="2200" dirty="0">
                <a:solidFill>
                  <a:schemeClr val="bg1"/>
                </a:solidFill>
              </a:rPr>
              <a:t>Make sure to click Save at the end of the process.</a:t>
            </a:r>
          </a:p>
          <a:p>
            <a:pPr marL="114300" lvl="0">
              <a:lnSpc>
                <a:spcPct val="90000"/>
              </a:lnSpc>
              <a:spcAft>
                <a:spcPts val="600"/>
              </a:spcAft>
              <a:defRPr/>
            </a:pPr>
            <a:br>
              <a:rPr lang="en-US" sz="1600" dirty="0">
                <a:solidFill>
                  <a:schemeClr val="bg1"/>
                </a:solidFill>
              </a:rPr>
            </a:b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6" name="Picture 5">
            <a:extLst>
              <a:ext uri="{FF2B5EF4-FFF2-40B4-BE49-F238E27FC236}">
                <a16:creationId xmlns:a16="http://schemas.microsoft.com/office/drawing/2014/main" id="{0CEB75DC-E0A3-477B-8597-63190A2F0620}"/>
              </a:ext>
            </a:extLst>
          </p:cNvPr>
          <p:cNvPicPr>
            <a:picLocks noChangeAspect="1"/>
          </p:cNvPicPr>
          <p:nvPr/>
        </p:nvPicPr>
        <p:blipFill rotWithShape="1">
          <a:blip r:embed="rId3">
            <a:extLst>
              <a:ext uri="{28A0092B-C50C-407E-A947-70E740481C1C}">
                <a14:useLocalDpi xmlns:a14="http://schemas.microsoft.com/office/drawing/2010/main" val="0"/>
              </a:ext>
            </a:extLst>
          </a:blip>
          <a:srcRect b="2167"/>
          <a:stretch/>
        </p:blipFill>
        <p:spPr>
          <a:xfrm>
            <a:off x="6315613" y="407502"/>
            <a:ext cx="4172532" cy="5834271"/>
          </a:xfrm>
          <a:prstGeom prst="rect">
            <a:avLst/>
          </a:prstGeom>
        </p:spPr>
      </p:pic>
    </p:spTree>
    <p:extLst>
      <p:ext uri="{BB962C8B-B14F-4D97-AF65-F5344CB8AC3E}">
        <p14:creationId xmlns:p14="http://schemas.microsoft.com/office/powerpoint/2010/main" val="4186169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defTabSz="914400"/>
            <a:r>
              <a:rPr lang="en-US" sz="3600" b="1" dirty="0">
                <a:solidFill>
                  <a:schemeClr val="bg1"/>
                </a:solidFill>
              </a:rPr>
              <a:t>Message History</a:t>
            </a: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6" name="Picture 5">
            <a:extLst>
              <a:ext uri="{FF2B5EF4-FFF2-40B4-BE49-F238E27FC236}">
                <a16:creationId xmlns:a16="http://schemas.microsoft.com/office/drawing/2014/main" id="{8283141D-EB87-4745-9153-2E456E8B0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3849" y="-4763"/>
            <a:ext cx="8626344" cy="6858000"/>
          </a:xfrm>
          <a:prstGeom prst="rect">
            <a:avLst/>
          </a:prstGeom>
        </p:spPr>
      </p:pic>
      <p:sp>
        <p:nvSpPr>
          <p:cNvPr id="7" name="TextBox 6">
            <a:extLst>
              <a:ext uri="{FF2B5EF4-FFF2-40B4-BE49-F238E27FC236}">
                <a16:creationId xmlns:a16="http://schemas.microsoft.com/office/drawing/2014/main" id="{A1497300-0090-8E48-B22D-4C81FBAAF655}"/>
              </a:ext>
            </a:extLst>
          </p:cNvPr>
          <p:cNvSpPr txBox="1"/>
          <p:nvPr/>
        </p:nvSpPr>
        <p:spPr>
          <a:xfrm>
            <a:off x="331061" y="3333751"/>
            <a:ext cx="3802788" cy="3139321"/>
          </a:xfrm>
          <a:prstGeom prst="rect">
            <a:avLst/>
          </a:prstGeom>
          <a:noFill/>
        </p:spPr>
        <p:txBody>
          <a:bodyPr wrap="square" rtlCol="0">
            <a:spAutoFit/>
          </a:bodyPr>
          <a:lstStyle/>
          <a:p>
            <a:r>
              <a:rPr lang="en-US" dirty="0"/>
              <a:t>The Message History area will show you all of the emails the organization has sent to your personal inbox. If you ever delete an email, there is a full record kept in this area of your profile. Simply click on the subject line to open the body of the email. </a:t>
            </a:r>
          </a:p>
          <a:p>
            <a:endParaRPr lang="en-US" dirty="0"/>
          </a:p>
          <a:p>
            <a:br>
              <a:rPr lang="en-US" dirty="0"/>
            </a:br>
            <a:br>
              <a:rPr lang="en-US" dirty="0"/>
            </a:br>
            <a:endParaRPr lang="en-US" dirty="0"/>
          </a:p>
        </p:txBody>
      </p:sp>
    </p:spTree>
    <p:extLst>
      <p:ext uri="{BB962C8B-B14F-4D97-AF65-F5344CB8AC3E}">
        <p14:creationId xmlns:p14="http://schemas.microsoft.com/office/powerpoint/2010/main" val="281814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lvl="0" algn="ctr">
              <a:defRPr/>
            </a:pPr>
            <a:r>
              <a:rPr lang="en-US" sz="3600" b="1" kern="0">
                <a:solidFill>
                  <a:schemeClr val="bg1"/>
                </a:solidFill>
                <a:latin typeface="Segoe UI Semibold" charset="0"/>
                <a:ea typeface="Segoe UI Semibold" charset="0"/>
                <a:cs typeface="Segoe UI Semibold" charset="0"/>
              </a:rPr>
              <a:t>View your Invoices</a:t>
            </a:r>
            <a:endParaRPr lang="en-US" sz="3600" b="1" kern="0" dirty="0">
              <a:solidFill>
                <a:schemeClr val="bg1"/>
              </a:solidFill>
              <a:latin typeface="Segoe UI Semibold" charset="0"/>
              <a:ea typeface="Segoe UI Semibold" charset="0"/>
              <a:cs typeface="Segoe UI Semibold" charset="0"/>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sp>
        <p:nvSpPr>
          <p:cNvPr id="7" name="TextBox 6">
            <a:extLst>
              <a:ext uri="{FF2B5EF4-FFF2-40B4-BE49-F238E27FC236}">
                <a16:creationId xmlns:a16="http://schemas.microsoft.com/office/drawing/2014/main" id="{A1497300-0090-8E48-B22D-4C81FBAAF655}"/>
              </a:ext>
            </a:extLst>
          </p:cNvPr>
          <p:cNvSpPr txBox="1"/>
          <p:nvPr/>
        </p:nvSpPr>
        <p:spPr>
          <a:xfrm>
            <a:off x="331061" y="3333751"/>
            <a:ext cx="3802788" cy="3139321"/>
          </a:xfrm>
          <a:prstGeom prst="rect">
            <a:avLst/>
          </a:prstGeom>
          <a:noFill/>
        </p:spPr>
        <p:txBody>
          <a:bodyPr wrap="square" rtlCol="0">
            <a:spAutoFit/>
          </a:bodyPr>
          <a:lstStyle/>
          <a:p>
            <a:pPr marL="342900" lvl="0" indent="-342900">
              <a:buFont typeface="Arial" panose="020B0604020202020204" pitchFamily="34" charset="0"/>
              <a:buChar char="•"/>
              <a:defRPr/>
            </a:pPr>
            <a:r>
              <a:rPr lang="en-US" kern="0" dirty="0">
                <a:ea typeface="Segoe UI Semilight" charset="0"/>
                <a:cs typeface="Segoe UI Semilight" charset="0"/>
              </a:rPr>
              <a:t>Under ‘My Profile’ you have the ability to display your invoices.</a:t>
            </a:r>
          </a:p>
          <a:p>
            <a:pPr marL="342900" lvl="0" indent="-342900">
              <a:buFont typeface="Arial" panose="020B0604020202020204" pitchFamily="34" charset="0"/>
              <a:buChar char="•"/>
              <a:defRPr/>
            </a:pPr>
            <a:endParaRPr lang="en-US" kern="0" dirty="0">
              <a:ea typeface="Segoe UI Semilight" charset="0"/>
              <a:cs typeface="Segoe UI Semilight" charset="0"/>
            </a:endParaRPr>
          </a:p>
          <a:p>
            <a:pPr marL="342900" lvl="0" indent="-342900">
              <a:buFont typeface="Arial" panose="020B0604020202020204" pitchFamily="34" charset="0"/>
              <a:buChar char="•"/>
              <a:defRPr/>
            </a:pPr>
            <a:r>
              <a:rPr lang="en-US" kern="0" dirty="0">
                <a:ea typeface="Segoe UI Semilight" charset="0"/>
                <a:cs typeface="Segoe UI Semilight" charset="0"/>
              </a:rPr>
              <a:t>This area will show you past paid invoices and open invoices that you are able to pay. </a:t>
            </a:r>
            <a:br>
              <a:rPr lang="en-US" kern="0" dirty="0">
                <a:ea typeface="Segoe UI Semilight" charset="0"/>
                <a:cs typeface="Segoe UI Semilight" charset="0"/>
              </a:rPr>
            </a:br>
            <a:endParaRPr lang="en-US" kern="0" dirty="0">
              <a:ea typeface="Segoe UI Semilight" charset="0"/>
              <a:cs typeface="Segoe UI Semilight" charset="0"/>
            </a:endParaRPr>
          </a:p>
          <a:p>
            <a:pPr marL="342900" lvl="0" indent="-342900">
              <a:buFont typeface="Arial" panose="020B0604020202020204" pitchFamily="34" charset="0"/>
              <a:buChar char="•"/>
              <a:defRPr/>
            </a:pPr>
            <a:r>
              <a:rPr lang="en-US" kern="0" dirty="0">
                <a:ea typeface="Segoe UI Semilight" charset="0"/>
                <a:cs typeface="Segoe UI Semilight" charset="0"/>
              </a:rPr>
              <a:t>To open any of these invoices, simply click on the Invoice ID to view the invoice.</a:t>
            </a:r>
            <a:br>
              <a:rPr lang="en-US" kern="0" dirty="0">
                <a:ea typeface="Segoe UI Semilight" charset="0"/>
                <a:cs typeface="Segoe UI Semilight" charset="0"/>
              </a:rPr>
            </a:br>
            <a:endParaRPr lang="en-US" i="1" kern="0" dirty="0">
              <a:ea typeface="Segoe UI Semilight" charset="0"/>
              <a:cs typeface="Segoe UI Semilight" charset="0"/>
            </a:endParaRPr>
          </a:p>
        </p:txBody>
      </p:sp>
      <p:pic>
        <p:nvPicPr>
          <p:cNvPr id="8" name="Picture 7">
            <a:extLst>
              <a:ext uri="{FF2B5EF4-FFF2-40B4-BE49-F238E27FC236}">
                <a16:creationId xmlns:a16="http://schemas.microsoft.com/office/drawing/2014/main" id="{77034369-B6AE-8D43-B479-1EF26E1CE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2888" y="0"/>
            <a:ext cx="6695920" cy="6858000"/>
          </a:xfrm>
          <a:prstGeom prst="rect">
            <a:avLst/>
          </a:prstGeom>
        </p:spPr>
      </p:pic>
    </p:spTree>
    <p:extLst>
      <p:ext uri="{BB962C8B-B14F-4D97-AF65-F5344CB8AC3E}">
        <p14:creationId xmlns:p14="http://schemas.microsoft.com/office/powerpoint/2010/main" val="2014871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966952" y="1204108"/>
            <a:ext cx="2669406" cy="1781175"/>
          </a:xfrm>
        </p:spPr>
        <p:txBody>
          <a:bodyPr vert="horz" lIns="91440" tIns="45720" rIns="91440" bIns="45720" rtlCol="0" anchor="ctr">
            <a:normAutofit/>
          </a:bodyPr>
          <a:lstStyle/>
          <a:p>
            <a:pPr lvl="0">
              <a:defRPr/>
            </a:pPr>
            <a:r>
              <a:rPr lang="en-US" sz="3200" b="1" kern="0" dirty="0">
                <a:solidFill>
                  <a:schemeClr val="bg1"/>
                </a:solidFill>
                <a:ea typeface="Segoe UI Semibold" charset="0"/>
                <a:cs typeface="Segoe UI Semibold" charset="0"/>
              </a:rPr>
              <a:t>Pay Your Invoices</a:t>
            </a:r>
          </a:p>
        </p:txBody>
      </p:sp>
      <p:sp>
        <p:nvSpPr>
          <p:cNvPr id="3" name="TextBox 2">
            <a:extLst>
              <a:ext uri="{FF2B5EF4-FFF2-40B4-BE49-F238E27FC236}">
                <a16:creationId xmlns:a16="http://schemas.microsoft.com/office/drawing/2014/main" id="{3966CA1B-C203-BC48-8EB7-B579DB5982AA}"/>
              </a:ext>
            </a:extLst>
          </p:cNvPr>
          <p:cNvSpPr txBox="1"/>
          <p:nvPr/>
        </p:nvSpPr>
        <p:spPr>
          <a:xfrm>
            <a:off x="643468" y="3404422"/>
            <a:ext cx="4667377" cy="3130337"/>
          </a:xfrm>
          <a:prstGeom prst="rect">
            <a:avLst/>
          </a:prstGeom>
        </p:spPr>
        <p:txBody>
          <a:bodyPr vert="horz" lIns="91440" tIns="45720" rIns="91440" bIns="45720" rtlCol="0">
            <a:normAutofit fontScale="92500" lnSpcReduction="20000"/>
          </a:bodyPr>
          <a:lstStyle/>
          <a:p>
            <a:r>
              <a:rPr lang="en-US" sz="2400" dirty="0"/>
              <a:t>You must be logged into your account to pay an invoice. Once you have clicked on the Invoice ID</a:t>
            </a:r>
          </a:p>
          <a:p>
            <a:r>
              <a:rPr lang="en-US" sz="2400" dirty="0"/>
              <a:t>You have the option to pay an open invoice or download an invoice. </a:t>
            </a:r>
          </a:p>
          <a:p>
            <a:endParaRPr lang="en-US" sz="2400" dirty="0"/>
          </a:p>
          <a:p>
            <a:r>
              <a:rPr lang="en-US" sz="2400" b="1" dirty="0"/>
              <a:t>Paying an Invoice: </a:t>
            </a:r>
            <a:r>
              <a:rPr lang="en-US" sz="2400" dirty="0"/>
              <a:t>Paying an invoice couldn’t be easier. Simply click on the button at the bottom ‘Pay Now. Our payment area will come up for you to enter your card and billing information. </a:t>
            </a:r>
          </a:p>
          <a:p>
            <a:pPr indent="-228600">
              <a:lnSpc>
                <a:spcPct val="90000"/>
              </a:lnSpc>
              <a:spcAft>
                <a:spcPts val="600"/>
              </a:spcAft>
              <a:buFont typeface="Arial" panose="020B0604020202020204" pitchFamily="34" charset="0"/>
              <a:buChar char="•"/>
            </a:pPr>
            <a:endParaRPr lang="en-US" sz="1600" dirty="0"/>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lvl="0">
              <a:lnSpc>
                <a:spcPct val="90000"/>
              </a:lnSpc>
              <a:spcAft>
                <a:spcPts val="600"/>
              </a:spcAft>
              <a:defRPr/>
            </a:pPr>
            <a:br>
              <a:rPr lang="en-US" sz="1600" dirty="0">
                <a:solidFill>
                  <a:schemeClr val="bg1"/>
                </a:solidFill>
              </a:rPr>
            </a:b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10" name="Picture 9">
            <a:extLst>
              <a:ext uri="{FF2B5EF4-FFF2-40B4-BE49-F238E27FC236}">
                <a16:creationId xmlns:a16="http://schemas.microsoft.com/office/drawing/2014/main" id="{9DDAFD1C-6F3A-064B-A747-B2D6A31F2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5607" y="0"/>
            <a:ext cx="6615332" cy="6858000"/>
          </a:xfrm>
          <a:prstGeom prst="rect">
            <a:avLst/>
          </a:prstGeom>
        </p:spPr>
      </p:pic>
    </p:spTree>
    <p:extLst>
      <p:ext uri="{BB962C8B-B14F-4D97-AF65-F5344CB8AC3E}">
        <p14:creationId xmlns:p14="http://schemas.microsoft.com/office/powerpoint/2010/main" val="38574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966952" y="1204108"/>
            <a:ext cx="2669406" cy="1781175"/>
          </a:xfrm>
        </p:spPr>
        <p:txBody>
          <a:bodyPr vert="horz" lIns="91440" tIns="45720" rIns="91440" bIns="45720" rtlCol="0" anchor="ctr">
            <a:normAutofit/>
          </a:bodyPr>
          <a:lstStyle/>
          <a:p>
            <a:pPr lvl="0">
              <a:defRPr/>
            </a:pPr>
            <a:r>
              <a:rPr lang="en-US" sz="3200" b="1" kern="0" dirty="0">
                <a:solidFill>
                  <a:schemeClr val="bg1"/>
                </a:solidFill>
                <a:ea typeface="Segoe UI Semibold" charset="0"/>
                <a:cs typeface="Segoe UI Semibold" charset="0"/>
              </a:rPr>
              <a:t>Make A Donation</a:t>
            </a:r>
          </a:p>
        </p:txBody>
      </p:sp>
      <p:sp>
        <p:nvSpPr>
          <p:cNvPr id="3" name="TextBox 2">
            <a:extLst>
              <a:ext uri="{FF2B5EF4-FFF2-40B4-BE49-F238E27FC236}">
                <a16:creationId xmlns:a16="http://schemas.microsoft.com/office/drawing/2014/main" id="{3966CA1B-C203-BC48-8EB7-B579DB5982AA}"/>
              </a:ext>
            </a:extLst>
          </p:cNvPr>
          <p:cNvSpPr txBox="1"/>
          <p:nvPr/>
        </p:nvSpPr>
        <p:spPr>
          <a:xfrm>
            <a:off x="643468" y="3601878"/>
            <a:ext cx="4667377" cy="3130337"/>
          </a:xfrm>
          <a:prstGeom prst="rect">
            <a:avLst/>
          </a:prstGeom>
        </p:spPr>
        <p:txBody>
          <a:bodyPr vert="horz" lIns="91440" tIns="45720" rIns="91440" bIns="45720" rtlCol="0">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75AA"/>
                </a:solidFill>
                <a:effectLst/>
                <a:uLnTx/>
                <a:uFillTx/>
                <a:ea typeface="+mn-ea"/>
                <a:cs typeface="+mn-cs"/>
              </a:rPr>
              <a:t>Once you have </a:t>
            </a:r>
            <a:r>
              <a:rPr lang="en-US" sz="2400" dirty="0">
                <a:solidFill>
                  <a:srgbClr val="0675AA"/>
                </a:solidFill>
              </a:rPr>
              <a:t>logged into MemberClicks, click the donate button at the top of the screen. </a:t>
            </a:r>
            <a:endParaRPr kumimoji="0" lang="en-US" sz="2400" b="0" i="0" u="none" strike="noStrike" kern="1200" cap="none" spc="0" normalizeH="0" baseline="0" noProof="0" dirty="0">
              <a:ln>
                <a:noFill/>
              </a:ln>
              <a:solidFill>
                <a:srgbClr val="0675AA"/>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675AA"/>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0675AA"/>
                </a:solidFill>
              </a:rPr>
              <a:t>Making</a:t>
            </a:r>
            <a:r>
              <a:rPr kumimoji="0" lang="en-US" sz="2400" b="1" i="0" u="none" strike="noStrike" kern="1200" cap="none" spc="0" normalizeH="0" baseline="0" noProof="0" dirty="0">
                <a:ln>
                  <a:noFill/>
                </a:ln>
                <a:solidFill>
                  <a:srgbClr val="0675AA"/>
                </a:solidFill>
                <a:effectLst/>
                <a:uLnTx/>
                <a:uFillTx/>
                <a:ea typeface="+mn-ea"/>
                <a:cs typeface="+mn-cs"/>
              </a:rPr>
              <a:t> a Donation: </a:t>
            </a:r>
            <a:r>
              <a:rPr kumimoji="0" lang="en-US" sz="2400" b="0" i="0" u="none" strike="noStrike" kern="1200" cap="none" spc="0" normalizeH="0" baseline="0" noProof="0" dirty="0">
                <a:ln>
                  <a:noFill/>
                </a:ln>
                <a:solidFill>
                  <a:srgbClr val="0675AA"/>
                </a:solidFill>
                <a:effectLst/>
                <a:uLnTx/>
                <a:uFillTx/>
                <a:ea typeface="+mn-ea"/>
                <a:cs typeface="+mn-cs"/>
              </a:rPr>
              <a:t>Fill out the form and the payment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675A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675AA"/>
                </a:solidFill>
                <a:effectLst/>
                <a:uLnTx/>
                <a:uFillTx/>
                <a:ea typeface="+mn-ea"/>
                <a:cs typeface="+mn-cs"/>
              </a:rPr>
              <a:t>Note</a:t>
            </a:r>
            <a:r>
              <a:rPr kumimoji="0" lang="en-US" sz="2400" b="0" i="0" u="none" strike="noStrike" kern="1200" cap="none" spc="0" normalizeH="0" baseline="0" noProof="0" dirty="0">
                <a:ln>
                  <a:noFill/>
                </a:ln>
                <a:solidFill>
                  <a:srgbClr val="0675AA"/>
                </a:solidFill>
                <a:effectLst/>
                <a:uLnTx/>
                <a:uFillTx/>
                <a:ea typeface="+mn-ea"/>
                <a:cs typeface="+mn-cs"/>
              </a:rPr>
              <a:t>:</a:t>
            </a:r>
            <a:r>
              <a:rPr kumimoji="0" lang="en-US" sz="2400" b="0" i="0" u="none" strike="noStrike" kern="1200" cap="none" spc="0" normalizeH="0" noProof="0" dirty="0">
                <a:ln>
                  <a:noFill/>
                </a:ln>
                <a:solidFill>
                  <a:srgbClr val="0675AA"/>
                </a:solidFill>
                <a:effectLst/>
                <a:uLnTx/>
                <a:uFillTx/>
                <a:ea typeface="+mn-ea"/>
                <a:cs typeface="+mn-cs"/>
              </a:rPr>
              <a:t> Clubs and Districts </a:t>
            </a:r>
            <a:r>
              <a:rPr kumimoji="0" lang="en-US" sz="2400" b="1" i="0" u="sng" strike="noStrike" kern="1200" cap="none" spc="0" normalizeH="0" noProof="0" dirty="0">
                <a:ln>
                  <a:noFill/>
                </a:ln>
                <a:solidFill>
                  <a:srgbClr val="0675AA"/>
                </a:solidFill>
                <a:effectLst/>
                <a:uLnTx/>
                <a:uFillTx/>
                <a:ea typeface="+mn-ea"/>
                <a:cs typeface="+mn-cs"/>
              </a:rPr>
              <a:t>cannot</a:t>
            </a:r>
            <a:r>
              <a:rPr kumimoji="0" lang="en-US" sz="2400" b="0" i="0" u="none" strike="noStrike" kern="1200" cap="none" spc="0" normalizeH="0" noProof="0" dirty="0">
                <a:ln>
                  <a:noFill/>
                </a:ln>
                <a:solidFill>
                  <a:srgbClr val="0675AA"/>
                </a:solidFill>
                <a:effectLst/>
                <a:uLnTx/>
                <a:uFillTx/>
                <a:ea typeface="+mn-ea"/>
                <a:cs typeface="+mn-cs"/>
              </a:rPr>
              <a:t> donate through </a:t>
            </a:r>
            <a:r>
              <a:rPr kumimoji="0" lang="en-US" sz="2400" b="0" i="0" u="none" strike="noStrike" kern="1200" cap="none" spc="0" normalizeH="0" noProof="0" dirty="0" err="1">
                <a:ln>
                  <a:noFill/>
                </a:ln>
                <a:solidFill>
                  <a:srgbClr val="0675AA"/>
                </a:solidFill>
                <a:effectLst/>
                <a:uLnTx/>
                <a:uFillTx/>
                <a:ea typeface="+mn-ea"/>
                <a:cs typeface="+mn-cs"/>
              </a:rPr>
              <a:t>MemberClicks</a:t>
            </a:r>
            <a:r>
              <a:rPr kumimoji="0" lang="en-US" sz="2400" b="0" i="0" u="none" strike="noStrike" kern="1200" cap="none" spc="0" normalizeH="0" noProof="0" dirty="0">
                <a:ln>
                  <a:noFill/>
                </a:ln>
                <a:solidFill>
                  <a:srgbClr val="0675AA"/>
                </a:solidFill>
                <a:effectLst/>
                <a:uLnTx/>
                <a:uFillTx/>
                <a:ea typeface="+mn-ea"/>
                <a:cs typeface="+mn-cs"/>
              </a:rPr>
              <a:t>.</a:t>
            </a:r>
            <a:r>
              <a:rPr kumimoji="0" lang="en-US" sz="2400" b="0" i="0" u="none" strike="noStrike" kern="1200" cap="none" spc="0" normalizeH="0" baseline="0" noProof="0" dirty="0">
                <a:ln>
                  <a:noFill/>
                </a:ln>
                <a:solidFill>
                  <a:srgbClr val="0675AA"/>
                </a:solidFill>
                <a:effectLst/>
                <a:uLnTx/>
                <a:uFillTx/>
                <a:ea typeface="+mn-ea"/>
                <a:cs typeface="+mn-cs"/>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675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6" name="Picture 5">
            <a:extLst>
              <a:ext uri="{FF2B5EF4-FFF2-40B4-BE49-F238E27FC236}">
                <a16:creationId xmlns:a16="http://schemas.microsoft.com/office/drawing/2014/main" id="{59C739FE-BED3-454E-9882-BFA485FD62C2}"/>
              </a:ext>
            </a:extLst>
          </p:cNvPr>
          <p:cNvPicPr>
            <a:picLocks noChangeAspect="1"/>
          </p:cNvPicPr>
          <p:nvPr/>
        </p:nvPicPr>
        <p:blipFill rotWithShape="1">
          <a:blip r:embed="rId3">
            <a:extLst>
              <a:ext uri="{28A0092B-C50C-407E-A947-70E740481C1C}">
                <a14:useLocalDpi xmlns:a14="http://schemas.microsoft.com/office/drawing/2010/main" val="0"/>
              </a:ext>
            </a:extLst>
          </a:blip>
          <a:srcRect r="58292"/>
          <a:stretch/>
        </p:blipFill>
        <p:spPr>
          <a:xfrm>
            <a:off x="4393804" y="122472"/>
            <a:ext cx="3014161" cy="3281950"/>
          </a:xfrm>
          <a:prstGeom prst="rect">
            <a:avLst/>
          </a:prstGeom>
        </p:spPr>
      </p:pic>
      <p:sp>
        <p:nvSpPr>
          <p:cNvPr id="8" name="Rectangle 7">
            <a:extLst>
              <a:ext uri="{FF2B5EF4-FFF2-40B4-BE49-F238E27FC236}">
                <a16:creationId xmlns:a16="http://schemas.microsoft.com/office/drawing/2014/main" id="{8E3A931E-82BE-4F29-BECF-39134B2ADFA6}"/>
              </a:ext>
            </a:extLst>
          </p:cNvPr>
          <p:cNvSpPr/>
          <p:nvPr/>
        </p:nvSpPr>
        <p:spPr>
          <a:xfrm>
            <a:off x="4558749" y="1391478"/>
            <a:ext cx="463826" cy="23677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F3C9173-DC8F-4481-B904-1C54EBF271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6992" y="2094695"/>
            <a:ext cx="4090530" cy="4406317"/>
          </a:xfrm>
          <a:prstGeom prst="rect">
            <a:avLst/>
          </a:prstGeom>
        </p:spPr>
      </p:pic>
    </p:spTree>
    <p:extLst>
      <p:ext uri="{BB962C8B-B14F-4D97-AF65-F5344CB8AC3E}">
        <p14:creationId xmlns:p14="http://schemas.microsoft.com/office/powerpoint/2010/main" val="2002967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966952" y="1204108"/>
            <a:ext cx="2669406" cy="1781175"/>
          </a:xfrm>
        </p:spPr>
        <p:txBody>
          <a:bodyPr vert="horz" lIns="91440" tIns="45720" rIns="91440" bIns="45720" rtlCol="0" anchor="ctr">
            <a:normAutofit fontScale="90000"/>
          </a:bodyPr>
          <a:lstStyle/>
          <a:p>
            <a:pPr lvl="0">
              <a:defRPr/>
            </a:pPr>
            <a:r>
              <a:rPr lang="en-US" sz="3200" b="1" kern="0" dirty="0">
                <a:solidFill>
                  <a:schemeClr val="bg1"/>
                </a:solidFill>
                <a:ea typeface="Segoe UI Semibold" charset="0"/>
                <a:cs typeface="Segoe UI Semibold" charset="0"/>
              </a:rPr>
              <a:t>Fill Out Monthly Volunteer Hours Form</a:t>
            </a:r>
          </a:p>
        </p:txBody>
      </p:sp>
      <p:sp>
        <p:nvSpPr>
          <p:cNvPr id="3" name="TextBox 2">
            <a:extLst>
              <a:ext uri="{FF2B5EF4-FFF2-40B4-BE49-F238E27FC236}">
                <a16:creationId xmlns:a16="http://schemas.microsoft.com/office/drawing/2014/main" id="{3966CA1B-C203-BC48-8EB7-B579DB5982AA}"/>
              </a:ext>
            </a:extLst>
          </p:cNvPr>
          <p:cNvSpPr txBox="1"/>
          <p:nvPr/>
        </p:nvSpPr>
        <p:spPr>
          <a:xfrm>
            <a:off x="643468" y="3404422"/>
            <a:ext cx="4667377" cy="3130337"/>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75AA"/>
                </a:solidFill>
                <a:effectLst/>
                <a:uLnTx/>
                <a:uFillTx/>
                <a:ea typeface="+mn-ea"/>
                <a:cs typeface="+mn-cs"/>
              </a:rPr>
              <a:t>You must be logged into your account to complete the form.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675AA"/>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675AA"/>
                </a:solidFill>
                <a:effectLst/>
                <a:uLnTx/>
                <a:uFillTx/>
                <a:ea typeface="+mn-ea"/>
                <a:cs typeface="+mn-cs"/>
              </a:rPr>
              <a:t>Note: </a:t>
            </a:r>
            <a:r>
              <a:rPr kumimoji="0" lang="en-US" sz="2400" i="0" u="none" strike="noStrike" kern="1200" cap="none" spc="0" normalizeH="0" baseline="0" noProof="0" dirty="0">
                <a:ln>
                  <a:noFill/>
                </a:ln>
                <a:solidFill>
                  <a:srgbClr val="0675AA"/>
                </a:solidFill>
                <a:effectLst/>
                <a:uLnTx/>
                <a:uFillTx/>
                <a:ea typeface="+mn-ea"/>
                <a:cs typeface="+mn-cs"/>
              </a:rPr>
              <a:t>Clubs should have one person complete the form for their club monthly. We pull these volunteer hours reports for Pilot Awards, monthly newsletters, etc. </a:t>
            </a:r>
            <a:endParaRPr kumimoji="0" lang="en-US" sz="1600" i="0" u="none" strike="noStrike" kern="1200" cap="none" spc="0" normalizeH="0" baseline="0" noProof="0" dirty="0">
              <a:ln>
                <a:noFill/>
              </a:ln>
              <a:solidFill>
                <a:srgbClr val="0675AA"/>
              </a:solidFill>
              <a:effectLst/>
              <a:uLnTx/>
              <a:uFillTx/>
              <a:ea typeface="+mn-ea"/>
              <a:cs typeface="+mn-cs"/>
            </a:endParaRP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6" name="Picture 5">
            <a:extLst>
              <a:ext uri="{FF2B5EF4-FFF2-40B4-BE49-F238E27FC236}">
                <a16:creationId xmlns:a16="http://schemas.microsoft.com/office/drawing/2014/main" id="{B3AB22FC-32E0-4B60-9E97-95F5D1ABAD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8347" y="1095810"/>
            <a:ext cx="2263099" cy="1889473"/>
          </a:xfrm>
          <a:prstGeom prst="rect">
            <a:avLst/>
          </a:prstGeom>
        </p:spPr>
      </p:pic>
      <p:pic>
        <p:nvPicPr>
          <p:cNvPr id="9" name="Picture 8">
            <a:extLst>
              <a:ext uri="{FF2B5EF4-FFF2-40B4-BE49-F238E27FC236}">
                <a16:creationId xmlns:a16="http://schemas.microsoft.com/office/drawing/2014/main" id="{DCA0880E-30A2-4E2F-AD06-BEFC513546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375" y="477078"/>
            <a:ext cx="4940624" cy="5942099"/>
          </a:xfrm>
          <a:prstGeom prst="rect">
            <a:avLst/>
          </a:prstGeom>
        </p:spPr>
      </p:pic>
    </p:spTree>
    <p:extLst>
      <p:ext uri="{BB962C8B-B14F-4D97-AF65-F5344CB8AC3E}">
        <p14:creationId xmlns:p14="http://schemas.microsoft.com/office/powerpoint/2010/main" val="2345538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937183" y="803325"/>
            <a:ext cx="5314536" cy="1325563"/>
          </a:xfrm>
          <a:prstGeom prst="ellipse">
            <a:avLst/>
          </a:prstGeom>
        </p:spPr>
        <p:txBody>
          <a:bodyPr vert="horz" lIns="91440" tIns="45720" rIns="91440" bIns="45720" rtlCol="0">
            <a:normAutofit/>
          </a:bodyPr>
          <a:lstStyle/>
          <a:p>
            <a:pPr lvl="0" defTabSz="914400">
              <a:defRPr/>
            </a:pPr>
            <a:r>
              <a:rPr lang="en-US" sz="2800" b="1" kern="1200" dirty="0">
                <a:latin typeface="+mj-lt"/>
                <a:ea typeface="+mj-ea"/>
                <a:cs typeface="+mj-cs"/>
              </a:rPr>
              <a:t>Organization Structure. </a:t>
            </a:r>
          </a:p>
        </p:txBody>
      </p:sp>
      <p:sp>
        <p:nvSpPr>
          <p:cNvPr id="89" name="Freeform: Shape 8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FC753B4-F3B5-E449-B289-77551CF15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7193" y="803325"/>
            <a:ext cx="4513746" cy="3345342"/>
          </a:xfrm>
          <a:prstGeom prst="rect">
            <a:avLst/>
          </a:prstGeom>
        </p:spPr>
      </p:pic>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graphicFrame>
        <p:nvGraphicFramePr>
          <p:cNvPr id="75" name="TextBox 6">
            <a:extLst>
              <a:ext uri="{FF2B5EF4-FFF2-40B4-BE49-F238E27FC236}">
                <a16:creationId xmlns:a16="http://schemas.microsoft.com/office/drawing/2014/main" id="{3E86ABCF-709B-44AB-A964-8E5EB170BAEF}"/>
              </a:ext>
            </a:extLst>
          </p:cNvPr>
          <p:cNvGraphicFramePr/>
          <p:nvPr>
            <p:extLst>
              <p:ext uri="{D42A27DB-BD31-4B8C-83A1-F6EECF244321}">
                <p14:modId xmlns:p14="http://schemas.microsoft.com/office/powerpoint/2010/main" val="1529849005"/>
              </p:ext>
            </p:extLst>
          </p:nvPr>
        </p:nvGraphicFramePr>
        <p:xfrm>
          <a:off x="701278" y="1743125"/>
          <a:ext cx="5609219" cy="3911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6314628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reeform: Shape 8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6392598" y="640263"/>
            <a:ext cx="5221266" cy="1344975"/>
          </a:xfrm>
          <a:prstGeom prst="ellipse">
            <a:avLst/>
          </a:prstGeom>
        </p:spPr>
        <p:txBody>
          <a:bodyPr vert="horz" lIns="91440" tIns="45720" rIns="91440" bIns="45720" rtlCol="0" anchor="ctr">
            <a:normAutofit/>
          </a:bodyPr>
          <a:lstStyle/>
          <a:p>
            <a:pPr defTabSz="914400"/>
            <a:r>
              <a:rPr lang="en-US" sz="4000" b="1" kern="1200">
                <a:solidFill>
                  <a:schemeClr val="tx1"/>
                </a:solidFill>
                <a:latin typeface="+mj-lt"/>
                <a:ea typeface="+mj-ea"/>
                <a:cs typeface="+mj-cs"/>
              </a:rPr>
              <a:t>   Key Contacts</a:t>
            </a:r>
          </a:p>
        </p:txBody>
      </p:sp>
      <p:sp>
        <p:nvSpPr>
          <p:cNvPr id="50" name="TextBox 6">
            <a:extLst>
              <a:ext uri="{FF2B5EF4-FFF2-40B4-BE49-F238E27FC236}">
                <a16:creationId xmlns:a16="http://schemas.microsoft.com/office/drawing/2014/main" id="{A1497300-0090-8E48-B22D-4C81FBAAF655}"/>
              </a:ext>
            </a:extLst>
          </p:cNvPr>
          <p:cNvSpPr txBox="1"/>
          <p:nvPr/>
        </p:nvSpPr>
        <p:spPr>
          <a:xfrm>
            <a:off x="6391903" y="2121763"/>
            <a:ext cx="5235490" cy="4385054"/>
          </a:xfrm>
          <a:prstGeom prst="rect">
            <a:avLst/>
          </a:prstGeom>
        </p:spPr>
        <p:txBody>
          <a:bodyPr vert="horz" lIns="91440" tIns="45720" rIns="91440" bIns="45720" rtlCol="0">
            <a:normAutofit lnSpcReduction="10000"/>
          </a:bodyPr>
          <a:lstStyle/>
          <a:p>
            <a:pPr marL="285750" lvl="0" indent="-228600">
              <a:lnSpc>
                <a:spcPct val="90000"/>
              </a:lnSpc>
              <a:spcAft>
                <a:spcPts val="600"/>
              </a:spcAft>
              <a:buFont typeface="Arial" panose="020B0604020202020204" pitchFamily="34" charset="0"/>
              <a:buChar char="•"/>
              <a:defRPr/>
            </a:pPr>
            <a:r>
              <a:rPr lang="en-US" sz="1900" dirty="0"/>
              <a:t>Information here can be used on your Directory listings or for communications we send.</a:t>
            </a:r>
            <a:br>
              <a:rPr lang="en-US" sz="1900" dirty="0"/>
            </a:br>
            <a:endParaRPr lang="en-US" sz="1900" dirty="0"/>
          </a:p>
          <a:p>
            <a:pPr marL="342900" lvl="0" indent="-228600">
              <a:lnSpc>
                <a:spcPct val="90000"/>
              </a:lnSpc>
              <a:spcAft>
                <a:spcPts val="600"/>
              </a:spcAft>
              <a:buFont typeface="Arial" panose="020B0604020202020204" pitchFamily="34" charset="0"/>
              <a:buChar char="•"/>
              <a:defRPr/>
            </a:pPr>
            <a:r>
              <a:rPr lang="en-US" sz="1900" dirty="0"/>
              <a:t>These fields show you what information we have now. Please fill in any blanks.</a:t>
            </a:r>
            <a:br>
              <a:rPr lang="en-US" sz="1900" dirty="0"/>
            </a:br>
            <a:endParaRPr lang="en-US" sz="1900" dirty="0"/>
          </a:p>
          <a:p>
            <a:pPr marL="342900" lvl="0" indent="-228600">
              <a:lnSpc>
                <a:spcPct val="90000"/>
              </a:lnSpc>
              <a:spcAft>
                <a:spcPts val="600"/>
              </a:spcAft>
              <a:buFont typeface="Arial" panose="020B0604020202020204" pitchFamily="34" charset="0"/>
              <a:buChar char="•"/>
              <a:defRPr/>
            </a:pPr>
            <a:r>
              <a:rPr lang="en-US" sz="1900" dirty="0"/>
              <a:t>Make sure to click Save at the end of the process</a:t>
            </a:r>
          </a:p>
          <a:p>
            <a:pPr marL="342900" lvl="0" indent="-228600">
              <a:lnSpc>
                <a:spcPct val="90000"/>
              </a:lnSpc>
              <a:spcAft>
                <a:spcPts val="600"/>
              </a:spcAft>
              <a:buFont typeface="Arial" panose="020B0604020202020204" pitchFamily="34" charset="0"/>
              <a:buChar char="•"/>
              <a:defRPr/>
            </a:pPr>
            <a:endParaRPr lang="en-US" sz="1900" dirty="0"/>
          </a:p>
          <a:p>
            <a:pPr marL="342900" lvl="0" indent="-228600">
              <a:lnSpc>
                <a:spcPct val="90000"/>
              </a:lnSpc>
              <a:spcAft>
                <a:spcPts val="600"/>
              </a:spcAft>
              <a:buFont typeface="Arial" panose="020B0604020202020204" pitchFamily="34" charset="0"/>
              <a:buChar char="•"/>
              <a:defRPr/>
            </a:pPr>
            <a:r>
              <a:rPr lang="en-US" sz="1900" b="1" dirty="0"/>
              <a:t>NOTE: Information on organization profiles will automatically populate to blank fields on member profiles. For example, if your email is listed on your organization’s profile, it will appear on member profiles of your club that do not have an email address. This will result in you receiving multiple emails. </a:t>
            </a: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5" name="Picture 4">
            <a:extLst>
              <a:ext uri="{FF2B5EF4-FFF2-40B4-BE49-F238E27FC236}">
                <a16:creationId xmlns:a16="http://schemas.microsoft.com/office/drawing/2014/main" id="{5D4D8059-4C33-49BF-ACBA-279757310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26" y="1715445"/>
            <a:ext cx="5775876" cy="3810711"/>
          </a:xfrm>
          <a:prstGeom prst="rect">
            <a:avLst/>
          </a:prstGeom>
        </p:spPr>
      </p:pic>
    </p:spTree>
    <p:extLst>
      <p:ext uri="{BB962C8B-B14F-4D97-AF65-F5344CB8AC3E}">
        <p14:creationId xmlns:p14="http://schemas.microsoft.com/office/powerpoint/2010/main" val="2507765817"/>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966952" y="1204108"/>
            <a:ext cx="2669406" cy="1781175"/>
          </a:xfrm>
        </p:spPr>
        <p:txBody>
          <a:bodyPr vert="horz" lIns="91440" tIns="45720" rIns="91440" bIns="45720" rtlCol="0" anchor="ctr">
            <a:normAutofit/>
          </a:bodyPr>
          <a:lstStyle/>
          <a:p>
            <a:pPr defTabSz="914400"/>
            <a:r>
              <a:rPr lang="en-US" sz="3200" b="1" dirty="0">
                <a:solidFill>
                  <a:srgbClr val="FFFFFF"/>
                </a:solidFill>
              </a:rPr>
              <a:t>Key </a:t>
            </a:r>
            <a:br>
              <a:rPr lang="en-US" sz="3200" b="1" dirty="0">
                <a:solidFill>
                  <a:srgbClr val="FFFFFF"/>
                </a:solidFill>
              </a:rPr>
            </a:br>
            <a:r>
              <a:rPr lang="en-US" sz="3200" b="1" dirty="0">
                <a:solidFill>
                  <a:srgbClr val="FFFFFF"/>
                </a:solidFill>
              </a:rPr>
              <a:t>Contacts</a:t>
            </a:r>
            <a:endParaRPr lang="en-US" sz="3200" b="1"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id="{3966CA1B-C203-BC48-8EB7-B579DB5982AA}"/>
              </a:ext>
            </a:extLst>
          </p:cNvPr>
          <p:cNvSpPr txBox="1"/>
          <p:nvPr/>
        </p:nvSpPr>
        <p:spPr>
          <a:xfrm>
            <a:off x="717423" y="3355130"/>
            <a:ext cx="3363974" cy="3273348"/>
          </a:xfrm>
          <a:prstGeom prst="rect">
            <a:avLst/>
          </a:prstGeom>
        </p:spPr>
        <p:txBody>
          <a:bodyPr vert="horz" lIns="91440" tIns="45720" rIns="91440" bIns="45720" rtlCol="0">
            <a:normAutofit fontScale="92500" lnSpcReduction="2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675AA"/>
                </a:solidFill>
                <a:effectLst/>
                <a:uLnTx/>
                <a:uFillTx/>
                <a:ea typeface="+mn-ea"/>
                <a:cs typeface="+mn-cs"/>
              </a:rPr>
              <a:t>This is where your club’s roster will be. Click on the name of the member you wish to edit the basic contact information of. </a:t>
            </a:r>
          </a:p>
          <a:p>
            <a:pPr marL="0" marR="0" lvl="0" indent="0" algn="l" defTabSz="914400" rtl="0" eaLnBrk="1" fontAlgn="auto" latinLnBrk="0" hangingPunct="1">
              <a:lnSpc>
                <a:spcPct val="90000"/>
              </a:lnSpc>
              <a:spcBef>
                <a:spcPts val="0"/>
              </a:spcBef>
              <a:spcAft>
                <a:spcPts val="600"/>
              </a:spcAft>
              <a:buClrTx/>
              <a:buSzTx/>
              <a:buFontTx/>
              <a:buNone/>
              <a:tabLst/>
              <a:defRPr/>
            </a:pPr>
            <a:endParaRPr lang="en-US" sz="2400" dirty="0">
              <a:solidFill>
                <a:srgbClr val="0675AA"/>
              </a:solidFill>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0675AA"/>
                </a:solidFill>
                <a:effectLst/>
                <a:uLnTx/>
                <a:uFillTx/>
                <a:ea typeface="+mn-ea"/>
                <a:cs typeface="+mn-cs"/>
              </a:rPr>
              <a:t>Note: If you need to add a member, delete a member, or change the status of a member, you must send the necessary forms and funds to headquarters.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675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6" name="Picture 5">
            <a:extLst>
              <a:ext uri="{FF2B5EF4-FFF2-40B4-BE49-F238E27FC236}">
                <a16:creationId xmlns:a16="http://schemas.microsoft.com/office/drawing/2014/main" id="{9890BB37-250E-4E6D-A03F-C5B5A0BE3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8621" y="1204108"/>
            <a:ext cx="6315956" cy="4763165"/>
          </a:xfrm>
          <a:prstGeom prst="rect">
            <a:avLst/>
          </a:prstGeom>
        </p:spPr>
      </p:pic>
    </p:spTree>
    <p:extLst>
      <p:ext uri="{BB962C8B-B14F-4D97-AF65-F5344CB8AC3E}">
        <p14:creationId xmlns:p14="http://schemas.microsoft.com/office/powerpoint/2010/main" val="1664863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966952" y="1204108"/>
            <a:ext cx="2669406" cy="1781175"/>
          </a:xfrm>
        </p:spPr>
        <p:txBody>
          <a:bodyPr vert="horz" lIns="91440" tIns="45720" rIns="91440" bIns="45720" rtlCol="0" anchor="ctr">
            <a:normAutofit/>
          </a:bodyPr>
          <a:lstStyle/>
          <a:p>
            <a:pPr defTabSz="914400"/>
            <a:r>
              <a:rPr lang="en-US" sz="3200" b="1" kern="1200">
                <a:solidFill>
                  <a:srgbClr val="FFFFFF"/>
                </a:solidFill>
                <a:latin typeface="+mj-lt"/>
                <a:ea typeface="+mj-ea"/>
                <a:cs typeface="+mj-cs"/>
              </a:rPr>
              <a:t>Member Directory</a:t>
            </a:r>
          </a:p>
        </p:txBody>
      </p:sp>
      <p:sp>
        <p:nvSpPr>
          <p:cNvPr id="3" name="TextBox 2">
            <a:extLst>
              <a:ext uri="{FF2B5EF4-FFF2-40B4-BE49-F238E27FC236}">
                <a16:creationId xmlns:a16="http://schemas.microsoft.com/office/drawing/2014/main" id="{3966CA1B-C203-BC48-8EB7-B579DB5982AA}"/>
              </a:ext>
            </a:extLst>
          </p:cNvPr>
          <p:cNvSpPr txBox="1"/>
          <p:nvPr/>
        </p:nvSpPr>
        <p:spPr>
          <a:xfrm>
            <a:off x="717423" y="3355130"/>
            <a:ext cx="3363974" cy="3130337"/>
          </a:xfrm>
          <a:prstGeom prst="rect">
            <a:avLst/>
          </a:prstGeom>
        </p:spPr>
        <p:txBody>
          <a:bodyPr vert="horz" lIns="91440" tIns="45720" rIns="91440" bIns="45720" rtlCol="0">
            <a:normAutofit lnSpcReduction="10000"/>
          </a:bodyPr>
          <a:lstStyle/>
          <a:p>
            <a:pPr lvl="0">
              <a:lnSpc>
                <a:spcPct val="90000"/>
              </a:lnSpc>
              <a:spcAft>
                <a:spcPts val="600"/>
              </a:spcAft>
              <a:defRPr/>
            </a:pPr>
            <a:r>
              <a:rPr lang="en-US" sz="2400" dirty="0"/>
              <a:t>Our Member Directory can be valuable in connecting you with other members. To update what displays for your profile in the directory listing, please edit your profile that were provided in the earlier steps. </a:t>
            </a:r>
          </a:p>
          <a:p>
            <a:pPr indent="-228600">
              <a:lnSpc>
                <a:spcPct val="90000"/>
              </a:lnSpc>
              <a:spcAft>
                <a:spcPts val="600"/>
              </a:spcAft>
              <a:buFont typeface="Arial" panose="020B0604020202020204" pitchFamily="34" charset="0"/>
              <a:buChar char="•"/>
            </a:pPr>
            <a:endParaRPr lang="en-US" sz="1600" dirty="0"/>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lvl="0">
              <a:lnSpc>
                <a:spcPct val="90000"/>
              </a:lnSpc>
              <a:spcAft>
                <a:spcPts val="600"/>
              </a:spcAft>
              <a:defRPr/>
            </a:pPr>
            <a:br>
              <a:rPr lang="en-US" sz="1600" dirty="0">
                <a:solidFill>
                  <a:schemeClr val="bg1"/>
                </a:solidFill>
              </a:rPr>
            </a:b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pic>
        <p:nvPicPr>
          <p:cNvPr id="8" name="Picture 7">
            <a:extLst>
              <a:ext uri="{FF2B5EF4-FFF2-40B4-BE49-F238E27FC236}">
                <a16:creationId xmlns:a16="http://schemas.microsoft.com/office/drawing/2014/main" id="{A273FE61-4E0A-457D-94DC-EEA1BAAF374B}"/>
              </a:ext>
            </a:extLst>
          </p:cNvPr>
          <p:cNvPicPr>
            <a:picLocks noChangeAspect="1"/>
          </p:cNvPicPr>
          <p:nvPr/>
        </p:nvPicPr>
        <p:blipFill rotWithShape="1">
          <a:blip r:embed="rId3">
            <a:extLst>
              <a:ext uri="{28A0092B-C50C-407E-A947-70E740481C1C}">
                <a14:useLocalDpi xmlns:a14="http://schemas.microsoft.com/office/drawing/2010/main" val="0"/>
              </a:ext>
            </a:extLst>
          </a:blip>
          <a:srcRect b="1235"/>
          <a:stretch/>
        </p:blipFill>
        <p:spPr>
          <a:xfrm>
            <a:off x="4785249" y="702985"/>
            <a:ext cx="6439799" cy="5711067"/>
          </a:xfrm>
          <a:prstGeom prst="rect">
            <a:avLst/>
          </a:prstGeom>
        </p:spPr>
      </p:pic>
    </p:spTree>
    <p:extLst>
      <p:ext uri="{BB962C8B-B14F-4D97-AF65-F5344CB8AC3E}">
        <p14:creationId xmlns:p14="http://schemas.microsoft.com/office/powerpoint/2010/main" val="552890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defTabSz="914400"/>
            <a:r>
              <a:rPr lang="en-US" sz="2800" b="1" kern="1200" dirty="0">
                <a:solidFill>
                  <a:schemeClr val="bg1"/>
                </a:solidFill>
                <a:latin typeface="+mj-lt"/>
                <a:ea typeface="+mj-ea"/>
                <a:cs typeface="+mj-cs"/>
              </a:rPr>
              <a:t>Connections</a:t>
            </a: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lvl="0">
              <a:lnSpc>
                <a:spcPct val="90000"/>
              </a:lnSpc>
              <a:spcAft>
                <a:spcPts val="600"/>
              </a:spcAft>
              <a:defRPr/>
            </a:pPr>
            <a:br>
              <a:rPr lang="en-US" sz="1600" dirty="0">
                <a:solidFill>
                  <a:schemeClr val="bg1"/>
                </a:solidFill>
              </a:rPr>
            </a:b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sp>
        <p:nvSpPr>
          <p:cNvPr id="3" name="TextBox 2">
            <a:extLst>
              <a:ext uri="{FF2B5EF4-FFF2-40B4-BE49-F238E27FC236}">
                <a16:creationId xmlns:a16="http://schemas.microsoft.com/office/drawing/2014/main" id="{3966CA1B-C203-BC48-8EB7-B579DB5982AA}"/>
              </a:ext>
            </a:extLst>
          </p:cNvPr>
          <p:cNvSpPr txBox="1"/>
          <p:nvPr/>
        </p:nvSpPr>
        <p:spPr>
          <a:xfrm>
            <a:off x="331061" y="2622643"/>
            <a:ext cx="3745832" cy="3785652"/>
          </a:xfrm>
          <a:prstGeom prst="rect">
            <a:avLst/>
          </a:prstGeom>
          <a:noFill/>
        </p:spPr>
        <p:txBody>
          <a:bodyPr wrap="square" rtlCol="0">
            <a:spAutoFit/>
          </a:bodyPr>
          <a:lstStyle/>
          <a:p>
            <a:r>
              <a:rPr lang="en-US" sz="2000" dirty="0">
                <a:solidFill>
                  <a:schemeClr val="bg1"/>
                </a:solidFill>
              </a:rPr>
              <a:t>This area provides the opportunity to connect and build relationships with other members. You can;</a:t>
            </a:r>
          </a:p>
          <a:p>
            <a:pPr marL="342900" indent="-342900">
              <a:buFont typeface="Arial" panose="020B0604020202020204" pitchFamily="34" charset="0"/>
              <a:buChar char="•"/>
            </a:pPr>
            <a:r>
              <a:rPr lang="en-US" sz="2000" dirty="0">
                <a:solidFill>
                  <a:schemeClr val="bg1"/>
                </a:solidFill>
              </a:rPr>
              <a:t>See all your connections with other members</a:t>
            </a:r>
          </a:p>
          <a:p>
            <a:pPr marL="342900" indent="-342900">
              <a:buFont typeface="Arial" panose="020B0604020202020204" pitchFamily="34" charset="0"/>
              <a:buChar char="•"/>
            </a:pPr>
            <a:r>
              <a:rPr lang="en-US" sz="2000" dirty="0">
                <a:solidFill>
                  <a:schemeClr val="bg1"/>
                </a:solidFill>
              </a:rPr>
              <a:t>Browse the directory</a:t>
            </a:r>
          </a:p>
          <a:p>
            <a:pPr marL="342900" indent="-342900">
              <a:buFont typeface="Arial" panose="020B0604020202020204" pitchFamily="34" charset="0"/>
              <a:buChar char="•"/>
            </a:pPr>
            <a:r>
              <a:rPr lang="en-US" sz="2000" dirty="0">
                <a:solidFill>
                  <a:schemeClr val="bg1"/>
                </a:solidFill>
              </a:rPr>
              <a:t>Search for Members</a:t>
            </a:r>
          </a:p>
          <a:p>
            <a:pPr marL="342900" indent="-342900">
              <a:buFont typeface="Arial" panose="020B0604020202020204" pitchFamily="34" charset="0"/>
              <a:buChar char="•"/>
            </a:pPr>
            <a:r>
              <a:rPr lang="en-US" sz="2000" dirty="0">
                <a:solidFill>
                  <a:schemeClr val="bg1"/>
                </a:solidFill>
              </a:rPr>
              <a:t>View your connection requests to other members. </a:t>
            </a:r>
          </a:p>
          <a:p>
            <a:pPr marL="342900" indent="-342900">
              <a:buFont typeface="Arial" panose="020B0604020202020204" pitchFamily="34" charset="0"/>
              <a:buChar char="•"/>
            </a:pPr>
            <a:r>
              <a:rPr lang="en-US" sz="2000" dirty="0">
                <a:solidFill>
                  <a:schemeClr val="bg1"/>
                </a:solidFill>
              </a:rPr>
              <a:t>See requests from other members to connect with you. </a:t>
            </a:r>
          </a:p>
        </p:txBody>
      </p:sp>
      <p:pic>
        <p:nvPicPr>
          <p:cNvPr id="13" name="Picture 12">
            <a:extLst>
              <a:ext uri="{FF2B5EF4-FFF2-40B4-BE49-F238E27FC236}">
                <a16:creationId xmlns:a16="http://schemas.microsoft.com/office/drawing/2014/main" id="{3CE53307-872A-E748-9154-A6E7490443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5357" y="1624772"/>
            <a:ext cx="5651799" cy="3608456"/>
          </a:xfrm>
          <a:prstGeom prst="rect">
            <a:avLst/>
          </a:prstGeom>
        </p:spPr>
      </p:pic>
    </p:spTree>
    <p:extLst>
      <p:ext uri="{BB962C8B-B14F-4D97-AF65-F5344CB8AC3E}">
        <p14:creationId xmlns:p14="http://schemas.microsoft.com/office/powerpoint/2010/main" val="51900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defTabSz="914400"/>
            <a:r>
              <a:rPr lang="en-US" sz="2800" b="1" kern="1200" dirty="0">
                <a:solidFill>
                  <a:schemeClr val="bg1"/>
                </a:solidFill>
                <a:latin typeface="+mj-lt"/>
                <a:ea typeface="+mj-ea"/>
                <a:cs typeface="+mj-cs"/>
              </a:rPr>
              <a:t>My Features</a:t>
            </a: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lvl="0">
              <a:lnSpc>
                <a:spcPct val="90000"/>
              </a:lnSpc>
              <a:spcAft>
                <a:spcPts val="600"/>
              </a:spcAft>
              <a:defRPr/>
            </a:pPr>
            <a:br>
              <a:rPr lang="en-US" sz="1600" dirty="0">
                <a:solidFill>
                  <a:schemeClr val="bg1"/>
                </a:solidFill>
              </a:rPr>
            </a:b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sp>
        <p:nvSpPr>
          <p:cNvPr id="3" name="TextBox 2">
            <a:extLst>
              <a:ext uri="{FF2B5EF4-FFF2-40B4-BE49-F238E27FC236}">
                <a16:creationId xmlns:a16="http://schemas.microsoft.com/office/drawing/2014/main" id="{3966CA1B-C203-BC48-8EB7-B579DB5982AA}"/>
              </a:ext>
            </a:extLst>
          </p:cNvPr>
          <p:cNvSpPr txBox="1"/>
          <p:nvPr/>
        </p:nvSpPr>
        <p:spPr>
          <a:xfrm>
            <a:off x="331061" y="2622643"/>
            <a:ext cx="3745832" cy="1323439"/>
          </a:xfrm>
          <a:prstGeom prst="rect">
            <a:avLst/>
          </a:prstGeom>
          <a:noFill/>
        </p:spPr>
        <p:txBody>
          <a:bodyPr wrap="square" rtlCol="0">
            <a:spAutoFit/>
          </a:bodyPr>
          <a:lstStyle/>
          <a:p>
            <a:pPr algn="ctr"/>
            <a:r>
              <a:rPr lang="en-US" sz="2000" dirty="0">
                <a:solidFill>
                  <a:schemeClr val="bg1"/>
                </a:solidFill>
              </a:rPr>
              <a:t>Your member profile is now a gateway to connect and engage with other members of our community. </a:t>
            </a:r>
          </a:p>
        </p:txBody>
      </p:sp>
      <p:pic>
        <p:nvPicPr>
          <p:cNvPr id="6" name="Picture 5">
            <a:extLst>
              <a:ext uri="{FF2B5EF4-FFF2-40B4-BE49-F238E27FC236}">
                <a16:creationId xmlns:a16="http://schemas.microsoft.com/office/drawing/2014/main" id="{C49C84DD-4B2B-F342-9B33-CD7147702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8233" y="229522"/>
            <a:ext cx="4758228" cy="2937846"/>
          </a:xfrm>
          <a:prstGeom prst="rect">
            <a:avLst/>
          </a:prstGeom>
        </p:spPr>
      </p:pic>
      <p:sp>
        <p:nvSpPr>
          <p:cNvPr id="9" name="TextBox 8">
            <a:extLst>
              <a:ext uri="{FF2B5EF4-FFF2-40B4-BE49-F238E27FC236}">
                <a16:creationId xmlns:a16="http://schemas.microsoft.com/office/drawing/2014/main" id="{4FC9BCED-9FF3-0A43-BEFD-431B1D551330}"/>
              </a:ext>
            </a:extLst>
          </p:cNvPr>
          <p:cNvSpPr txBox="1"/>
          <p:nvPr/>
        </p:nvSpPr>
        <p:spPr>
          <a:xfrm>
            <a:off x="4720361" y="3314179"/>
            <a:ext cx="7173972" cy="3693319"/>
          </a:xfrm>
          <a:prstGeom prst="rect">
            <a:avLst/>
          </a:prstGeom>
          <a:noFill/>
        </p:spPr>
        <p:txBody>
          <a:bodyPr wrap="square" rtlCol="0">
            <a:spAutoFit/>
          </a:bodyPr>
          <a:lstStyle/>
          <a:p>
            <a:r>
              <a:rPr lang="en-US" dirty="0"/>
              <a:t>Some of the new features of our website include: </a:t>
            </a:r>
          </a:p>
          <a:p>
            <a:endParaRPr lang="en-US" dirty="0"/>
          </a:p>
          <a:p>
            <a:pPr marL="285750" indent="-285750">
              <a:buFont typeface="Arial" panose="020B0604020202020204" pitchFamily="34" charset="0"/>
              <a:buChar char="•"/>
            </a:pPr>
            <a:r>
              <a:rPr lang="en-US" dirty="0"/>
              <a:t>Similar to Facebook™ friends or LinkedIn™ connections, you can now form connections with your friends and colleagues. </a:t>
            </a:r>
          </a:p>
          <a:p>
            <a:pPr marL="285750" indent="-285750">
              <a:buFont typeface="Arial" panose="020B0604020202020204" pitchFamily="34" charset="0"/>
              <a:buChar char="•"/>
            </a:pPr>
            <a:r>
              <a:rPr lang="en-US" dirty="0"/>
              <a:t>Create albums and upload photos to your profile to share with other members. </a:t>
            </a:r>
          </a:p>
          <a:p>
            <a:pPr marL="285750" indent="-285750">
              <a:buFont typeface="Arial" panose="020B0604020202020204" pitchFamily="34" charset="0"/>
              <a:buChar char="•"/>
            </a:pPr>
            <a:r>
              <a:rPr lang="en-US" dirty="0"/>
              <a:t>Status messages give you a way to share what you’re working on with other members. </a:t>
            </a:r>
          </a:p>
          <a:p>
            <a:pPr marL="285750" indent="-285750">
              <a:buFont typeface="Arial" panose="020B0604020202020204" pitchFamily="34" charset="0"/>
              <a:buChar char="•"/>
            </a:pPr>
            <a:r>
              <a:rPr lang="en-US" dirty="0"/>
              <a:t>Profiles have a “wall” where connections can leave messages for each other. </a:t>
            </a:r>
          </a:p>
          <a:p>
            <a:pPr marL="285750" indent="-285750">
              <a:buFont typeface="Arial" panose="020B0604020202020204" pitchFamily="34" charset="0"/>
              <a:buChar char="•"/>
            </a:pPr>
            <a:r>
              <a:rPr lang="en-US" dirty="0"/>
              <a:t>Join user driven circles for special interest and discussion groups. You can create photo albums within Circles too!</a:t>
            </a:r>
          </a:p>
          <a:p>
            <a:endParaRPr lang="en-US" dirty="0"/>
          </a:p>
        </p:txBody>
      </p:sp>
    </p:spTree>
    <p:extLst>
      <p:ext uri="{BB962C8B-B14F-4D97-AF65-F5344CB8AC3E}">
        <p14:creationId xmlns:p14="http://schemas.microsoft.com/office/powerpoint/2010/main" val="1061776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82309B-4F7A-7B4D-91CA-35C421E28FC9}"/>
              </a:ext>
            </a:extLst>
          </p:cNvPr>
          <p:cNvSpPr>
            <a:spLocks noGrp="1"/>
          </p:cNvSpPr>
          <p:nvPr>
            <p:ph type="title"/>
          </p:nvPr>
        </p:nvSpPr>
        <p:spPr>
          <a:xfrm>
            <a:off x="5297762" y="1053711"/>
            <a:ext cx="5638994" cy="1424446"/>
          </a:xfrm>
        </p:spPr>
        <p:txBody>
          <a:bodyPr>
            <a:normAutofit/>
          </a:bodyPr>
          <a:lstStyle/>
          <a:p>
            <a:r>
              <a:rPr lang="en-US" b="1" dirty="0">
                <a:solidFill>
                  <a:srgbClr val="FFFFFF"/>
                </a:solidFill>
                <a:latin typeface="+mn-lt"/>
              </a:rPr>
              <a:t>Circles</a:t>
            </a:r>
          </a:p>
        </p:txBody>
      </p:sp>
      <p:pic>
        <p:nvPicPr>
          <p:cNvPr id="20" name="Graphic 19" descr="Users">
            <a:extLst>
              <a:ext uri="{FF2B5EF4-FFF2-40B4-BE49-F238E27FC236}">
                <a16:creationId xmlns:a16="http://schemas.microsoft.com/office/drawing/2014/main" id="{1C1A98BD-99C4-40B3-AAFC-8CA97042D8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8300" y="478232"/>
            <a:ext cx="2789902" cy="2789902"/>
          </a:xfrm>
          <a:prstGeom prst="rect">
            <a:avLst/>
          </a:prstGeom>
        </p:spPr>
      </p:pic>
      <p:cxnSp>
        <p:nvCxnSpPr>
          <p:cNvPr id="52" name="Straight Connector 51">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6588240-240F-6A47-9346-A2F9272F0E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228" y="3160739"/>
            <a:ext cx="4252568" cy="2221965"/>
          </a:xfrm>
          <a:prstGeom prst="rect">
            <a:avLst/>
          </a:prstGeom>
        </p:spPr>
      </p:pic>
      <p:sp>
        <p:nvSpPr>
          <p:cNvPr id="3" name="Content Placeholder 2">
            <a:extLst>
              <a:ext uri="{FF2B5EF4-FFF2-40B4-BE49-F238E27FC236}">
                <a16:creationId xmlns:a16="http://schemas.microsoft.com/office/drawing/2014/main" id="{3ADD700D-B183-854A-BDA4-3C55C3F1A6CA}"/>
              </a:ext>
            </a:extLst>
          </p:cNvPr>
          <p:cNvSpPr>
            <a:spLocks noGrp="1"/>
          </p:cNvSpPr>
          <p:nvPr>
            <p:ph idx="1"/>
          </p:nvPr>
        </p:nvSpPr>
        <p:spPr>
          <a:xfrm>
            <a:off x="5297762" y="2799889"/>
            <a:ext cx="5747187" cy="2987543"/>
          </a:xfrm>
        </p:spPr>
        <p:txBody>
          <a:bodyPr anchor="t">
            <a:normAutofit/>
          </a:bodyPr>
          <a:lstStyle/>
          <a:p>
            <a:r>
              <a:rPr lang="en-US" sz="2400" dirty="0">
                <a:solidFill>
                  <a:srgbClr val="FFFFFF"/>
                </a:solidFill>
              </a:rPr>
              <a:t>User driven area for discussions and networking. Circles allow members to create and manage special interest groups within the social community area of their profile. Circle participation allows members to share photo albums, announcements and private discussion forums. </a:t>
            </a:r>
          </a:p>
        </p:txBody>
      </p:sp>
    </p:spTree>
    <p:extLst>
      <p:ext uri="{BB962C8B-B14F-4D97-AF65-F5344CB8AC3E}">
        <p14:creationId xmlns:p14="http://schemas.microsoft.com/office/powerpoint/2010/main" val="660988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1B894C-D2C6-EC4E-BEF3-8A5898A6A2E4}"/>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defTabSz="914400"/>
            <a:r>
              <a:rPr lang="en-US" sz="5400" kern="1200">
                <a:solidFill>
                  <a:srgbClr val="FFFFFF"/>
                </a:solidFill>
                <a:latin typeface="+mj-lt"/>
                <a:ea typeface="+mj-ea"/>
                <a:cs typeface="+mj-cs"/>
              </a:rPr>
              <a:t>Photos</a:t>
            </a:r>
          </a:p>
        </p:txBody>
      </p:sp>
      <p:sp>
        <p:nvSpPr>
          <p:cNvPr id="3" name="Content Placeholder 2">
            <a:extLst>
              <a:ext uri="{FF2B5EF4-FFF2-40B4-BE49-F238E27FC236}">
                <a16:creationId xmlns:a16="http://schemas.microsoft.com/office/drawing/2014/main" id="{40555308-22C5-5147-B9A3-EEBDED30C20E}"/>
              </a:ext>
            </a:extLst>
          </p:cNvPr>
          <p:cNvSpPr>
            <a:spLocks noGrp="1"/>
          </p:cNvSpPr>
          <p:nvPr>
            <p:ph idx="1"/>
          </p:nvPr>
        </p:nvSpPr>
        <p:spPr>
          <a:xfrm>
            <a:off x="1524000" y="1525638"/>
            <a:ext cx="9144000" cy="420001"/>
          </a:xfrm>
        </p:spPr>
        <p:txBody>
          <a:bodyPr vert="horz" lIns="91440" tIns="45720" rIns="91440" bIns="45720" rtlCol="0">
            <a:normAutofit/>
          </a:bodyPr>
          <a:lstStyle/>
          <a:p>
            <a:pPr marL="0" indent="0" algn="ctr" defTabSz="914400">
              <a:buNone/>
            </a:pPr>
            <a:r>
              <a:rPr lang="en-US" sz="1700" kern="1200">
                <a:solidFill>
                  <a:srgbClr val="6BCAEB"/>
                </a:solidFill>
                <a:latin typeface="+mn-lt"/>
                <a:ea typeface="+mn-ea"/>
                <a:cs typeface="+mn-cs"/>
              </a:rPr>
              <a:t>Members can add photo albums to their profiles or they can share photos within their circles </a:t>
            </a:r>
          </a:p>
        </p:txBody>
      </p:sp>
      <p:cxnSp>
        <p:nvCxnSpPr>
          <p:cNvPr id="47" name="Straight Connector 4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22A4F5A-91E5-FB4A-9408-858C166E9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042" y="2509911"/>
            <a:ext cx="11340816" cy="3997637"/>
          </a:xfrm>
          <a:prstGeom prst="rect">
            <a:avLst/>
          </a:prstGeom>
        </p:spPr>
      </p:pic>
    </p:spTree>
    <p:extLst>
      <p:ext uri="{BB962C8B-B14F-4D97-AF65-F5344CB8AC3E}">
        <p14:creationId xmlns:p14="http://schemas.microsoft.com/office/powerpoint/2010/main" val="3498210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4C8CFE-5874-0F4B-9201-6BAF66EA6ECC}"/>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defTabSz="914400"/>
            <a:r>
              <a:rPr lang="en-US" sz="2800" b="1" kern="1200" dirty="0">
                <a:solidFill>
                  <a:schemeClr val="bg1"/>
                </a:solidFill>
                <a:latin typeface="+mj-lt"/>
                <a:ea typeface="+mj-ea"/>
                <a:cs typeface="+mj-cs"/>
              </a:rPr>
              <a:t>Inbox</a:t>
            </a:r>
          </a:p>
        </p:txBody>
      </p:sp>
      <p:sp>
        <p:nvSpPr>
          <p:cNvPr id="7" name="TextBox 6">
            <a:extLst>
              <a:ext uri="{FF2B5EF4-FFF2-40B4-BE49-F238E27FC236}">
                <a16:creationId xmlns:a16="http://schemas.microsoft.com/office/drawing/2014/main" id="{A1497300-0090-8E48-B22D-4C81FBAAF655}"/>
              </a:ext>
            </a:extLst>
          </p:cNvPr>
          <p:cNvSpPr txBox="1"/>
          <p:nvPr/>
        </p:nvSpPr>
        <p:spPr>
          <a:xfrm>
            <a:off x="643468" y="2638044"/>
            <a:ext cx="3363974" cy="3415622"/>
          </a:xfrm>
          <a:prstGeom prst="rect">
            <a:avLst/>
          </a:prstGeom>
        </p:spPr>
        <p:txBody>
          <a:bodyPr vert="horz" lIns="91440" tIns="45720" rIns="91440" bIns="45720" rtlCol="0">
            <a:normAutofit/>
          </a:bodyPr>
          <a:lstStyle/>
          <a:p>
            <a:pPr lvl="0">
              <a:lnSpc>
                <a:spcPct val="90000"/>
              </a:lnSpc>
              <a:spcAft>
                <a:spcPts val="600"/>
              </a:spcAft>
              <a:defRPr/>
            </a:pPr>
            <a:br>
              <a:rPr lang="en-US" sz="1600" dirty="0">
                <a:solidFill>
                  <a:schemeClr val="bg1"/>
                </a:solidFill>
              </a:rPr>
            </a:b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a:p>
            <a:pPr lvl="0" indent="-228600">
              <a:lnSpc>
                <a:spcPct val="90000"/>
              </a:lnSpc>
              <a:spcAft>
                <a:spcPts val="600"/>
              </a:spcAft>
              <a:buFont typeface="Arial" panose="020B0604020202020204" pitchFamily="34" charset="0"/>
              <a:buChar char="•"/>
              <a:defRPr/>
            </a:pPr>
            <a:endParaRPr lang="en-US" sz="1600" b="1" dirty="0">
              <a:solidFill>
                <a:schemeClr val="bg1"/>
              </a:solidFill>
            </a:endParaRPr>
          </a:p>
        </p:txBody>
      </p:sp>
      <p:pic>
        <p:nvPicPr>
          <p:cNvPr id="4" name="Picture 3">
            <a:extLst>
              <a:ext uri="{FF2B5EF4-FFF2-40B4-BE49-F238E27FC236}">
                <a16:creationId xmlns:a16="http://schemas.microsoft.com/office/drawing/2014/main" id="{36E0D97D-DB11-CC45-81D6-40DDE7745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61" y="229522"/>
            <a:ext cx="939800" cy="939800"/>
          </a:xfrm>
          <a:prstGeom prst="rect">
            <a:avLst/>
          </a:prstGeom>
        </p:spPr>
      </p:pic>
      <p:sp>
        <p:nvSpPr>
          <p:cNvPr id="3" name="TextBox 2">
            <a:extLst>
              <a:ext uri="{FF2B5EF4-FFF2-40B4-BE49-F238E27FC236}">
                <a16:creationId xmlns:a16="http://schemas.microsoft.com/office/drawing/2014/main" id="{3966CA1B-C203-BC48-8EB7-B579DB5982AA}"/>
              </a:ext>
            </a:extLst>
          </p:cNvPr>
          <p:cNvSpPr txBox="1"/>
          <p:nvPr/>
        </p:nvSpPr>
        <p:spPr>
          <a:xfrm>
            <a:off x="331061" y="2622643"/>
            <a:ext cx="3745832" cy="1631216"/>
          </a:xfrm>
          <a:prstGeom prst="rect">
            <a:avLst/>
          </a:prstGeom>
          <a:noFill/>
        </p:spPr>
        <p:txBody>
          <a:bodyPr wrap="square" rtlCol="0">
            <a:spAutoFit/>
          </a:bodyPr>
          <a:lstStyle/>
          <a:p>
            <a:pPr algn="ctr"/>
            <a:r>
              <a:rPr lang="en-US" sz="2000" dirty="0">
                <a:solidFill>
                  <a:schemeClr val="bg1"/>
                </a:solidFill>
              </a:rPr>
              <a:t>Your Inbox will show you messages between you and other members. These are private direct messages between you and one other member. </a:t>
            </a:r>
          </a:p>
        </p:txBody>
      </p:sp>
      <p:pic>
        <p:nvPicPr>
          <p:cNvPr id="11" name="Picture 10">
            <a:extLst>
              <a:ext uri="{FF2B5EF4-FFF2-40B4-BE49-F238E27FC236}">
                <a16:creationId xmlns:a16="http://schemas.microsoft.com/office/drawing/2014/main" id="{132E748E-4DC1-4E4F-A511-247DB6E66C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5751" y="228234"/>
            <a:ext cx="4927536" cy="3298433"/>
          </a:xfrm>
          <a:prstGeom prst="rect">
            <a:avLst/>
          </a:prstGeom>
        </p:spPr>
      </p:pic>
      <p:pic>
        <p:nvPicPr>
          <p:cNvPr id="13" name="Picture 12">
            <a:extLst>
              <a:ext uri="{FF2B5EF4-FFF2-40B4-BE49-F238E27FC236}">
                <a16:creationId xmlns:a16="http://schemas.microsoft.com/office/drawing/2014/main" id="{437AEBCD-EFD6-5144-B9DD-978E185EF5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5751" y="3595940"/>
            <a:ext cx="5201626" cy="2457726"/>
          </a:xfrm>
          <a:prstGeom prst="rect">
            <a:avLst/>
          </a:prstGeom>
        </p:spPr>
      </p:pic>
    </p:spTree>
    <p:extLst>
      <p:ext uri="{BB962C8B-B14F-4D97-AF65-F5344CB8AC3E}">
        <p14:creationId xmlns:p14="http://schemas.microsoft.com/office/powerpoint/2010/main" val="940859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2BE9A-7F1E-466E-95A0-E8F603737DBC}"/>
              </a:ext>
            </a:extLst>
          </p:cNvPr>
          <p:cNvSpPr>
            <a:spLocks noGrp="1"/>
          </p:cNvSpPr>
          <p:nvPr>
            <p:ph type="title"/>
          </p:nvPr>
        </p:nvSpPr>
        <p:spPr/>
        <p:txBody>
          <a:bodyPr/>
          <a:lstStyle/>
          <a:p>
            <a:pPr algn="ctr"/>
            <a:r>
              <a:rPr lang="en-US" b="1" dirty="0">
                <a:latin typeface="+mn-lt"/>
              </a:rPr>
              <a:t>Updates Since Chicago</a:t>
            </a:r>
          </a:p>
        </p:txBody>
      </p:sp>
      <p:sp>
        <p:nvSpPr>
          <p:cNvPr id="3" name="Content Placeholder 2">
            <a:extLst>
              <a:ext uri="{FF2B5EF4-FFF2-40B4-BE49-F238E27FC236}">
                <a16:creationId xmlns:a16="http://schemas.microsoft.com/office/drawing/2014/main" id="{574CC66F-B4FC-4772-9A0C-3F54FAA6999A}"/>
              </a:ext>
            </a:extLst>
          </p:cNvPr>
          <p:cNvSpPr>
            <a:spLocks noGrp="1"/>
          </p:cNvSpPr>
          <p:nvPr>
            <p:ph idx="1"/>
          </p:nvPr>
        </p:nvSpPr>
        <p:spPr/>
        <p:txBody>
          <a:bodyPr/>
          <a:lstStyle/>
          <a:p>
            <a:r>
              <a:rPr lang="en-US" dirty="0"/>
              <a:t>I can now run reports and see who has logged into </a:t>
            </a:r>
            <a:r>
              <a:rPr lang="en-US" dirty="0" err="1"/>
              <a:t>MemberClicks</a:t>
            </a:r>
            <a:r>
              <a:rPr lang="en-US"/>
              <a:t> before!</a:t>
            </a:r>
            <a:endParaRPr lang="en-US" dirty="0"/>
          </a:p>
        </p:txBody>
      </p:sp>
      <p:pic>
        <p:nvPicPr>
          <p:cNvPr id="4" name="Picture 3">
            <a:extLst>
              <a:ext uri="{FF2B5EF4-FFF2-40B4-BE49-F238E27FC236}">
                <a16:creationId xmlns:a16="http://schemas.microsoft.com/office/drawing/2014/main" id="{B0BA40DE-9652-4955-91AE-B17443BCF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00" y="230188"/>
            <a:ext cx="939800" cy="939800"/>
          </a:xfrm>
          <a:prstGeom prst="rect">
            <a:avLst/>
          </a:prstGeom>
        </p:spPr>
      </p:pic>
    </p:spTree>
    <p:extLst>
      <p:ext uri="{BB962C8B-B14F-4D97-AF65-F5344CB8AC3E}">
        <p14:creationId xmlns:p14="http://schemas.microsoft.com/office/powerpoint/2010/main" val="3801404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2BE9A-7F1E-466E-95A0-E8F603737DBC}"/>
              </a:ext>
            </a:extLst>
          </p:cNvPr>
          <p:cNvSpPr>
            <a:spLocks noGrp="1"/>
          </p:cNvSpPr>
          <p:nvPr>
            <p:ph type="title"/>
          </p:nvPr>
        </p:nvSpPr>
        <p:spPr/>
        <p:txBody>
          <a:bodyPr/>
          <a:lstStyle/>
          <a:p>
            <a:pPr algn="ctr"/>
            <a:r>
              <a:rPr lang="en-US" b="1" dirty="0">
                <a:latin typeface="+mn-lt"/>
              </a:rPr>
              <a:t>Need Help? Contact Me!</a:t>
            </a:r>
          </a:p>
        </p:txBody>
      </p:sp>
      <p:sp>
        <p:nvSpPr>
          <p:cNvPr id="3" name="Content Placeholder 2">
            <a:extLst>
              <a:ext uri="{FF2B5EF4-FFF2-40B4-BE49-F238E27FC236}">
                <a16:creationId xmlns:a16="http://schemas.microsoft.com/office/drawing/2014/main" id="{574CC66F-B4FC-4772-9A0C-3F54FAA6999A}"/>
              </a:ext>
            </a:extLst>
          </p:cNvPr>
          <p:cNvSpPr>
            <a:spLocks noGrp="1"/>
          </p:cNvSpPr>
          <p:nvPr>
            <p:ph idx="1"/>
          </p:nvPr>
        </p:nvSpPr>
        <p:spPr/>
        <p:txBody>
          <a:bodyPr/>
          <a:lstStyle/>
          <a:p>
            <a:r>
              <a:rPr lang="en-US" dirty="0"/>
              <a:t>Claire Wells – Director of Club Services</a:t>
            </a:r>
          </a:p>
          <a:p>
            <a:pPr lvl="1"/>
            <a:r>
              <a:rPr lang="en-US" dirty="0"/>
              <a:t>Email: </a:t>
            </a:r>
            <a:r>
              <a:rPr lang="en-US" dirty="0">
                <a:hlinkClick r:id="rId2"/>
              </a:rPr>
              <a:t>clubservices@pilothq.org</a:t>
            </a:r>
            <a:endParaRPr lang="en-US" dirty="0"/>
          </a:p>
          <a:p>
            <a:pPr lvl="1"/>
            <a:r>
              <a:rPr lang="en-US" dirty="0"/>
              <a:t>Phone: 478-477-1208, ext. 308</a:t>
            </a:r>
          </a:p>
        </p:txBody>
      </p:sp>
      <p:pic>
        <p:nvPicPr>
          <p:cNvPr id="4" name="Picture 3">
            <a:extLst>
              <a:ext uri="{FF2B5EF4-FFF2-40B4-BE49-F238E27FC236}">
                <a16:creationId xmlns:a16="http://schemas.microsoft.com/office/drawing/2014/main" id="{B0BA40DE-9652-4955-91AE-B17443BCF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800" y="230188"/>
            <a:ext cx="939800" cy="939800"/>
          </a:xfrm>
          <a:prstGeom prst="rect">
            <a:avLst/>
          </a:prstGeom>
        </p:spPr>
      </p:pic>
    </p:spTree>
    <p:extLst>
      <p:ext uri="{BB962C8B-B14F-4D97-AF65-F5344CB8AC3E}">
        <p14:creationId xmlns:p14="http://schemas.microsoft.com/office/powerpoint/2010/main" val="160634615"/>
      </p:ext>
    </p:extLst>
  </p:cSld>
  <p:clrMapOvr>
    <a:masterClrMapping/>
  </p:clrMapOvr>
</p:sld>
</file>

<file path=ppt/theme/theme1.xml><?xml version="1.0" encoding="utf-8"?>
<a:theme xmlns:a="http://schemas.openxmlformats.org/drawingml/2006/main" name="1_Office Theme">
  <a:themeElements>
    <a:clrScheme name="WebLink">
      <a:dk1>
        <a:srgbClr val="0675AA"/>
      </a:dk1>
      <a:lt1>
        <a:srgbClr val="FFFFFF"/>
      </a:lt1>
      <a:dk2>
        <a:srgbClr val="2D2D2D"/>
      </a:dk2>
      <a:lt2>
        <a:srgbClr val="E7E6E6"/>
      </a:lt2>
      <a:accent1>
        <a:srgbClr val="D2B132"/>
      </a:accent1>
      <a:accent2>
        <a:srgbClr val="AC1E2D"/>
      </a:accent2>
      <a:accent3>
        <a:srgbClr val="F1A01F"/>
      </a:accent3>
      <a:accent4>
        <a:srgbClr val="549743"/>
      </a:accent4>
      <a:accent5>
        <a:srgbClr val="7853A2"/>
      </a:accent5>
      <a:accent6>
        <a:srgbClr val="000000"/>
      </a:accent6>
      <a:hlink>
        <a:srgbClr val="64A454"/>
      </a:hlink>
      <a:folHlink>
        <a:srgbClr val="7853A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1158</Words>
  <Application>Microsoft Office PowerPoint</Application>
  <PresentationFormat>Widescreen</PresentationFormat>
  <Paragraphs>120</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Segoe UI</vt:lpstr>
      <vt:lpstr>Segoe UI Light</vt:lpstr>
      <vt:lpstr>Segoe UI Semibold</vt:lpstr>
      <vt:lpstr>Segoe UI Semilight</vt:lpstr>
      <vt:lpstr>1_Office Theme</vt:lpstr>
      <vt:lpstr>PowerPoint Presentation</vt:lpstr>
      <vt:lpstr>PowerPoint Presentation</vt:lpstr>
      <vt:lpstr>What Can I Do Here?</vt:lpstr>
      <vt:lpstr>PowerPoint Presentation</vt:lpstr>
      <vt:lpstr>My Profile</vt:lpstr>
      <vt:lpstr>Message History</vt:lpstr>
      <vt:lpstr>View your Invoices</vt:lpstr>
      <vt:lpstr>Pay Your Invoices</vt:lpstr>
      <vt:lpstr>Make A Donation</vt:lpstr>
      <vt:lpstr>Fill Out Monthly Volunteer Hours Form</vt:lpstr>
      <vt:lpstr>Organization Structure. </vt:lpstr>
      <vt:lpstr>   Key Contacts</vt:lpstr>
      <vt:lpstr>Key  Contacts</vt:lpstr>
      <vt:lpstr>Member Directory</vt:lpstr>
      <vt:lpstr>Connections</vt:lpstr>
      <vt:lpstr>My Features</vt:lpstr>
      <vt:lpstr>Circles</vt:lpstr>
      <vt:lpstr>Photos</vt:lpstr>
      <vt:lpstr>Inbox</vt:lpstr>
      <vt:lpstr>Updates Since Chicago</vt:lpstr>
      <vt:lpstr>Need Help? Contact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Sue Findlater</dc:creator>
  <cp:lastModifiedBy>Danette Frauenholtz</cp:lastModifiedBy>
  <cp:revision>32</cp:revision>
  <dcterms:created xsi:type="dcterms:W3CDTF">2018-11-13T18:09:10Z</dcterms:created>
  <dcterms:modified xsi:type="dcterms:W3CDTF">2024-09-21T16:13:08Z</dcterms:modified>
</cp:coreProperties>
</file>