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8"/>
  </p:notesMasterIdLst>
  <p:handoutMasterIdLst>
    <p:handoutMasterId r:id="rId19"/>
  </p:handoutMasterIdLst>
  <p:sldIdLst>
    <p:sldId id="256" r:id="rId3"/>
    <p:sldId id="258" r:id="rId4"/>
    <p:sldId id="259" r:id="rId5"/>
    <p:sldId id="261" r:id="rId6"/>
    <p:sldId id="263" r:id="rId7"/>
    <p:sldId id="264" r:id="rId8"/>
    <p:sldId id="265" r:id="rId9"/>
    <p:sldId id="266" r:id="rId10"/>
    <p:sldId id="262" r:id="rId11"/>
    <p:sldId id="260" r:id="rId12"/>
    <p:sldId id="267" r:id="rId13"/>
    <p:sldId id="268" r:id="rId14"/>
    <p:sldId id="269" r:id="rId15"/>
    <p:sldId id="270"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705" autoAdjust="0"/>
  </p:normalViewPr>
  <p:slideViewPr>
    <p:cSldViewPr>
      <p:cViewPr varScale="1">
        <p:scale>
          <a:sx n="58" d="100"/>
          <a:sy n="58" d="100"/>
        </p:scale>
        <p:origin x="1746" y="66"/>
      </p:cViewPr>
      <p:guideLst>
        <p:guide orient="horz" pos="2160"/>
        <p:guide pos="2880"/>
      </p:guideLst>
    </p:cSldViewPr>
  </p:slideViewPr>
  <p:notesTextViewPr>
    <p:cViewPr>
      <p:scale>
        <a:sx n="100" d="100"/>
        <a:sy n="100" d="100"/>
      </p:scale>
      <p:origin x="0" y="-276"/>
    </p:cViewPr>
  </p:notesTextViewPr>
  <p:notesViewPr>
    <p:cSldViewPr>
      <p:cViewPr varScale="1">
        <p:scale>
          <a:sx n="53" d="100"/>
          <a:sy n="53" d="100"/>
        </p:scale>
        <p:origin x="-1842"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AD808DA-BE82-41A4-B2EF-47F7D5DD0E9B}" type="datetimeFigureOut">
              <a:rPr lang="en-US" smtClean="0"/>
              <a:pPr/>
              <a:t>10/10/2021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937C57-A50B-4BEF-8327-52003691A6FA}" type="slidenum">
              <a:rPr lang="en-US" smtClean="0"/>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558E39D-4A17-48AD-8897-97584D07EAC8}" type="datetimeFigureOut">
              <a:rPr lang="en-US" smtClean="0"/>
              <a:pPr/>
              <a:t>10/10/2021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435720-3DA8-423A-891A-87811B03670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200000"/>
              </a:lnSpc>
              <a:spcBef>
                <a:spcPts val="60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Good morning!  How many of you joined Pilot International because you loved paperwork? No one?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60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How many of you became a Pilot so you could keep a record of every minute you spend working for others? hmmm You didn't?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60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How many of you stay in Pilot for the plaques and trophies and loving cups you can earn? I didn't think you did.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DA435720-3DA8-423A-891A-87811B036701}"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rial" panose="020B0604020202020204" pitchFamily="34" charset="0"/>
                <a:ea typeface="Calibri" panose="020F0502020204030204" pitchFamily="34" charset="0"/>
                <a:cs typeface="Times New Roman" panose="02020603050405020304" pitchFamily="18" charset="0"/>
              </a:rPr>
              <a:t>I believe most of you joined this organization for the friends you make and the service you can give. I know that we each have a lot to give right by our own-selves -- In fact there's an African proverb that says </a:t>
            </a:r>
            <a:r>
              <a:rPr lang="en-US" sz="1800" b="1" dirty="0">
                <a:effectLst/>
                <a:latin typeface="Arial" panose="020B0604020202020204" pitchFamily="34" charset="0"/>
                <a:ea typeface="Calibri" panose="020F0502020204030204" pitchFamily="34" charset="0"/>
                <a:cs typeface="Times New Roman" panose="02020603050405020304" pitchFamily="18" charset="0"/>
              </a:rPr>
              <a:t>"if you think you are too small to make a difference, try sleeping with a mosquito!"</a:t>
            </a:r>
            <a:r>
              <a:rPr lang="en-US" sz="1800" dirty="0">
                <a:effectLst/>
                <a:latin typeface="Arial" panose="020B0604020202020204" pitchFamily="34" charset="0"/>
                <a:ea typeface="Calibri" panose="020F0502020204030204" pitchFamily="34" charset="0"/>
                <a:cs typeface="Times New Roman" panose="02020603050405020304" pitchFamily="18" charset="0"/>
              </a:rPr>
              <a:t> BUT we are even stronger </a:t>
            </a:r>
            <a:r>
              <a:rPr lang="en-US" sz="1800" b="1" dirty="0">
                <a:effectLst/>
                <a:latin typeface="Arial" panose="020B0604020202020204" pitchFamily="34" charset="0"/>
                <a:ea typeface="Calibri" panose="020F0502020204030204" pitchFamily="34" charset="0"/>
                <a:cs typeface="Times New Roman" panose="02020603050405020304" pitchFamily="18" charset="0"/>
              </a:rPr>
              <a:t>together</a:t>
            </a:r>
            <a:r>
              <a:rPr lang="en-US" sz="1800" dirty="0">
                <a:effectLst/>
                <a:latin typeface="Arial" panose="020B0604020202020204" pitchFamily="34" charset="0"/>
                <a:ea typeface="Calibri" panose="020F0502020204030204" pitchFamily="34" charset="0"/>
                <a:cs typeface="Times New Roman" panose="02020603050405020304" pitchFamily="18" charset="0"/>
              </a:rPr>
              <a:t>! That's one main reason that I joined the Pilot Club in my hometown, and I haven't talked to anyone else whose reason was very different from mine.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A435720-3DA8-423A-891A-87811B036701}" type="slidenum">
              <a:rPr lang="en-US" smtClean="0"/>
              <a:pPr/>
              <a:t>2</a:t>
            </a:fld>
            <a:endParaRPr lang="en-US"/>
          </a:p>
        </p:txBody>
      </p:sp>
    </p:spTree>
    <p:extLst>
      <p:ext uri="{BB962C8B-B14F-4D97-AF65-F5344CB8AC3E}">
        <p14:creationId xmlns:p14="http://schemas.microsoft.com/office/powerpoint/2010/main" val="16352994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60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Why are we so confused about Volunteer Hours all of a sudden? For quite a few years, Pilot International has asked members of Pilot to go online each month and record how many hours they had individually given to volunteering for Pilot. Who has been doing that? I think I may have looked at that page, but I didn't record any of my volunteer hours there.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60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Last year, that recording of hours was </a:t>
            </a:r>
            <a:r>
              <a:rPr lang="en-US" sz="1800" i="1" dirty="0">
                <a:effectLst/>
                <a:latin typeface="Arial" panose="020B0604020202020204" pitchFamily="34" charset="0"/>
                <a:ea typeface="Calibri" panose="020F0502020204030204" pitchFamily="34" charset="0"/>
                <a:cs typeface="Times New Roman" panose="02020603050405020304" pitchFamily="18" charset="0"/>
              </a:rPr>
              <a:t>simplified</a:t>
            </a:r>
            <a:r>
              <a:rPr lang="en-US" sz="1800" dirty="0">
                <a:effectLst/>
                <a:latin typeface="Arial" panose="020B0604020202020204" pitchFamily="34" charset="0"/>
                <a:ea typeface="Calibri" panose="020F0502020204030204" pitchFamily="34" charset="0"/>
                <a:cs typeface="Times New Roman" panose="02020603050405020304" pitchFamily="18" charset="0"/>
              </a:rPr>
              <a:t>. Uh huh. I said "simplified." I did not ask anyone why, but I have a theory. It's unofficial, but I think it makes sense. </a:t>
            </a:r>
            <a:r>
              <a:rPr lang="en-US" sz="1800" b="1" dirty="0">
                <a:effectLst/>
                <a:latin typeface="Arial" panose="020B0604020202020204" pitchFamily="34" charset="0"/>
                <a:ea typeface="Calibri" panose="020F0502020204030204" pitchFamily="34" charset="0"/>
                <a:cs typeface="Times New Roman" panose="02020603050405020304" pitchFamily="18" charset="0"/>
              </a:rPr>
              <a:t>Now</a:t>
            </a:r>
            <a:r>
              <a:rPr lang="en-US" sz="1800" dirty="0">
                <a:effectLst/>
                <a:latin typeface="Arial" panose="020B0604020202020204" pitchFamily="34" charset="0"/>
                <a:ea typeface="Calibri" panose="020F0502020204030204" pitchFamily="34" charset="0"/>
                <a:cs typeface="Times New Roman" panose="02020603050405020304" pitchFamily="18" charset="0"/>
              </a:rPr>
              <a:t>, only </a:t>
            </a:r>
            <a:r>
              <a:rPr lang="en-US" sz="1800" b="1" dirty="0">
                <a:effectLst/>
                <a:latin typeface="Arial" panose="020B0604020202020204" pitchFamily="34" charset="0"/>
                <a:ea typeface="Calibri" panose="020F0502020204030204" pitchFamily="34" charset="0"/>
                <a:cs typeface="Times New Roman" panose="02020603050405020304" pitchFamily="18" charset="0"/>
              </a:rPr>
              <a:t>one member</a:t>
            </a:r>
            <a:r>
              <a:rPr lang="en-US" sz="1800" dirty="0">
                <a:effectLst/>
                <a:latin typeface="Arial" panose="020B0604020202020204" pitchFamily="34" charset="0"/>
                <a:ea typeface="Calibri" panose="020F0502020204030204" pitchFamily="34" charset="0"/>
                <a:cs typeface="Times New Roman" panose="02020603050405020304" pitchFamily="18" charset="0"/>
              </a:rPr>
              <a:t> of the club is to put the hours for </a:t>
            </a:r>
            <a:r>
              <a:rPr lang="en-US" sz="1800" b="1" dirty="0">
                <a:effectLst/>
                <a:latin typeface="Arial" panose="020B0604020202020204" pitchFamily="34" charset="0"/>
                <a:ea typeface="Calibri" panose="020F0502020204030204" pitchFamily="34" charset="0"/>
                <a:cs typeface="Times New Roman" panose="02020603050405020304" pitchFamily="18" charset="0"/>
              </a:rPr>
              <a:t>everyone in the club</a:t>
            </a:r>
            <a:r>
              <a:rPr lang="en-US" sz="1800" dirty="0">
                <a:effectLst/>
                <a:latin typeface="Arial" panose="020B0604020202020204" pitchFamily="34" charset="0"/>
                <a:ea typeface="Calibri" panose="020F0502020204030204" pitchFamily="34" charset="0"/>
                <a:cs typeface="Times New Roman" panose="02020603050405020304" pitchFamily="18" charset="0"/>
              </a:rPr>
              <a:t> online, so I think the members were </a:t>
            </a:r>
            <a:r>
              <a:rPr lang="en-US" sz="1800" b="1" dirty="0">
                <a:effectLst/>
                <a:latin typeface="Arial" panose="020B0604020202020204" pitchFamily="34" charset="0"/>
                <a:ea typeface="Calibri" panose="020F0502020204030204" pitchFamily="34" charset="0"/>
                <a:cs typeface="Times New Roman" panose="02020603050405020304" pitchFamily="18" charset="0"/>
              </a:rPr>
              <a:t>not</a:t>
            </a:r>
            <a:r>
              <a:rPr lang="en-US" sz="1800" dirty="0">
                <a:effectLst/>
                <a:latin typeface="Arial" panose="020B0604020202020204" pitchFamily="34" charset="0"/>
                <a:ea typeface="Calibri" panose="020F0502020204030204" pitchFamily="34" charset="0"/>
                <a:cs typeface="Times New Roman" panose="02020603050405020304" pitchFamily="18" charset="0"/>
              </a:rPr>
              <a:t> going online </a:t>
            </a:r>
            <a:r>
              <a:rPr lang="en-US" sz="1800" b="1" dirty="0">
                <a:effectLst/>
                <a:latin typeface="Arial" panose="020B0604020202020204" pitchFamily="34" charset="0"/>
                <a:ea typeface="Calibri" panose="020F0502020204030204" pitchFamily="34" charset="0"/>
                <a:cs typeface="Times New Roman" panose="02020603050405020304" pitchFamily="18" charset="0"/>
              </a:rPr>
              <a:t>individually</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err="1">
                <a:effectLst/>
                <a:latin typeface="Arial" panose="020B0604020202020204" pitchFamily="34" charset="0"/>
                <a:ea typeface="Calibri" panose="020F0502020204030204" pitchFamily="34" charset="0"/>
                <a:cs typeface="Times New Roman" panose="02020603050405020304" pitchFamily="18" charset="0"/>
              </a:rPr>
              <a:t>todo</a:t>
            </a:r>
            <a:r>
              <a:rPr lang="en-US" sz="1800" dirty="0">
                <a:effectLst/>
                <a:latin typeface="Arial" panose="020B0604020202020204" pitchFamily="34" charset="0"/>
                <a:ea typeface="Calibri" panose="020F0502020204030204" pitchFamily="34" charset="0"/>
                <a:cs typeface="Times New Roman" panose="02020603050405020304" pitchFamily="18" charset="0"/>
              </a:rPr>
              <a:t> it. In order to get those hours, PI changed the recording process.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60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Doing it this way --</a:t>
            </a:r>
            <a:r>
              <a:rPr lang="en-US" sz="1800" b="1" dirty="0">
                <a:effectLst/>
                <a:latin typeface="Arial" panose="020B0604020202020204" pitchFamily="34" charset="0"/>
                <a:ea typeface="Calibri" panose="020F0502020204030204" pitchFamily="34" charset="0"/>
                <a:cs typeface="Times New Roman" panose="02020603050405020304" pitchFamily="18" charset="0"/>
              </a:rPr>
              <a:t> one person in the club keeping up with everyone's hours who is charged with recording them, the hours may have a better chance of being recorded.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A435720-3DA8-423A-891A-87811B036701}" type="slidenum">
              <a:rPr lang="en-US" smtClean="0"/>
              <a:pPr/>
              <a:t>3</a:t>
            </a:fld>
            <a:endParaRPr lang="en-US"/>
          </a:p>
        </p:txBody>
      </p:sp>
    </p:spTree>
    <p:extLst>
      <p:ext uri="{BB962C8B-B14F-4D97-AF65-F5344CB8AC3E}">
        <p14:creationId xmlns:p14="http://schemas.microsoft.com/office/powerpoint/2010/main" val="12222019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rial" panose="020B0604020202020204" pitchFamily="34" charset="0"/>
                <a:ea typeface="Calibri" panose="020F0502020204030204" pitchFamily="34" charset="0"/>
                <a:cs typeface="Times New Roman" panose="02020603050405020304" pitchFamily="18" charset="0"/>
              </a:rPr>
              <a:t>When I joined Pilot in 2014, I was told that Pilots were about </a:t>
            </a:r>
            <a:r>
              <a:rPr lang="en-US" sz="1800" b="1" dirty="0">
                <a:effectLst/>
                <a:latin typeface="Arial" panose="020B0604020202020204" pitchFamily="34" charset="0"/>
                <a:ea typeface="Calibri" panose="020F0502020204030204" pitchFamily="34" charset="0"/>
                <a:cs typeface="Times New Roman" panose="02020603050405020304" pitchFamily="18" charset="0"/>
              </a:rPr>
              <a:t>service</a:t>
            </a:r>
            <a:r>
              <a:rPr lang="en-US" sz="1800" dirty="0">
                <a:effectLst/>
                <a:latin typeface="Arial" panose="020B0604020202020204" pitchFamily="34" charset="0"/>
                <a:ea typeface="Calibri" panose="020F0502020204030204" pitchFamily="34" charset="0"/>
                <a:cs typeface="Times New Roman" panose="02020603050405020304" pitchFamily="18" charset="0"/>
              </a:rPr>
              <a:t>. I was taught to keep track of any volunteering I did in my Pilot shirt or while wearing my pin; </a:t>
            </a:r>
            <a:r>
              <a:rPr lang="en-US" sz="1800" b="1" dirty="0">
                <a:effectLst/>
                <a:latin typeface="Arial" panose="020B0604020202020204" pitchFamily="34" charset="0"/>
                <a:ea typeface="Calibri" panose="020F0502020204030204" pitchFamily="34" charset="0"/>
                <a:cs typeface="Times New Roman" panose="02020603050405020304" pitchFamily="18" charset="0"/>
              </a:rPr>
              <a:t>service</a:t>
            </a:r>
            <a:r>
              <a:rPr lang="en-US" sz="1800" dirty="0">
                <a:effectLst/>
                <a:latin typeface="Arial" panose="020B0604020202020204" pitchFamily="34" charset="0"/>
                <a:ea typeface="Calibri" panose="020F0502020204030204" pitchFamily="34" charset="0"/>
                <a:cs typeface="Times New Roman" panose="02020603050405020304" pitchFamily="18" charset="0"/>
              </a:rPr>
              <a:t> ---to the community and friends and other Pilots was to be kept as </a:t>
            </a:r>
            <a:r>
              <a:rPr lang="en-US" sz="1800" b="1" dirty="0">
                <a:effectLst/>
                <a:latin typeface="Arial" panose="020B0604020202020204" pitchFamily="34" charset="0"/>
                <a:ea typeface="Calibri" panose="020F0502020204030204" pitchFamily="34" charset="0"/>
                <a:cs typeface="Times New Roman" panose="02020603050405020304" pitchFamily="18" charset="0"/>
              </a:rPr>
              <a:t>volunteer service hours</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u="sng" dirty="0">
                <a:effectLst/>
                <a:latin typeface="Arial" panose="020B0604020202020204" pitchFamily="34" charset="0"/>
                <a:ea typeface="Calibri" panose="020F0502020204030204" pitchFamily="34" charset="0"/>
                <a:cs typeface="Times New Roman" panose="02020603050405020304" pitchFamily="18" charset="0"/>
              </a:rPr>
              <a:t>along with </a:t>
            </a:r>
            <a:r>
              <a:rPr lang="en-US" sz="1800" b="1" dirty="0">
                <a:effectLst/>
                <a:latin typeface="Arial" panose="020B0604020202020204" pitchFamily="34" charset="0"/>
                <a:ea typeface="Calibri" panose="020F0502020204030204" pitchFamily="34" charset="0"/>
                <a:cs typeface="Times New Roman" panose="02020603050405020304" pitchFamily="18" charset="0"/>
              </a:rPr>
              <a:t>time I spent working on service projects for  the club with other members.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A435720-3DA8-423A-891A-87811B036701}" type="slidenum">
              <a:rPr lang="en-US" smtClean="0"/>
              <a:pPr/>
              <a:t>4</a:t>
            </a:fld>
            <a:endParaRPr lang="en-US"/>
          </a:p>
        </p:txBody>
      </p:sp>
    </p:spTree>
    <p:extLst>
      <p:ext uri="{BB962C8B-B14F-4D97-AF65-F5344CB8AC3E}">
        <p14:creationId xmlns:p14="http://schemas.microsoft.com/office/powerpoint/2010/main" val="484685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rial" panose="020B0604020202020204" pitchFamily="34" charset="0"/>
                <a:ea typeface="Calibri" panose="020F0502020204030204" pitchFamily="34" charset="0"/>
                <a:cs typeface="Times New Roman" panose="02020603050405020304" pitchFamily="18" charset="0"/>
              </a:rPr>
              <a:t>Why did </a:t>
            </a:r>
            <a:r>
              <a:rPr lang="en-US" sz="1800" b="1" dirty="0">
                <a:effectLst/>
                <a:latin typeface="Arial" panose="020B0604020202020204" pitchFamily="34" charset="0"/>
                <a:ea typeface="Calibri" panose="020F0502020204030204" pitchFamily="34" charset="0"/>
                <a:cs typeface="Times New Roman" panose="02020603050405020304" pitchFamily="18" charset="0"/>
              </a:rPr>
              <a:t>Georgia</a:t>
            </a:r>
            <a:r>
              <a:rPr lang="en-US" sz="1800" dirty="0">
                <a:effectLst/>
                <a:latin typeface="Arial" panose="020B0604020202020204" pitchFamily="34" charset="0"/>
                <a:ea typeface="Calibri" panose="020F0502020204030204" pitchFamily="34" charset="0"/>
                <a:cs typeface="Times New Roman" panose="02020603050405020304" pitchFamily="18" charset="0"/>
              </a:rPr>
              <a:t> Pilots who had </a:t>
            </a:r>
            <a:r>
              <a:rPr lang="en-US" sz="1800" b="1" dirty="0">
                <a:effectLst/>
                <a:latin typeface="Arial" panose="020B0604020202020204" pitchFamily="34" charset="0"/>
                <a:ea typeface="Calibri" panose="020F0502020204030204" pitchFamily="34" charset="0"/>
                <a:cs typeface="Times New Roman" panose="02020603050405020304" pitchFamily="18" charset="0"/>
              </a:rPr>
              <a:t>not</a:t>
            </a:r>
            <a:r>
              <a:rPr lang="en-US" sz="1800" dirty="0">
                <a:effectLst/>
                <a:latin typeface="Arial" panose="020B0604020202020204" pitchFamily="34" charset="0"/>
                <a:ea typeface="Calibri" panose="020F0502020204030204" pitchFamily="34" charset="0"/>
                <a:cs typeface="Times New Roman" panose="02020603050405020304" pitchFamily="18" charset="0"/>
              </a:rPr>
              <a:t> been putting the hours on the PI site, been keeping up with their hours anyway? Because, in Georgia, </a:t>
            </a:r>
            <a:r>
              <a:rPr lang="en-US" sz="1800" b="1" dirty="0">
                <a:effectLst/>
                <a:latin typeface="Arial" panose="020B0604020202020204" pitchFamily="34" charset="0"/>
                <a:ea typeface="Calibri" panose="020F0502020204030204" pitchFamily="34" charset="0"/>
                <a:cs typeface="Times New Roman" panose="02020603050405020304" pitchFamily="18" charset="0"/>
              </a:rPr>
              <a:t>we could apply for the Nancy Hendrick Friendship and Service Award.</a:t>
            </a:r>
            <a:r>
              <a:rPr lang="en-US" sz="1800" dirty="0">
                <a:effectLst/>
                <a:latin typeface="Arial" panose="020B0604020202020204" pitchFamily="34" charset="0"/>
                <a:ea typeface="Calibri" panose="020F0502020204030204" pitchFamily="34" charset="0"/>
                <a:cs typeface="Times New Roman" panose="02020603050405020304" pitchFamily="18" charset="0"/>
              </a:rPr>
              <a:t> Not all clubs would apply for it, but quite a few did, and DO. My club did. In Cochran, we kept up with the hours we spent on a calendar. We totaled for each month, then turned in the monthly totals every six months, we didn't even have to turn it in more than once a year, though,  because look at this form. We could procrastinate, start keeping hours in February and wait until January to give our hours to the secretary or person in charge. As long as he or she had time to total the service hours and mail the form to the Awards Chair, our club could apply for the Nancy Hendrick Award. All that was required was the total number of hours every month for a year. And remember, there were few rules to follow for the hours we may count, but they were pretty clear. Actually, the Nancy Hendrick Friendship and Service Award is still optional; it is not something every club even does. Here's another advantage If you keep up with Service Hours the new way, though, </a:t>
            </a:r>
            <a:r>
              <a:rPr lang="en-US" sz="1800" u="sng" dirty="0">
                <a:effectLst/>
                <a:latin typeface="Arial" panose="020B0604020202020204" pitchFamily="34" charset="0"/>
                <a:ea typeface="Calibri" panose="020F0502020204030204" pitchFamily="34" charset="0"/>
                <a:cs typeface="Times New Roman" panose="02020603050405020304" pitchFamily="18" charset="0"/>
              </a:rPr>
              <a:t>filling out the form for this award</a:t>
            </a:r>
            <a:r>
              <a:rPr lang="en-US" sz="1800" dirty="0">
                <a:effectLst/>
                <a:latin typeface="Arial" panose="020B0604020202020204" pitchFamily="34" charset="0"/>
                <a:ea typeface="Calibri" panose="020F0502020204030204" pitchFamily="34" charset="0"/>
                <a:cs typeface="Times New Roman" panose="02020603050405020304" pitchFamily="18" charset="0"/>
              </a:rPr>
              <a:t> will be a snap for your secretary or the member who is assigned that task.</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A435720-3DA8-423A-891A-87811B036701}" type="slidenum">
              <a:rPr lang="en-US" smtClean="0"/>
              <a:pPr/>
              <a:t>5</a:t>
            </a:fld>
            <a:endParaRPr lang="en-US"/>
          </a:p>
        </p:txBody>
      </p:sp>
    </p:spTree>
    <p:extLst>
      <p:ext uri="{BB962C8B-B14F-4D97-AF65-F5344CB8AC3E}">
        <p14:creationId xmlns:p14="http://schemas.microsoft.com/office/powerpoint/2010/main" val="33861375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60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Let's look at what information you need to record your club's service hours. Remember to apply for the Nancy Hendrick Award, you need to know </a:t>
            </a:r>
            <a:r>
              <a:rPr lang="en-US" sz="1800" b="1" i="1" u="sng" dirty="0">
                <a:effectLst/>
                <a:latin typeface="Arial" panose="020B0604020202020204" pitchFamily="34" charset="0"/>
                <a:ea typeface="Calibri" panose="020F0502020204030204" pitchFamily="34" charset="0"/>
                <a:cs typeface="Times New Roman" panose="02020603050405020304" pitchFamily="18" charset="0"/>
              </a:rPr>
              <a:t>how many volunteer hours your club members worked for the year.</a:t>
            </a:r>
            <a:r>
              <a:rPr lang="en-US" sz="1800" dirty="0">
                <a:effectLst/>
                <a:latin typeface="Arial" panose="020B0604020202020204" pitchFamily="34" charset="0"/>
                <a:ea typeface="Calibri" panose="020F0502020204030204" pitchFamily="34" charset="0"/>
                <a:cs typeface="Times New Roman" panose="02020603050405020304" pitchFamily="18" charset="0"/>
              </a:rPr>
              <a:t> Now, under the new online reporting, you record your club's service hours </a:t>
            </a:r>
            <a:r>
              <a:rPr lang="en-US" sz="1800" b="1" i="1" dirty="0">
                <a:effectLst/>
                <a:latin typeface="Arial" panose="020B0604020202020204" pitchFamily="34" charset="0"/>
                <a:ea typeface="Calibri" panose="020F0502020204030204" pitchFamily="34" charset="0"/>
                <a:cs typeface="Times New Roman" panose="02020603050405020304" pitchFamily="18" charset="0"/>
              </a:rPr>
              <a:t>monthly</a:t>
            </a:r>
            <a:r>
              <a:rPr lang="en-US" sz="1800" dirty="0">
                <a:effectLst/>
                <a:latin typeface="Arial" panose="020B0604020202020204" pitchFamily="34" charset="0"/>
                <a:ea typeface="Calibri" panose="020F0502020204030204" pitchFamily="34" charset="0"/>
                <a:cs typeface="Times New Roman" panose="02020603050405020304" pitchFamily="18" charset="0"/>
              </a:rPr>
              <a:t>, or </a:t>
            </a:r>
            <a:r>
              <a:rPr lang="en-US" sz="1800" b="1" i="1" dirty="0">
                <a:effectLst/>
                <a:latin typeface="Arial" panose="020B0604020202020204" pitchFamily="34" charset="0"/>
                <a:ea typeface="Calibri" panose="020F0502020204030204" pitchFamily="34" charset="0"/>
                <a:cs typeface="Times New Roman" panose="02020603050405020304" pitchFamily="18" charset="0"/>
              </a:rPr>
              <a:t>at least every quarter--</a:t>
            </a:r>
            <a:r>
              <a:rPr lang="en-US" sz="1800" dirty="0">
                <a:effectLst/>
                <a:latin typeface="Arial" panose="020B0604020202020204" pitchFamily="34" charset="0"/>
                <a:ea typeface="Calibri" panose="020F0502020204030204" pitchFamily="34" charset="0"/>
                <a:cs typeface="Times New Roman" panose="02020603050405020304" pitchFamily="18" charset="0"/>
              </a:rPr>
              <a:t>since club presidents now put the </a:t>
            </a:r>
            <a:r>
              <a:rPr lang="en-US" sz="1800" b="1" i="1" dirty="0">
                <a:effectLst/>
                <a:latin typeface="Arial" panose="020B0604020202020204" pitchFamily="34" charset="0"/>
                <a:ea typeface="Calibri" panose="020F0502020204030204" pitchFamily="34" charset="0"/>
                <a:cs typeface="Times New Roman" panose="02020603050405020304" pitchFamily="18" charset="0"/>
              </a:rPr>
              <a:t>total number of service hours at the top of their Quarterly Reports</a:t>
            </a:r>
            <a:r>
              <a:rPr lang="en-US" sz="1800" dirty="0">
                <a:effectLst/>
                <a:latin typeface="Arial" panose="020B0604020202020204" pitchFamily="34" charset="0"/>
                <a:ea typeface="Calibri" panose="020F0502020204030204" pitchFamily="34" charset="0"/>
                <a:cs typeface="Times New Roman" panose="02020603050405020304" pitchFamily="18" charset="0"/>
              </a:rPr>
              <a:t>, they need to know the hours totaled for three months at a time -- they need to compile the hours at least once a quarter.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60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Notice the four categories: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600"/>
              </a:spcBef>
              <a:spcAft>
                <a:spcPts val="0"/>
              </a:spcAft>
            </a:pPr>
            <a:r>
              <a:rPr lang="en-US" sz="1800" b="1" dirty="0">
                <a:effectLst/>
                <a:latin typeface="Arial" panose="020B0604020202020204" pitchFamily="34" charset="0"/>
                <a:ea typeface="Calibri" panose="020F0502020204030204" pitchFamily="34" charset="0"/>
                <a:cs typeface="Times New Roman" panose="02020603050405020304" pitchFamily="18" charset="0"/>
              </a:rPr>
              <a:t>Anchor</a:t>
            </a:r>
            <a:r>
              <a:rPr lang="en-US" sz="1800" dirty="0">
                <a:effectLst/>
                <a:latin typeface="Arial" panose="020B0604020202020204" pitchFamily="34" charset="0"/>
                <a:ea typeface="Calibri" panose="020F0502020204030204" pitchFamily="34" charset="0"/>
                <a:cs typeface="Times New Roman" panose="02020603050405020304" pitchFamily="18" charset="0"/>
              </a:rPr>
              <a:t> -- not actual hours your Anchor club puts in, but the hours your club spends helping the Anchor club.</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600"/>
              </a:spcBef>
              <a:spcAft>
                <a:spcPts val="0"/>
              </a:spcAft>
            </a:pPr>
            <a:r>
              <a:rPr lang="en-US" sz="1800" b="1" dirty="0">
                <a:effectLst/>
                <a:latin typeface="Arial" panose="020B0604020202020204" pitchFamily="34" charset="0"/>
                <a:ea typeface="Calibri" panose="020F0502020204030204" pitchFamily="34" charset="0"/>
                <a:cs typeface="Times New Roman" panose="02020603050405020304" pitchFamily="18" charset="0"/>
              </a:rPr>
              <a:t>Brain Health</a:t>
            </a:r>
            <a:r>
              <a:rPr lang="en-US" sz="1800" dirty="0">
                <a:effectLst/>
                <a:latin typeface="Arial" panose="020B0604020202020204" pitchFamily="34" charset="0"/>
                <a:ea typeface="Calibri" panose="020F0502020204030204" pitchFamily="34" charset="0"/>
                <a:cs typeface="Times New Roman" panose="02020603050405020304" pitchFamily="18" charset="0"/>
              </a:rPr>
              <a:t> -- time you spend on </a:t>
            </a:r>
            <a:r>
              <a:rPr lang="en-US" sz="1800" dirty="0" err="1">
                <a:effectLst/>
                <a:latin typeface="Arial" panose="020B0604020202020204" pitchFamily="34" charset="0"/>
                <a:ea typeface="Calibri" panose="020F0502020204030204" pitchFamily="34" charset="0"/>
                <a:cs typeface="Times New Roman" panose="02020603050405020304" pitchFamily="18" charset="0"/>
              </a:rPr>
              <a:t>BrainMinders</a:t>
            </a:r>
            <a:r>
              <a:rPr lang="en-US" sz="1800" dirty="0">
                <a:effectLst/>
                <a:latin typeface="Arial" panose="020B0604020202020204" pitchFamily="34" charset="0"/>
                <a:ea typeface="Calibri" panose="020F0502020204030204" pitchFamily="34" charset="0"/>
                <a:cs typeface="Times New Roman" panose="02020603050405020304" pitchFamily="18" charset="0"/>
              </a:rPr>
              <a:t> or Brain-O or Alzheimer's Walks or educating others 	about the brain.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600"/>
              </a:spcBef>
              <a:spcAft>
                <a:spcPts val="0"/>
              </a:spcAft>
            </a:pPr>
            <a:r>
              <a:rPr lang="en-US" sz="1800" b="1" dirty="0">
                <a:effectLst/>
                <a:latin typeface="Arial" panose="020B0604020202020204" pitchFamily="34" charset="0"/>
                <a:ea typeface="Calibri" panose="020F0502020204030204" pitchFamily="34" charset="0"/>
                <a:cs typeface="Times New Roman" panose="02020603050405020304" pitchFamily="18" charset="0"/>
              </a:rPr>
              <a:t>Caring for Caregivers</a:t>
            </a:r>
            <a:r>
              <a:rPr lang="en-US" sz="1800" dirty="0">
                <a:effectLst/>
                <a:latin typeface="Arial" panose="020B0604020202020204" pitchFamily="34" charset="0"/>
                <a:ea typeface="Calibri" panose="020F0502020204030204" pitchFamily="34" charset="0"/>
                <a:cs typeface="Times New Roman" panose="02020603050405020304" pitchFamily="18" charset="0"/>
              </a:rPr>
              <a:t>-- the hours you spent Caring for people who take care of others --hours you prepared Pick-Me-Ups for </a:t>
            </a:r>
            <a:r>
              <a:rPr lang="en-US" sz="1800" u="sng" dirty="0">
                <a:effectLst/>
                <a:latin typeface="Arial" panose="020B0604020202020204" pitchFamily="34" charset="0"/>
                <a:ea typeface="Calibri" panose="020F0502020204030204" pitchFamily="34" charset="0"/>
                <a:cs typeface="Times New Roman" panose="02020603050405020304" pitchFamily="18" charset="0"/>
              </a:rPr>
              <a:t>Nurses, EMTs, Teachers, Policemen, Members of the Sheriff's department, and people who take care of individual people.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60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Those are the </a:t>
            </a:r>
            <a:r>
              <a:rPr lang="en-US" sz="1800" b="1" dirty="0">
                <a:effectLst/>
                <a:latin typeface="Arial" panose="020B0604020202020204" pitchFamily="34" charset="0"/>
                <a:ea typeface="Calibri" panose="020F0502020204030204" pitchFamily="34" charset="0"/>
                <a:cs typeface="Times New Roman" panose="02020603050405020304" pitchFamily="18" charset="0"/>
              </a:rPr>
              <a:t>ABCs</a:t>
            </a:r>
            <a:r>
              <a:rPr lang="en-US" sz="1800" dirty="0">
                <a:effectLst/>
                <a:latin typeface="Arial" panose="020B0604020202020204" pitchFamily="34" charset="0"/>
                <a:ea typeface="Calibri" panose="020F0502020204030204" pitchFamily="34" charset="0"/>
                <a:cs typeface="Times New Roman" panose="02020603050405020304" pitchFamily="18" charset="0"/>
              </a:rPr>
              <a:t> of Pilot Volunteer Hours.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60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The "Other" category contains the Other Hours, including the time you spent actually caring for someone else, </a:t>
            </a:r>
            <a:r>
              <a:rPr lang="en-US" sz="1800" b="1" dirty="0">
                <a:effectLst/>
                <a:latin typeface="Arial" panose="020B0604020202020204" pitchFamily="34" charset="0"/>
                <a:ea typeface="Calibri" panose="020F0502020204030204" pitchFamily="34" charset="0"/>
                <a:cs typeface="Times New Roman" panose="02020603050405020304" pitchFamily="18" charset="0"/>
              </a:rPr>
              <a:t>the time </a:t>
            </a:r>
            <a:r>
              <a:rPr lang="en-US" sz="1800" b="1" u="sng" dirty="0">
                <a:effectLst/>
                <a:latin typeface="Arial" panose="020B0604020202020204" pitchFamily="34" charset="0"/>
                <a:ea typeface="Calibri" panose="020F0502020204030204" pitchFamily="34" charset="0"/>
                <a:cs typeface="Times New Roman" panose="02020603050405020304" pitchFamily="18" charset="0"/>
              </a:rPr>
              <a:t>you</a:t>
            </a:r>
            <a:r>
              <a:rPr lang="en-US" sz="1800" b="1" dirty="0">
                <a:effectLst/>
                <a:latin typeface="Arial" panose="020B0604020202020204" pitchFamily="34" charset="0"/>
                <a:ea typeface="Calibri" panose="020F0502020204030204" pitchFamily="34" charset="0"/>
                <a:cs typeface="Times New Roman" panose="02020603050405020304" pitchFamily="18" charset="0"/>
              </a:rPr>
              <a:t> were a caregiver -</a:t>
            </a:r>
            <a:r>
              <a:rPr lang="en-US" sz="1800" dirty="0">
                <a:effectLst/>
                <a:latin typeface="Arial" panose="020B0604020202020204" pitchFamily="34" charset="0"/>
                <a:ea typeface="Calibri" panose="020F0502020204030204" pitchFamily="34" charset="0"/>
                <a:cs typeface="Times New Roman" panose="02020603050405020304" pitchFamily="18" charset="0"/>
              </a:rPr>
              <a:t> maybe you took a Pick-Me-Up to someone under the weather or depressed -- those hours go under "Others." or </a:t>
            </a:r>
            <a:r>
              <a:rPr lang="en-US" sz="1800" b="1" dirty="0">
                <a:effectLst/>
                <a:latin typeface="Arial" panose="020B0604020202020204" pitchFamily="34" charset="0"/>
                <a:ea typeface="Calibri" panose="020F0502020204030204" pitchFamily="34" charset="0"/>
                <a:cs typeface="Times New Roman" panose="02020603050405020304" pitchFamily="18" charset="0"/>
              </a:rPr>
              <a:t>Community Service</a:t>
            </a:r>
            <a:r>
              <a:rPr lang="en-US" sz="1800" dirty="0">
                <a:effectLst/>
                <a:latin typeface="Arial" panose="020B0604020202020204" pitchFamily="34" charset="0"/>
                <a:ea typeface="Calibri" panose="020F0502020204030204" pitchFamily="34" charset="0"/>
                <a:cs typeface="Times New Roman" panose="02020603050405020304" pitchFamily="18" charset="0"/>
              </a:rPr>
              <a:t>, for instance. Time you gave to make your town or county a better place: Maybe a member </a:t>
            </a:r>
            <a:r>
              <a:rPr lang="en-US" sz="1800" b="1" dirty="0">
                <a:effectLst/>
                <a:latin typeface="Arial" panose="020B0604020202020204" pitchFamily="34" charset="0"/>
                <a:ea typeface="Calibri" panose="020F0502020204030204" pitchFamily="34" charset="0"/>
                <a:cs typeface="Times New Roman" panose="02020603050405020304" pitchFamily="18" charset="0"/>
              </a:rPr>
              <a:t>represented Pilot Club on a board for another non-profit organization</a:t>
            </a:r>
            <a:r>
              <a:rPr lang="en-US" sz="1800" dirty="0">
                <a:effectLst/>
                <a:latin typeface="Arial" panose="020B0604020202020204" pitchFamily="34" charset="0"/>
                <a:ea typeface="Calibri" panose="020F0502020204030204" pitchFamily="34" charset="0"/>
                <a:cs typeface="Times New Roman" panose="02020603050405020304" pitchFamily="18" charset="0"/>
              </a:rPr>
              <a:t> - those hours also go under "Others".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rial" panose="020B0604020202020204" pitchFamily="34" charset="0"/>
                <a:ea typeface="Calibri" panose="020F0502020204030204" pitchFamily="34" charset="0"/>
                <a:cs typeface="Times New Roman" panose="02020603050405020304" pitchFamily="18" charset="0"/>
              </a:rPr>
              <a:t>So, one new piece of information to be reported is the </a:t>
            </a:r>
            <a:r>
              <a:rPr lang="en-US" sz="1800" b="1" dirty="0">
                <a:effectLst/>
                <a:latin typeface="Arial" panose="020B0604020202020204" pitchFamily="34" charset="0"/>
                <a:ea typeface="Calibri" panose="020F0502020204030204" pitchFamily="34" charset="0"/>
                <a:cs typeface="Times New Roman" panose="02020603050405020304" pitchFamily="18" charset="0"/>
              </a:rPr>
              <a:t>category each hour fits under Anchor, Brain Health, Caring for Caregivers, or Others</a:t>
            </a:r>
            <a:r>
              <a:rPr lang="en-US" sz="1800" dirty="0">
                <a:effectLst/>
                <a:latin typeface="Arial" panose="020B0604020202020204" pitchFamily="34" charset="0"/>
                <a:ea typeface="Calibri" panose="020F0502020204030204" pitchFamily="34" charset="0"/>
                <a:cs typeface="Times New Roman" panose="02020603050405020304" pitchFamily="18" charset="0"/>
              </a:rPr>
              <a:t>. Add to the "</a:t>
            </a:r>
            <a:r>
              <a:rPr lang="en-US" sz="1800" b="1" dirty="0">
                <a:effectLst/>
                <a:latin typeface="Arial" panose="020B0604020202020204" pitchFamily="34" charset="0"/>
                <a:ea typeface="Calibri" panose="020F0502020204030204" pitchFamily="34" charset="0"/>
                <a:cs typeface="Times New Roman" panose="02020603050405020304" pitchFamily="18" charset="0"/>
              </a:rPr>
              <a:t>other</a:t>
            </a:r>
            <a:r>
              <a:rPr lang="en-US" sz="1800" dirty="0">
                <a:effectLst/>
                <a:latin typeface="Arial" panose="020B0604020202020204" pitchFamily="34" charset="0"/>
                <a:ea typeface="Calibri" panose="020F0502020204030204" pitchFamily="34" charset="0"/>
                <a:cs typeface="Times New Roman" panose="02020603050405020304" pitchFamily="18" charset="0"/>
              </a:rPr>
              <a:t>" category, that you need to tell what those "Other" hours were </a:t>
            </a:r>
            <a:r>
              <a:rPr lang="en-US" sz="1800" b="1" dirty="0">
                <a:effectLst/>
                <a:latin typeface="Arial" panose="020B0604020202020204" pitchFamily="34" charset="0"/>
                <a:ea typeface="Calibri" panose="020F0502020204030204" pitchFamily="34" charset="0"/>
                <a:cs typeface="Times New Roman" panose="02020603050405020304" pitchFamily="18" charset="0"/>
              </a:rPr>
              <a:t>FOR</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A435720-3DA8-423A-891A-87811B036701}" type="slidenum">
              <a:rPr lang="en-US" smtClean="0"/>
              <a:pPr/>
              <a:t>6</a:t>
            </a:fld>
            <a:endParaRPr lang="en-US"/>
          </a:p>
        </p:txBody>
      </p:sp>
    </p:spTree>
    <p:extLst>
      <p:ext uri="{BB962C8B-B14F-4D97-AF65-F5344CB8AC3E}">
        <p14:creationId xmlns:p14="http://schemas.microsoft.com/office/powerpoint/2010/main" val="24919605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60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We have recorded club hours after dividing them into </a:t>
            </a:r>
            <a:r>
              <a:rPr lang="en-US" sz="1800" b="1" dirty="0">
                <a:effectLst/>
                <a:latin typeface="Arial" panose="020B0604020202020204" pitchFamily="34" charset="0"/>
                <a:ea typeface="Calibri" panose="020F0502020204030204" pitchFamily="34" charset="0"/>
                <a:cs typeface="Times New Roman" panose="02020603050405020304" pitchFamily="18" charset="0"/>
              </a:rPr>
              <a:t>four categories and defined how the hours under Others were spent</a:t>
            </a:r>
            <a:r>
              <a:rPr lang="en-US" sz="1800" dirty="0">
                <a:effectLst/>
                <a:latin typeface="Arial" panose="020B0604020202020204" pitchFamily="34" charset="0"/>
                <a:ea typeface="Calibri" panose="020F0502020204030204" pitchFamily="34" charset="0"/>
                <a:cs typeface="Times New Roman" panose="02020603050405020304" pitchFamily="18" charset="0"/>
              </a:rPr>
              <a:t>. Next, we are to keep track of how many people </a:t>
            </a:r>
            <a:r>
              <a:rPr lang="en-US" sz="1800" b="1" dirty="0">
                <a:effectLst/>
                <a:latin typeface="Arial" panose="020B0604020202020204" pitchFamily="34" charset="0"/>
                <a:ea typeface="Calibri" panose="020F0502020204030204" pitchFamily="34" charset="0"/>
                <a:cs typeface="Times New Roman" panose="02020603050405020304" pitchFamily="18" charset="0"/>
              </a:rPr>
              <a:t>were served by your club</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b="1" dirty="0">
                <a:effectLst/>
                <a:latin typeface="Arial" panose="020B0604020202020204" pitchFamily="34" charset="0"/>
                <a:ea typeface="Calibri" panose="020F0502020204030204" pitchFamily="34" charset="0"/>
                <a:cs typeface="Times New Roman" panose="02020603050405020304" pitchFamily="18" charset="0"/>
              </a:rPr>
              <a:t>in each category</a:t>
            </a:r>
            <a:r>
              <a:rPr lang="en-US" sz="1800" dirty="0">
                <a:effectLst/>
                <a:latin typeface="Arial" panose="020B0604020202020204" pitchFamily="34" charset="0"/>
                <a:ea typeface="Calibri" panose="020F0502020204030204" pitchFamily="34" charset="0"/>
                <a:cs typeface="Times New Roman" panose="02020603050405020304" pitchFamily="18" charset="0"/>
              </a:rPr>
              <a:t>. Counting the number who saw a </a:t>
            </a:r>
            <a:r>
              <a:rPr lang="en-US" sz="1800" dirty="0" err="1">
                <a:effectLst/>
                <a:latin typeface="Arial" panose="020B0604020202020204" pitchFamily="34" charset="0"/>
                <a:ea typeface="Calibri" panose="020F0502020204030204" pitchFamily="34" charset="0"/>
                <a:cs typeface="Times New Roman" panose="02020603050405020304" pitchFamily="18" charset="0"/>
              </a:rPr>
              <a:t>BrainMinder</a:t>
            </a:r>
            <a:r>
              <a:rPr lang="en-US" sz="1800" dirty="0">
                <a:effectLst/>
                <a:latin typeface="Arial" panose="020B0604020202020204" pitchFamily="34" charset="0"/>
                <a:ea typeface="Calibri" panose="020F0502020204030204" pitchFamily="34" charset="0"/>
                <a:cs typeface="Times New Roman" panose="02020603050405020304" pitchFamily="18" charset="0"/>
              </a:rPr>
              <a:t> presentation is easy, figuring out how many benefitted from five members of the club cleaning up trash on Main Street gets a little </a:t>
            </a:r>
            <a:r>
              <a:rPr lang="en-US" sz="1800" b="1" dirty="0">
                <a:effectLst/>
                <a:latin typeface="Arial" panose="020B0604020202020204" pitchFamily="34" charset="0"/>
                <a:ea typeface="Calibri" panose="020F0502020204030204" pitchFamily="34" charset="0"/>
                <a:cs typeface="Times New Roman" panose="02020603050405020304" pitchFamily="18" charset="0"/>
              </a:rPr>
              <a:t>trickier</a:t>
            </a:r>
            <a:r>
              <a:rPr lang="en-US" sz="1800" dirty="0">
                <a:effectLst/>
                <a:latin typeface="Arial" panose="020B0604020202020204" pitchFamily="34" charset="0"/>
                <a:ea typeface="Calibri" panose="020F0502020204030204" pitchFamily="34" charset="0"/>
                <a:cs typeface="Times New Roman" panose="02020603050405020304" pitchFamily="18" charset="0"/>
              </a:rPr>
              <a:t>. Also </a:t>
            </a:r>
            <a:r>
              <a:rPr lang="en-US" sz="1800" b="1" dirty="0">
                <a:effectLst/>
                <a:latin typeface="Arial" panose="020B0604020202020204" pitchFamily="34" charset="0"/>
                <a:ea typeface="Calibri" panose="020F0502020204030204" pitchFamily="34" charset="0"/>
                <a:cs typeface="Times New Roman" panose="02020603050405020304" pitchFamily="18" charset="0"/>
              </a:rPr>
              <a:t>under the "others" number of how many were served, is a blank to explain who was served</a:t>
            </a:r>
            <a:r>
              <a:rPr lang="en-US" sz="1800" dirty="0">
                <a:effectLst/>
                <a:latin typeface="Arial" panose="020B0604020202020204" pitchFamily="34" charset="0"/>
                <a:ea typeface="Calibri" panose="020F0502020204030204" pitchFamily="34" charset="0"/>
                <a:cs typeface="Times New Roman" panose="02020603050405020304" pitchFamily="18" charset="0"/>
              </a:rPr>
              <a:t> by the club members who gave their time.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60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The first time I went into the website to record my numbers, I was unprepared. </a:t>
            </a:r>
            <a:r>
              <a:rPr lang="en-US" sz="1800" b="1" dirty="0">
                <a:effectLst/>
                <a:latin typeface="Arial" panose="020B0604020202020204" pitchFamily="34" charset="0"/>
                <a:ea typeface="Calibri" panose="020F0502020204030204" pitchFamily="34" charset="0"/>
                <a:cs typeface="Times New Roman" panose="02020603050405020304" pitchFamily="18" charset="0"/>
              </a:rPr>
              <a:t>Knowing what is asked for prepares you to gather the right information beforehand; filling in these blanks is easy and quick if you figure it all out before you sit down at the computer.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60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When PI changed the way they want us to keep up with volunteer hours, the person responsible for putting in the hours, had to </a:t>
            </a:r>
            <a:r>
              <a:rPr lang="en-US" sz="1800" b="1" dirty="0">
                <a:effectLst/>
                <a:latin typeface="Arial" panose="020B0604020202020204" pitchFamily="34" charset="0"/>
                <a:ea typeface="Calibri" panose="020F0502020204030204" pitchFamily="34" charset="0"/>
                <a:cs typeface="Times New Roman" panose="02020603050405020304" pitchFamily="18" charset="0"/>
              </a:rPr>
              <a:t>place them in certain areas</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b="1" dirty="0">
                <a:effectLst/>
                <a:latin typeface="Arial" panose="020B0604020202020204" pitchFamily="34" charset="0"/>
                <a:ea typeface="Calibri" panose="020F0502020204030204" pitchFamily="34" charset="0"/>
                <a:cs typeface="Times New Roman" panose="02020603050405020304" pitchFamily="18" charset="0"/>
              </a:rPr>
              <a:t>AND</a:t>
            </a:r>
            <a:r>
              <a:rPr lang="en-US" sz="1800" dirty="0">
                <a:effectLst/>
                <a:latin typeface="Arial" panose="020B0604020202020204" pitchFamily="34" charset="0"/>
                <a:ea typeface="Calibri" panose="020F0502020204030204" pitchFamily="34" charset="0"/>
                <a:cs typeface="Times New Roman" panose="02020603050405020304" pitchFamily="18" charset="0"/>
              </a:rPr>
              <a:t> had to report </a:t>
            </a:r>
            <a:r>
              <a:rPr lang="en-US" sz="1800" b="1" dirty="0">
                <a:effectLst/>
                <a:latin typeface="Arial" panose="020B0604020202020204" pitchFamily="34" charset="0"/>
                <a:ea typeface="Calibri" panose="020F0502020204030204" pitchFamily="34" charset="0"/>
                <a:cs typeface="Times New Roman" panose="02020603050405020304" pitchFamily="18" charset="0"/>
              </a:rPr>
              <a:t>how many people were helped</a:t>
            </a:r>
            <a:r>
              <a:rPr lang="en-US" sz="1800" dirty="0">
                <a:effectLst/>
                <a:latin typeface="Arial" panose="020B0604020202020204" pitchFamily="34" charset="0"/>
                <a:ea typeface="Calibri" panose="020F0502020204030204" pitchFamily="34" charset="0"/>
                <a:cs typeface="Times New Roman" panose="02020603050405020304" pitchFamily="18" charset="0"/>
              </a:rPr>
              <a:t> in those certain categories, </a:t>
            </a:r>
            <a:r>
              <a:rPr lang="en-US" sz="1800" b="1" dirty="0">
                <a:effectLst/>
                <a:latin typeface="Arial" panose="020B0604020202020204" pitchFamily="34" charset="0"/>
                <a:ea typeface="Calibri" panose="020F0502020204030204" pitchFamily="34" charset="0"/>
                <a:cs typeface="Times New Roman" panose="02020603050405020304" pitchFamily="18" charset="0"/>
              </a:rPr>
              <a:t>AND</a:t>
            </a:r>
            <a:r>
              <a:rPr lang="en-US" sz="1800" dirty="0">
                <a:effectLst/>
                <a:latin typeface="Arial" panose="020B0604020202020204" pitchFamily="34" charset="0"/>
                <a:ea typeface="Calibri" panose="020F0502020204030204" pitchFamily="34" charset="0"/>
                <a:cs typeface="Times New Roman" panose="02020603050405020304" pitchFamily="18" charset="0"/>
              </a:rPr>
              <a:t> had to explain to the club members that they </a:t>
            </a:r>
            <a:r>
              <a:rPr lang="en-US" sz="1800" b="1" dirty="0">
                <a:effectLst/>
                <a:latin typeface="Arial" panose="020B0604020202020204" pitchFamily="34" charset="0"/>
                <a:ea typeface="Calibri" panose="020F0502020204030204" pitchFamily="34" charset="0"/>
                <a:cs typeface="Times New Roman" panose="02020603050405020304" pitchFamily="18" charset="0"/>
              </a:rPr>
              <a:t>didn't just need to turn in those hours every month, but had to categorize them</a:t>
            </a:r>
            <a:r>
              <a:rPr lang="en-US" sz="1800" dirty="0">
                <a:effectLst/>
                <a:latin typeface="Arial" panose="020B0604020202020204" pitchFamily="34" charset="0"/>
                <a:ea typeface="Calibri" panose="020F0502020204030204" pitchFamily="34" charset="0"/>
                <a:cs typeface="Times New Roman" panose="02020603050405020304" pitchFamily="18" charset="0"/>
              </a:rPr>
              <a:t>, as well, </a:t>
            </a:r>
            <a:r>
              <a:rPr lang="en-US" sz="1800" b="1" dirty="0">
                <a:effectLst/>
                <a:latin typeface="Arial" panose="020B0604020202020204" pitchFamily="34" charset="0"/>
                <a:ea typeface="Calibri" panose="020F0502020204030204" pitchFamily="34" charset="0"/>
                <a:cs typeface="Times New Roman" panose="02020603050405020304" pitchFamily="18" charset="0"/>
              </a:rPr>
              <a:t>and</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b="1" dirty="0">
                <a:effectLst/>
                <a:latin typeface="Arial" panose="020B0604020202020204" pitchFamily="34" charset="0"/>
                <a:ea typeface="Calibri" panose="020F0502020204030204" pitchFamily="34" charset="0"/>
                <a:cs typeface="Times New Roman" panose="02020603050405020304" pitchFamily="18" charset="0"/>
              </a:rPr>
              <a:t>report</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b="1" dirty="0">
                <a:effectLst/>
                <a:latin typeface="Arial" panose="020B0604020202020204" pitchFamily="34" charset="0"/>
                <a:ea typeface="Calibri" panose="020F0502020204030204" pitchFamily="34" charset="0"/>
                <a:cs typeface="Times New Roman" panose="02020603050405020304" pitchFamily="18" charset="0"/>
              </a:rPr>
              <a:t>how many people benefitted</a:t>
            </a:r>
            <a:r>
              <a:rPr lang="en-US" sz="1800" dirty="0">
                <a:effectLst/>
                <a:latin typeface="Arial" panose="020B0604020202020204" pitchFamily="34" charset="0"/>
                <a:ea typeface="Calibri" panose="020F0502020204030204" pitchFamily="34" charset="0"/>
                <a:cs typeface="Times New Roman" panose="02020603050405020304" pitchFamily="18" charset="0"/>
              </a:rPr>
              <a:t> from those hours. Most club members reacted like the IRS had just sent a notice that they were being audited.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A435720-3DA8-423A-891A-87811B036701}" type="slidenum">
              <a:rPr lang="en-US" smtClean="0"/>
              <a:pPr/>
              <a:t>7</a:t>
            </a:fld>
            <a:endParaRPr lang="en-US"/>
          </a:p>
        </p:txBody>
      </p:sp>
    </p:spTree>
    <p:extLst>
      <p:ext uri="{BB962C8B-B14F-4D97-AF65-F5344CB8AC3E}">
        <p14:creationId xmlns:p14="http://schemas.microsoft.com/office/powerpoint/2010/main" val="9202722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Arial" panose="020B0604020202020204" pitchFamily="34" charset="0"/>
                <a:ea typeface="Calibri" panose="020F0502020204030204" pitchFamily="34" charset="0"/>
                <a:cs typeface="Times New Roman" panose="02020603050405020304" pitchFamily="18" charset="0"/>
              </a:rPr>
              <a:t>How do I know this?</a:t>
            </a:r>
            <a:r>
              <a:rPr lang="en-US" sz="1800" dirty="0">
                <a:effectLst/>
                <a:latin typeface="Arial" panose="020B0604020202020204" pitchFamily="34" charset="0"/>
                <a:ea typeface="Calibri" panose="020F0502020204030204" pitchFamily="34" charset="0"/>
                <a:cs typeface="Times New Roman" panose="02020603050405020304" pitchFamily="18" charset="0"/>
              </a:rPr>
              <a:t> Because I was the one in our club who tried to gather the hours from our members to record on the PI site. I also was in the Volunteer Hours Training at the PI convention last July. There were some people </a:t>
            </a:r>
            <a:r>
              <a:rPr lang="en-US" sz="1800" b="1" dirty="0">
                <a:effectLst/>
                <a:latin typeface="Arial" panose="020B0604020202020204" pitchFamily="34" charset="0"/>
                <a:ea typeface="Calibri" panose="020F0502020204030204" pitchFamily="34" charset="0"/>
                <a:cs typeface="Times New Roman" panose="02020603050405020304" pitchFamily="18" charset="0"/>
              </a:rPr>
              <a:t>hotter than the Atlanta sun in that meeting</a:t>
            </a:r>
            <a:r>
              <a:rPr lang="en-US" sz="1800" dirty="0">
                <a:effectLst/>
                <a:latin typeface="Arial" panose="020B0604020202020204" pitchFamily="34" charset="0"/>
                <a:ea typeface="Calibri" panose="020F0502020204030204" pitchFamily="34" charset="0"/>
                <a:cs typeface="Times New Roman" panose="02020603050405020304" pitchFamily="18" charset="0"/>
              </a:rPr>
              <a:t>. I think my club may have figured out an easier reporting system this year, but I lost a lot of </a:t>
            </a:r>
            <a:r>
              <a:rPr lang="en-US" sz="1800" b="1" dirty="0">
                <a:effectLst/>
                <a:latin typeface="Arial" panose="020B0604020202020204" pitchFamily="34" charset="0"/>
                <a:ea typeface="Calibri" panose="020F0502020204030204" pitchFamily="34" charset="0"/>
                <a:cs typeface="Times New Roman" panose="02020603050405020304" pitchFamily="18" charset="0"/>
              </a:rPr>
              <a:t>"cool points"</a:t>
            </a:r>
            <a:r>
              <a:rPr lang="en-US" sz="1800" dirty="0">
                <a:effectLst/>
                <a:latin typeface="Arial" panose="020B0604020202020204" pitchFamily="34" charset="0"/>
                <a:ea typeface="Calibri" panose="020F0502020204030204" pitchFamily="34" charset="0"/>
                <a:cs typeface="Times New Roman" panose="02020603050405020304" pitchFamily="18" charset="0"/>
              </a:rPr>
              <a:t> in the process!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A435720-3DA8-423A-891A-87811B036701}" type="slidenum">
              <a:rPr lang="en-US" smtClean="0"/>
              <a:pPr/>
              <a:t>8</a:t>
            </a:fld>
            <a:endParaRPr lang="en-US"/>
          </a:p>
        </p:txBody>
      </p:sp>
    </p:spTree>
    <p:extLst>
      <p:ext uri="{BB962C8B-B14F-4D97-AF65-F5344CB8AC3E}">
        <p14:creationId xmlns:p14="http://schemas.microsoft.com/office/powerpoint/2010/main" val="2709116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60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My fellow club members and some of you have asked this because it seems selfish, </a:t>
            </a:r>
            <a:r>
              <a:rPr lang="en-US" sz="1800" b="1" dirty="0">
                <a:effectLst/>
                <a:latin typeface="Arial" panose="020B0604020202020204" pitchFamily="34" charset="0"/>
                <a:ea typeface="Calibri" panose="020F0502020204030204" pitchFamily="34" charset="0"/>
                <a:cs typeface="Times New Roman" panose="02020603050405020304" pitchFamily="18" charset="0"/>
              </a:rPr>
              <a:t>anti</a:t>
            </a:r>
            <a:r>
              <a:rPr lang="en-US" sz="1800" dirty="0">
                <a:effectLst/>
                <a:latin typeface="Arial" panose="020B0604020202020204" pitchFamily="34" charset="0"/>
                <a:ea typeface="Calibri" panose="020F0502020204030204" pitchFamily="34" charset="0"/>
                <a:cs typeface="Times New Roman" panose="02020603050405020304" pitchFamily="18" charset="0"/>
              </a:rPr>
              <a:t>-spirit-of-service, doesn't it? You don't care about </a:t>
            </a:r>
            <a:r>
              <a:rPr lang="en-US" sz="1800" b="1" dirty="0">
                <a:effectLst/>
                <a:latin typeface="Arial" panose="020B0604020202020204" pitchFamily="34" charset="0"/>
                <a:ea typeface="Calibri" panose="020F0502020204030204" pitchFamily="34" charset="0"/>
                <a:cs typeface="Times New Roman" panose="02020603050405020304" pitchFamily="18" charset="0"/>
              </a:rPr>
              <a:t>keeping track of all the good you do</a:t>
            </a:r>
            <a:r>
              <a:rPr lang="en-US" sz="1800" dirty="0">
                <a:effectLst/>
                <a:latin typeface="Arial" panose="020B0604020202020204" pitchFamily="34" charset="0"/>
                <a:ea typeface="Calibri" panose="020F0502020204030204" pitchFamily="34" charset="0"/>
                <a:cs typeface="Times New Roman" panose="02020603050405020304" pitchFamily="18" charset="0"/>
              </a:rPr>
              <a:t>, after all, because that </a:t>
            </a:r>
            <a:r>
              <a:rPr lang="en-US" sz="1800" b="1" dirty="0">
                <a:effectLst/>
                <a:latin typeface="Arial" panose="020B0604020202020204" pitchFamily="34" charset="0"/>
                <a:ea typeface="Calibri" panose="020F0502020204030204" pitchFamily="34" charset="0"/>
                <a:cs typeface="Times New Roman" panose="02020603050405020304" pitchFamily="18" charset="0"/>
              </a:rPr>
              <a:t>takes away from the time you have to do good!</a:t>
            </a:r>
            <a:r>
              <a:rPr lang="en-US" sz="1800" dirty="0">
                <a:effectLst/>
                <a:latin typeface="Arial" panose="020B0604020202020204" pitchFamily="34" charset="0"/>
                <a:ea typeface="Calibri" panose="020F0502020204030204" pitchFamily="34" charset="0"/>
                <a:cs typeface="Times New Roman" panose="02020603050405020304" pitchFamily="18" charset="0"/>
              </a:rPr>
              <a:t> Elizabeth Andrew said, "</a:t>
            </a:r>
            <a:r>
              <a:rPr lang="en-US" sz="1800" b="1" dirty="0">
                <a:effectLst/>
                <a:latin typeface="Arial" panose="020B0604020202020204" pitchFamily="34" charset="0"/>
                <a:ea typeface="Calibri" panose="020F0502020204030204" pitchFamily="34" charset="0"/>
                <a:cs typeface="Times New Roman" panose="02020603050405020304" pitchFamily="18" charset="0"/>
              </a:rPr>
              <a:t>Volunteers do not necessarily have the time; they just have the heart."</a:t>
            </a:r>
            <a:r>
              <a:rPr lang="en-US" sz="1800" dirty="0">
                <a:effectLst/>
                <a:latin typeface="Arial" panose="020B0604020202020204" pitchFamily="34" charset="0"/>
                <a:ea typeface="Calibri" panose="020F0502020204030204" pitchFamily="34" charset="0"/>
                <a:cs typeface="Times New Roman" panose="02020603050405020304" pitchFamily="18" charset="0"/>
              </a:rPr>
              <a:t> You do Pilot like it's your </a:t>
            </a:r>
            <a:r>
              <a:rPr lang="en-US" sz="1800" b="1" dirty="0">
                <a:effectLst/>
                <a:latin typeface="Arial" panose="020B0604020202020204" pitchFamily="34" charset="0"/>
                <a:ea typeface="Calibri" panose="020F0502020204030204" pitchFamily="34" charset="0"/>
                <a:cs typeface="Times New Roman" panose="02020603050405020304" pitchFamily="18" charset="0"/>
              </a:rPr>
              <a:t>job</a:t>
            </a:r>
            <a:r>
              <a:rPr lang="en-US" sz="1800" dirty="0">
                <a:effectLst/>
                <a:latin typeface="Arial" panose="020B0604020202020204" pitchFamily="34" charset="0"/>
                <a:ea typeface="Calibri" panose="020F0502020204030204" pitchFamily="34" charset="0"/>
                <a:cs typeface="Times New Roman" panose="02020603050405020304" pitchFamily="18" charset="0"/>
              </a:rPr>
              <a:t>, after all; </a:t>
            </a:r>
            <a:r>
              <a:rPr lang="en-US" sz="1800" b="1" dirty="0">
                <a:effectLst/>
                <a:latin typeface="Arial" panose="020B0604020202020204" pitchFamily="34" charset="0"/>
                <a:ea typeface="Calibri" panose="020F0502020204030204" pitchFamily="34" charset="0"/>
                <a:cs typeface="Times New Roman" panose="02020603050405020304" pitchFamily="18" charset="0"/>
              </a:rPr>
              <a:t>volunteering</a:t>
            </a:r>
            <a:r>
              <a:rPr lang="en-US" sz="1800" dirty="0">
                <a:effectLst/>
                <a:latin typeface="Arial" panose="020B0604020202020204" pitchFamily="34" charset="0"/>
                <a:ea typeface="Calibri" panose="020F0502020204030204" pitchFamily="34" charset="0"/>
                <a:cs typeface="Times New Roman" panose="02020603050405020304" pitchFamily="18" charset="0"/>
              </a:rPr>
              <a:t> is your </a:t>
            </a:r>
            <a:r>
              <a:rPr lang="en-US" sz="1800" b="1" dirty="0">
                <a:effectLst/>
                <a:latin typeface="Arial" panose="020B0604020202020204" pitchFamily="34" charset="0"/>
                <a:ea typeface="Calibri" panose="020F0502020204030204" pitchFamily="34" charset="0"/>
                <a:cs typeface="Times New Roman" panose="02020603050405020304" pitchFamily="18" charset="0"/>
              </a:rPr>
              <a:t>superpower!</a:t>
            </a:r>
            <a:r>
              <a:rPr lang="en-US" sz="1800" dirty="0">
                <a:effectLst/>
                <a:latin typeface="Arial" panose="020B0604020202020204" pitchFamily="34" charset="0"/>
                <a:ea typeface="Calibri" panose="020F0502020204030204" pitchFamily="34" charset="0"/>
                <a:cs typeface="Times New Roman" panose="02020603050405020304" pitchFamily="18" charset="0"/>
              </a:rPr>
              <a:t> I've heard members say that keeping up with their hours is like </a:t>
            </a:r>
            <a:r>
              <a:rPr lang="en-US" sz="1800" b="1" dirty="0">
                <a:effectLst/>
                <a:latin typeface="Arial" panose="020B0604020202020204" pitchFamily="34" charset="0"/>
                <a:ea typeface="Calibri" panose="020F0502020204030204" pitchFamily="34" charset="0"/>
                <a:cs typeface="Times New Roman" panose="02020603050405020304" pitchFamily="18" charset="0"/>
              </a:rPr>
              <a:t>bragging</a:t>
            </a:r>
            <a:r>
              <a:rPr lang="en-US" sz="1800" dirty="0">
                <a:effectLst/>
                <a:latin typeface="Arial" panose="020B0604020202020204" pitchFamily="34" charset="0"/>
                <a:ea typeface="Calibri" panose="020F0502020204030204" pitchFamily="34" charset="0"/>
                <a:cs typeface="Times New Roman" panose="02020603050405020304" pitchFamily="18" charset="0"/>
              </a:rPr>
              <a:t>. "It's the </a:t>
            </a:r>
            <a:r>
              <a:rPr lang="en-US" sz="1800" b="1" dirty="0">
                <a:effectLst/>
                <a:latin typeface="Arial" panose="020B0604020202020204" pitchFamily="34" charset="0"/>
                <a:ea typeface="Calibri" panose="020F0502020204030204" pitchFamily="34" charset="0"/>
                <a:cs typeface="Times New Roman" panose="02020603050405020304" pitchFamily="18" charset="0"/>
              </a:rPr>
              <a:t>service</a:t>
            </a:r>
            <a:r>
              <a:rPr lang="en-US" sz="1800" dirty="0">
                <a:effectLst/>
                <a:latin typeface="Arial" panose="020B0604020202020204" pitchFamily="34" charset="0"/>
                <a:ea typeface="Calibri" panose="020F0502020204030204" pitchFamily="34" charset="0"/>
                <a:cs typeface="Times New Roman" panose="02020603050405020304" pitchFamily="18" charset="0"/>
              </a:rPr>
              <a:t> that's important," </a:t>
            </a:r>
            <a:r>
              <a:rPr lang="en-US" sz="1800" b="1" dirty="0">
                <a:effectLst/>
                <a:latin typeface="Arial" panose="020B0604020202020204" pitchFamily="34" charset="0"/>
                <a:ea typeface="Calibri" panose="020F0502020204030204" pitchFamily="34" charset="0"/>
                <a:cs typeface="Times New Roman" panose="02020603050405020304" pitchFamily="18" charset="0"/>
              </a:rPr>
              <a:t>they say</a:t>
            </a:r>
            <a:r>
              <a:rPr lang="en-US" sz="1800" dirty="0">
                <a:effectLst/>
                <a:latin typeface="Arial" panose="020B0604020202020204" pitchFamily="34" charset="0"/>
                <a:ea typeface="Calibri" panose="020F0502020204030204" pitchFamily="34" charset="0"/>
                <a:cs typeface="Times New Roman" panose="02020603050405020304" pitchFamily="18" charset="0"/>
              </a:rPr>
              <a:t>. I know that </a:t>
            </a:r>
            <a:r>
              <a:rPr lang="en-US" sz="1800" b="1" dirty="0">
                <a:effectLst/>
                <a:latin typeface="Arial" panose="020B0604020202020204" pitchFamily="34" charset="0"/>
                <a:ea typeface="Calibri" panose="020F0502020204030204" pitchFamily="34" charset="0"/>
                <a:cs typeface="Times New Roman" panose="02020603050405020304" pitchFamily="18" charset="0"/>
              </a:rPr>
              <a:t>the Bible</a:t>
            </a:r>
            <a:r>
              <a:rPr lang="en-US" sz="1800" dirty="0">
                <a:effectLst/>
                <a:latin typeface="Arial" panose="020B0604020202020204" pitchFamily="34" charset="0"/>
                <a:ea typeface="Calibri" panose="020F0502020204030204" pitchFamily="34" charset="0"/>
                <a:cs typeface="Times New Roman" panose="02020603050405020304" pitchFamily="18" charset="0"/>
              </a:rPr>
              <a:t> says that people who get rewarded for good works on earth may not get a reward in heaven; that they already have their reward </a:t>
            </a:r>
            <a:r>
              <a:rPr lang="en-US" sz="1800" b="1" dirty="0">
                <a:effectLst/>
                <a:latin typeface="Arial" panose="020B0604020202020204" pitchFamily="34" charset="0"/>
                <a:ea typeface="Calibri" panose="020F0502020204030204" pitchFamily="34" charset="0"/>
                <a:cs typeface="Times New Roman" panose="02020603050405020304" pitchFamily="18" charset="0"/>
              </a:rPr>
              <a:t>(Matthew 6:2)</a:t>
            </a:r>
            <a:r>
              <a:rPr lang="en-US" sz="1800" dirty="0">
                <a:effectLst/>
                <a:latin typeface="Arial" panose="020B0604020202020204" pitchFamily="34" charset="0"/>
                <a:ea typeface="Calibri" panose="020F0502020204030204" pitchFamily="34" charset="0"/>
                <a:cs typeface="Times New Roman" panose="02020603050405020304" pitchFamily="18" charset="0"/>
              </a:rPr>
              <a:t>, but keeping up with your hours is </a:t>
            </a:r>
            <a:r>
              <a:rPr lang="en-US" sz="1800" b="1" dirty="0">
                <a:effectLst/>
                <a:latin typeface="Arial" panose="020B0604020202020204" pitchFamily="34" charset="0"/>
                <a:ea typeface="Calibri" panose="020F0502020204030204" pitchFamily="34" charset="0"/>
                <a:cs typeface="Times New Roman" panose="02020603050405020304" pitchFamily="18" charset="0"/>
              </a:rPr>
              <a:t>not about you</a:t>
            </a:r>
            <a:r>
              <a:rPr lang="en-US" sz="1800" dirty="0">
                <a:effectLst/>
                <a:latin typeface="Arial" panose="020B0604020202020204" pitchFamily="34" charset="0"/>
                <a:ea typeface="Calibri" panose="020F0502020204030204" pitchFamily="34" charset="0"/>
                <a:cs typeface="Times New Roman" panose="02020603050405020304" pitchFamily="18" charset="0"/>
              </a:rPr>
              <a:t> as much as it is about Pilot International!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600"/>
              </a:spcBef>
              <a:spcAft>
                <a:spcPts val="0"/>
              </a:spcAft>
            </a:pPr>
            <a:r>
              <a:rPr lang="en-US" sz="1800" b="1" dirty="0">
                <a:effectLst/>
                <a:latin typeface="Arial" panose="020B0604020202020204" pitchFamily="34" charset="0"/>
                <a:ea typeface="Calibri" panose="020F0502020204030204" pitchFamily="34" charset="0"/>
                <a:cs typeface="Times New Roman" panose="02020603050405020304" pitchFamily="18" charset="0"/>
              </a:rPr>
              <a:t>So,</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b="1" dirty="0">
                <a:effectLst/>
                <a:latin typeface="Arial" panose="020B0604020202020204" pitchFamily="34" charset="0"/>
                <a:ea typeface="Calibri" panose="020F0502020204030204" pitchFamily="34" charset="0"/>
                <a:cs typeface="Times New Roman" panose="02020603050405020304" pitchFamily="18" charset="0"/>
              </a:rPr>
              <a:t>why</a:t>
            </a:r>
            <a:r>
              <a:rPr lang="en-US" sz="1800" dirty="0">
                <a:effectLst/>
                <a:latin typeface="Arial" panose="020B0604020202020204" pitchFamily="34" charset="0"/>
                <a:ea typeface="Calibri" panose="020F0502020204030204" pitchFamily="34" charset="0"/>
                <a:cs typeface="Times New Roman" panose="02020603050405020304" pitchFamily="18" charset="0"/>
              </a:rPr>
              <a:t> should we take the time to do this for Pilot International?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60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Well, </a:t>
            </a:r>
            <a:r>
              <a:rPr lang="en-US" sz="1800" b="1" dirty="0">
                <a:effectLst/>
                <a:latin typeface="Arial" panose="020B0604020202020204" pitchFamily="34" charset="0"/>
                <a:ea typeface="Calibri" panose="020F0502020204030204" pitchFamily="34" charset="0"/>
                <a:cs typeface="Times New Roman" panose="02020603050405020304" pitchFamily="18" charset="0"/>
              </a:rPr>
              <a:t>PI</a:t>
            </a:r>
            <a:r>
              <a:rPr lang="en-US" sz="1800" dirty="0">
                <a:effectLst/>
                <a:latin typeface="Arial" panose="020B0604020202020204" pitchFamily="34" charset="0"/>
                <a:ea typeface="Calibri" panose="020F0502020204030204" pitchFamily="34" charset="0"/>
                <a:cs typeface="Times New Roman" panose="02020603050405020304" pitchFamily="18" charset="0"/>
              </a:rPr>
              <a:t> provides us with the justification for a </a:t>
            </a:r>
            <a:r>
              <a:rPr lang="en-US" sz="1800" b="1" dirty="0">
                <a:effectLst/>
                <a:latin typeface="Arial" panose="020B0604020202020204" pitchFamily="34" charset="0"/>
                <a:ea typeface="Calibri" panose="020F0502020204030204" pitchFamily="34" charset="0"/>
                <a:cs typeface="Times New Roman" panose="02020603050405020304" pitchFamily="18" charset="0"/>
              </a:rPr>
              <a:t>501C3</a:t>
            </a:r>
            <a:r>
              <a:rPr lang="en-US" sz="1800" dirty="0">
                <a:effectLst/>
                <a:latin typeface="Arial" panose="020B0604020202020204" pitchFamily="34" charset="0"/>
                <a:ea typeface="Calibri" panose="020F0502020204030204" pitchFamily="34" charset="0"/>
                <a:cs typeface="Times New Roman" panose="02020603050405020304" pitchFamily="18" charset="0"/>
              </a:rPr>
              <a:t> classification. That means we are tax-free. That means contributors can take donations to us off their 1040 each year. PI uses </a:t>
            </a:r>
            <a:r>
              <a:rPr lang="en-US" sz="1800" b="1" dirty="0">
                <a:effectLst/>
                <a:latin typeface="Arial" panose="020B0604020202020204" pitchFamily="34" charset="0"/>
                <a:ea typeface="Calibri" panose="020F0502020204030204" pitchFamily="34" charset="0"/>
                <a:cs typeface="Times New Roman" panose="02020603050405020304" pitchFamily="18" charset="0"/>
              </a:rPr>
              <a:t>your</a:t>
            </a:r>
            <a:r>
              <a:rPr lang="en-US" sz="1800" dirty="0">
                <a:effectLst/>
                <a:latin typeface="Arial" panose="020B0604020202020204" pitchFamily="34" charset="0"/>
                <a:ea typeface="Calibri" panose="020F0502020204030204" pitchFamily="34" charset="0"/>
                <a:cs typeface="Times New Roman" panose="02020603050405020304" pitchFamily="18" charset="0"/>
              </a:rPr>
              <a:t> hours to prove that we are a volunteer </a:t>
            </a:r>
            <a:r>
              <a:rPr lang="en-US" sz="1800" b="1" dirty="0">
                <a:effectLst/>
                <a:latin typeface="Arial" panose="020B0604020202020204" pitchFamily="34" charset="0"/>
                <a:ea typeface="Calibri" panose="020F0502020204030204" pitchFamily="34" charset="0"/>
                <a:cs typeface="Times New Roman" panose="02020603050405020304" pitchFamily="18" charset="0"/>
              </a:rPr>
              <a:t>non-profit</a:t>
            </a:r>
            <a:r>
              <a:rPr lang="en-US" sz="1800" dirty="0">
                <a:effectLst/>
                <a:latin typeface="Arial" panose="020B0604020202020204" pitchFamily="34" charset="0"/>
                <a:ea typeface="Calibri" panose="020F0502020204030204" pitchFamily="34" charset="0"/>
                <a:cs typeface="Times New Roman" panose="02020603050405020304" pitchFamily="18" charset="0"/>
              </a:rPr>
              <a:t> organization. That's why they want to know what we are doing. That's </a:t>
            </a:r>
            <a:r>
              <a:rPr lang="en-US" sz="1800" b="1" dirty="0">
                <a:effectLst/>
                <a:latin typeface="Arial" panose="020B0604020202020204" pitchFamily="34" charset="0"/>
                <a:ea typeface="Calibri" panose="020F0502020204030204" pitchFamily="34" charset="0"/>
                <a:cs typeface="Times New Roman" panose="02020603050405020304" pitchFamily="18" charset="0"/>
              </a:rPr>
              <a:t>why</a:t>
            </a:r>
            <a:r>
              <a:rPr lang="en-US" sz="1800" dirty="0">
                <a:effectLst/>
                <a:latin typeface="Arial" panose="020B0604020202020204" pitchFamily="34" charset="0"/>
                <a:ea typeface="Calibri" panose="020F0502020204030204" pitchFamily="34" charset="0"/>
                <a:cs typeface="Times New Roman" panose="02020603050405020304" pitchFamily="18" charset="0"/>
              </a:rPr>
              <a:t> we do it.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A435720-3DA8-423A-891A-87811B036701}" type="slidenum">
              <a:rPr lang="en-US" smtClean="0"/>
              <a:pPr/>
              <a:t>9</a:t>
            </a:fld>
            <a:endParaRPr lang="en-US"/>
          </a:p>
        </p:txBody>
      </p:sp>
    </p:spTree>
    <p:extLst>
      <p:ext uri="{BB962C8B-B14F-4D97-AF65-F5344CB8AC3E}">
        <p14:creationId xmlns:p14="http://schemas.microsoft.com/office/powerpoint/2010/main" val="10504204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600"/>
              </a:spcBef>
              <a:spcAft>
                <a:spcPts val="0"/>
              </a:spcAft>
            </a:pPr>
            <a:r>
              <a:rPr lang="en-US" sz="1800" b="1" dirty="0">
                <a:effectLst/>
                <a:latin typeface="Arial" panose="020B0604020202020204" pitchFamily="34" charset="0"/>
                <a:ea typeface="Calibri" panose="020F0502020204030204" pitchFamily="34" charset="0"/>
                <a:cs typeface="Times New Roman" panose="02020603050405020304" pitchFamily="18" charset="0"/>
              </a:rPr>
              <a:t>PI needs us</a:t>
            </a:r>
            <a:r>
              <a:rPr lang="en-US" sz="1800" dirty="0">
                <a:effectLst/>
                <a:latin typeface="Arial" panose="020B0604020202020204" pitchFamily="34" charset="0"/>
                <a:ea typeface="Calibri" panose="020F0502020204030204" pitchFamily="34" charset="0"/>
                <a:cs typeface="Times New Roman" panose="02020603050405020304" pitchFamily="18" charset="0"/>
              </a:rPr>
              <a:t>. If you don't really enjoy keeping records of things, find a member who does--who likes data--who likes organizing and keeping track of things the way your math or science teacher did!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60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So if we are going to do this the way Pilot International needs us to do it, </a:t>
            </a:r>
            <a:r>
              <a:rPr lang="en-US" sz="1800" b="1" dirty="0">
                <a:effectLst/>
                <a:latin typeface="Arial" panose="020B0604020202020204" pitchFamily="34" charset="0"/>
                <a:ea typeface="Calibri" panose="020F0502020204030204" pitchFamily="34" charset="0"/>
                <a:cs typeface="Times New Roman" panose="02020603050405020304" pitchFamily="18" charset="0"/>
              </a:rPr>
              <a:t>what are the rules?</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b="1" dirty="0">
                <a:effectLst/>
                <a:latin typeface="Arial" panose="020B0604020202020204" pitchFamily="34" charset="0"/>
                <a:ea typeface="Calibri" panose="020F0502020204030204" pitchFamily="34" charset="0"/>
                <a:cs typeface="Times New Roman" panose="02020603050405020304" pitchFamily="18" charset="0"/>
              </a:rPr>
              <a:t>What do we count as service hours and what is a no-no?</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60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How do we know how to go from "</a:t>
            </a:r>
            <a:r>
              <a:rPr lang="en-US" sz="1800" b="1" dirty="0">
                <a:effectLst/>
                <a:latin typeface="Arial" panose="020B0604020202020204" pitchFamily="34" charset="0"/>
                <a:ea typeface="Calibri" panose="020F0502020204030204" pitchFamily="34" charset="0"/>
                <a:cs typeface="Times New Roman" panose="02020603050405020304" pitchFamily="18" charset="0"/>
              </a:rPr>
              <a:t>Any service you provide while wearing a Pilot pin or tee counts?"</a:t>
            </a:r>
            <a:r>
              <a:rPr lang="en-US" sz="1800" dirty="0">
                <a:effectLst/>
                <a:latin typeface="Arial" panose="020B0604020202020204" pitchFamily="34" charset="0"/>
                <a:ea typeface="Calibri" panose="020F0502020204030204" pitchFamily="34" charset="0"/>
                <a:cs typeface="Times New Roman" panose="02020603050405020304" pitchFamily="18" charset="0"/>
              </a:rPr>
              <a:t> to several things that are not allowed as hours that a non-profit may count?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A435720-3DA8-423A-891A-87811B036701}" type="slidenum">
              <a:rPr lang="en-US" smtClean="0"/>
              <a:pPr/>
              <a:t>10</a:t>
            </a:fld>
            <a:endParaRPr lang="en-US"/>
          </a:p>
        </p:txBody>
      </p:sp>
    </p:spTree>
    <p:extLst>
      <p:ext uri="{BB962C8B-B14F-4D97-AF65-F5344CB8AC3E}">
        <p14:creationId xmlns:p14="http://schemas.microsoft.com/office/powerpoint/2010/main" val="3309798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60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Sometimes focusing on what we need </a:t>
            </a:r>
            <a:r>
              <a:rPr lang="en-US" sz="1800" u="sng" dirty="0">
                <a:effectLst/>
                <a:latin typeface="Arial" panose="020B0604020202020204" pitchFamily="34" charset="0"/>
                <a:ea typeface="Calibri" panose="020F0502020204030204" pitchFamily="34" charset="0"/>
                <a:cs typeface="Times New Roman" panose="02020603050405020304" pitchFamily="18" charset="0"/>
              </a:rPr>
              <a:t>to leave out</a:t>
            </a:r>
            <a:r>
              <a:rPr lang="en-US" sz="1800" dirty="0">
                <a:effectLst/>
                <a:latin typeface="Arial" panose="020B0604020202020204" pitchFamily="34" charset="0"/>
                <a:ea typeface="Calibri" panose="020F0502020204030204" pitchFamily="34" charset="0"/>
                <a:cs typeface="Times New Roman" panose="02020603050405020304" pitchFamily="18" charset="0"/>
              </a:rPr>
              <a:t> is easier. Part of number 1 is underlined because if you are fundraising for a </a:t>
            </a:r>
            <a:r>
              <a:rPr lang="en-US" sz="1800" b="1" dirty="0">
                <a:effectLst/>
                <a:latin typeface="Arial" panose="020B0604020202020204" pitchFamily="34" charset="0"/>
                <a:ea typeface="Calibri" panose="020F0502020204030204" pitchFamily="34" charset="0"/>
                <a:cs typeface="Times New Roman" panose="02020603050405020304" pitchFamily="18" charset="0"/>
              </a:rPr>
              <a:t>particular project or donation</a:t>
            </a:r>
            <a:r>
              <a:rPr lang="en-US" sz="1800" dirty="0">
                <a:effectLst/>
                <a:latin typeface="Arial" panose="020B0604020202020204" pitchFamily="34" charset="0"/>
                <a:ea typeface="Calibri" panose="020F0502020204030204" pitchFamily="34" charset="0"/>
                <a:cs typeface="Times New Roman" panose="02020603050405020304" pitchFamily="18" charset="0"/>
              </a:rPr>
              <a:t>, for instance, </a:t>
            </a:r>
            <a:r>
              <a:rPr lang="en-US" sz="1800" b="1" dirty="0">
                <a:effectLst/>
                <a:latin typeface="Arial" panose="020B0604020202020204" pitchFamily="34" charset="0"/>
                <a:ea typeface="Calibri" panose="020F0502020204030204" pitchFamily="34" charset="0"/>
                <a:cs typeface="Times New Roman" panose="02020603050405020304" pitchFamily="18" charset="0"/>
              </a:rPr>
              <a:t>scholarships</a:t>
            </a:r>
            <a:r>
              <a:rPr lang="en-US" sz="1800" dirty="0">
                <a:effectLst/>
                <a:latin typeface="Arial" panose="020B0604020202020204" pitchFamily="34" charset="0"/>
                <a:ea typeface="Calibri" panose="020F0502020204030204" pitchFamily="34" charset="0"/>
                <a:cs typeface="Times New Roman" panose="02020603050405020304" pitchFamily="18" charset="0"/>
              </a:rPr>
              <a:t> -- that money </a:t>
            </a:r>
            <a:r>
              <a:rPr lang="en-US" sz="1800" b="1" dirty="0">
                <a:effectLst/>
                <a:latin typeface="Arial" panose="020B0604020202020204" pitchFamily="34" charset="0"/>
                <a:ea typeface="Calibri" panose="020F0502020204030204" pitchFamily="34" charset="0"/>
                <a:cs typeface="Times New Roman" panose="02020603050405020304" pitchFamily="18" charset="0"/>
              </a:rPr>
              <a:t>is not going to a general fund</a:t>
            </a:r>
            <a:r>
              <a:rPr lang="en-US" sz="1800" dirty="0">
                <a:effectLst/>
                <a:latin typeface="Arial" panose="020B0604020202020204" pitchFamily="34" charset="0"/>
                <a:ea typeface="Calibri" panose="020F0502020204030204" pitchFamily="34" charset="0"/>
                <a:cs typeface="Times New Roman" panose="02020603050405020304" pitchFamily="18" charset="0"/>
              </a:rPr>
              <a:t>, so you </a:t>
            </a:r>
            <a:r>
              <a:rPr lang="en-US" sz="1800" b="1" dirty="0">
                <a:effectLst/>
                <a:latin typeface="Arial" panose="020B0604020202020204" pitchFamily="34" charset="0"/>
                <a:ea typeface="Calibri" panose="020F0502020204030204" pitchFamily="34" charset="0"/>
                <a:cs typeface="Times New Roman" panose="02020603050405020304" pitchFamily="18" charset="0"/>
              </a:rPr>
              <a:t>may</a:t>
            </a:r>
            <a:r>
              <a:rPr lang="en-US" sz="1800" dirty="0">
                <a:effectLst/>
                <a:latin typeface="Arial" panose="020B0604020202020204" pitchFamily="34" charset="0"/>
                <a:ea typeface="Calibri" panose="020F0502020204030204" pitchFamily="34" charset="0"/>
                <a:cs typeface="Times New Roman" panose="02020603050405020304" pitchFamily="18" charset="0"/>
              </a:rPr>
              <a:t> count hours working to raise that money.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60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We </a:t>
            </a:r>
            <a:r>
              <a:rPr lang="en-US" sz="1800" b="1" dirty="0">
                <a:effectLst/>
                <a:latin typeface="Arial" panose="020B0604020202020204" pitchFamily="34" charset="0"/>
                <a:ea typeface="Calibri" panose="020F0502020204030204" pitchFamily="34" charset="0"/>
                <a:cs typeface="Times New Roman" panose="02020603050405020304" pitchFamily="18" charset="0"/>
              </a:rPr>
              <a:t>may not</a:t>
            </a:r>
            <a:r>
              <a:rPr lang="en-US" sz="1800" dirty="0">
                <a:effectLst/>
                <a:latin typeface="Arial" panose="020B0604020202020204" pitchFamily="34" charset="0"/>
                <a:ea typeface="Calibri" panose="020F0502020204030204" pitchFamily="34" charset="0"/>
                <a:cs typeface="Times New Roman" panose="02020603050405020304" pitchFamily="18" charset="0"/>
              </a:rPr>
              <a:t> count </a:t>
            </a:r>
            <a:r>
              <a:rPr lang="en-US" sz="1800" b="1" dirty="0">
                <a:effectLst/>
                <a:latin typeface="Arial" panose="020B0604020202020204" pitchFamily="34" charset="0"/>
                <a:ea typeface="Calibri" panose="020F0502020204030204" pitchFamily="34" charset="0"/>
                <a:cs typeface="Times New Roman" panose="02020603050405020304" pitchFamily="18" charset="0"/>
              </a:rPr>
              <a:t>training</a:t>
            </a:r>
            <a:r>
              <a:rPr lang="en-US" sz="1800" dirty="0">
                <a:effectLst/>
                <a:latin typeface="Arial" panose="020B0604020202020204" pitchFamily="34" charset="0"/>
                <a:ea typeface="Calibri" panose="020F0502020204030204" pitchFamily="34" charset="0"/>
                <a:cs typeface="Times New Roman" panose="02020603050405020304" pitchFamily="18" charset="0"/>
              </a:rPr>
              <a:t> hours.  We </a:t>
            </a:r>
            <a:r>
              <a:rPr lang="en-US" sz="1800" b="1" dirty="0">
                <a:effectLst/>
                <a:latin typeface="Arial" panose="020B0604020202020204" pitchFamily="34" charset="0"/>
                <a:ea typeface="Calibri" panose="020F0502020204030204" pitchFamily="34" charset="0"/>
                <a:cs typeface="Times New Roman" panose="02020603050405020304" pitchFamily="18" charset="0"/>
              </a:rPr>
              <a:t>may not</a:t>
            </a:r>
            <a:r>
              <a:rPr lang="en-US" sz="1800" dirty="0">
                <a:effectLst/>
                <a:latin typeface="Arial" panose="020B0604020202020204" pitchFamily="34" charset="0"/>
                <a:ea typeface="Calibri" panose="020F0502020204030204" pitchFamily="34" charset="0"/>
                <a:cs typeface="Times New Roman" panose="02020603050405020304" pitchFamily="18" charset="0"/>
              </a:rPr>
              <a:t> count hours doing work for a </a:t>
            </a:r>
            <a:r>
              <a:rPr lang="en-US" sz="1800" b="1" dirty="0">
                <a:effectLst/>
                <a:latin typeface="Arial" panose="020B0604020202020204" pitchFamily="34" charset="0"/>
                <a:ea typeface="Calibri" panose="020F0502020204030204" pitchFamily="34" charset="0"/>
                <a:cs typeface="Times New Roman" panose="02020603050405020304" pitchFamily="18" charset="0"/>
              </a:rPr>
              <a:t>church</a:t>
            </a:r>
            <a:r>
              <a:rPr lang="en-US" sz="1800" dirty="0">
                <a:effectLst/>
                <a:latin typeface="Arial" panose="020B0604020202020204" pitchFamily="34" charset="0"/>
                <a:ea typeface="Calibri" panose="020F0502020204030204" pitchFamily="34" charset="0"/>
                <a:cs typeface="Times New Roman" panose="02020603050405020304" pitchFamily="18" charset="0"/>
              </a:rPr>
              <a:t>, but if your club is participating in a </a:t>
            </a:r>
            <a:r>
              <a:rPr lang="en-US" sz="1800" b="1" dirty="0">
                <a:effectLst/>
                <a:latin typeface="Arial" panose="020B0604020202020204" pitchFamily="34" charset="0"/>
                <a:ea typeface="Calibri" panose="020F0502020204030204" pitchFamily="34" charset="0"/>
                <a:cs typeface="Times New Roman" panose="02020603050405020304" pitchFamily="18" charset="0"/>
              </a:rPr>
              <a:t>community event</a:t>
            </a:r>
            <a:r>
              <a:rPr lang="en-US" sz="1800" dirty="0">
                <a:effectLst/>
                <a:latin typeface="Arial" panose="020B0604020202020204" pitchFamily="34" charset="0"/>
                <a:ea typeface="Calibri" panose="020F0502020204030204" pitchFamily="34" charset="0"/>
                <a:cs typeface="Times New Roman" panose="02020603050405020304" pitchFamily="18" charset="0"/>
              </a:rPr>
              <a:t> like a </a:t>
            </a:r>
            <a:r>
              <a:rPr lang="en-US" sz="1800" b="1" dirty="0">
                <a:effectLst/>
                <a:latin typeface="Arial" panose="020B0604020202020204" pitchFamily="34" charset="0"/>
                <a:ea typeface="Calibri" panose="020F0502020204030204" pitchFamily="34" charset="0"/>
                <a:cs typeface="Times New Roman" panose="02020603050405020304" pitchFamily="18" charset="0"/>
              </a:rPr>
              <a:t>Bible-reading Marathon</a:t>
            </a:r>
            <a:r>
              <a:rPr lang="en-US" sz="1800" dirty="0">
                <a:effectLst/>
                <a:latin typeface="Arial" panose="020B0604020202020204" pitchFamily="34" charset="0"/>
                <a:ea typeface="Calibri" panose="020F0502020204030204" pitchFamily="34" charset="0"/>
                <a:cs typeface="Times New Roman" panose="02020603050405020304" pitchFamily="18" charset="0"/>
              </a:rPr>
              <a:t>, and no one church is sponsoring, but also various community groups, that's not a church, (and that could just be </a:t>
            </a:r>
            <a:r>
              <a:rPr lang="en-US" sz="1800" b="1" dirty="0">
                <a:effectLst/>
                <a:latin typeface="Arial" panose="020B0604020202020204" pitchFamily="34" charset="0"/>
                <a:ea typeface="Calibri" panose="020F0502020204030204" pitchFamily="34" charset="0"/>
                <a:cs typeface="Times New Roman" panose="02020603050405020304" pitchFamily="18" charset="0"/>
              </a:rPr>
              <a:t>my opinion</a:t>
            </a:r>
            <a:r>
              <a:rPr lang="en-US" sz="1800" dirty="0">
                <a:effectLst/>
                <a:latin typeface="Arial" panose="020B0604020202020204" pitchFamily="34"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60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Finally, Pilot says that we may not count most of the hidden hours we spend getting ready for meetings, like </a:t>
            </a:r>
            <a:r>
              <a:rPr lang="en-US" sz="1800" b="1" dirty="0">
                <a:effectLst/>
                <a:latin typeface="Arial" panose="020B0604020202020204" pitchFamily="34" charset="0"/>
                <a:ea typeface="Calibri" panose="020F0502020204030204" pitchFamily="34" charset="0"/>
                <a:cs typeface="Times New Roman" panose="02020603050405020304" pitchFamily="18" charset="0"/>
              </a:rPr>
              <a:t>preparing agendas or writing the minutes</a:t>
            </a:r>
            <a:r>
              <a:rPr lang="en-US" sz="1800" dirty="0">
                <a:effectLst/>
                <a:latin typeface="Arial" panose="020B0604020202020204" pitchFamily="34"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A435720-3DA8-423A-891A-87811B036701}" type="slidenum">
              <a:rPr lang="en-US" smtClean="0"/>
              <a:pPr/>
              <a:t>11</a:t>
            </a:fld>
            <a:endParaRPr lang="en-US"/>
          </a:p>
        </p:txBody>
      </p:sp>
    </p:spTree>
    <p:extLst>
      <p:ext uri="{BB962C8B-B14F-4D97-AF65-F5344CB8AC3E}">
        <p14:creationId xmlns:p14="http://schemas.microsoft.com/office/powerpoint/2010/main" val="2512668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rial" panose="020B0604020202020204" pitchFamily="34" charset="0"/>
                <a:ea typeface="Calibri" panose="020F0502020204030204" pitchFamily="34" charset="0"/>
                <a:cs typeface="Times New Roman" panose="02020603050405020304" pitchFamily="18" charset="0"/>
              </a:rPr>
              <a:t>This statement appears on the PI website before the blanks you fill in with numbers. It's </a:t>
            </a:r>
            <a:r>
              <a:rPr lang="en-US" sz="1800" b="1" dirty="0">
                <a:effectLst/>
                <a:latin typeface="Arial" panose="020B0604020202020204" pitchFamily="34" charset="0"/>
                <a:ea typeface="Calibri" panose="020F0502020204030204" pitchFamily="34" charset="0"/>
                <a:cs typeface="Times New Roman" panose="02020603050405020304" pitchFamily="18" charset="0"/>
              </a:rPr>
              <a:t>logical and right</a:t>
            </a:r>
            <a:r>
              <a:rPr lang="en-US" sz="1800" dirty="0">
                <a:effectLst/>
                <a:latin typeface="Arial" panose="020B0604020202020204" pitchFamily="34" charset="0"/>
                <a:ea typeface="Calibri" panose="020F0502020204030204" pitchFamily="34" charset="0"/>
                <a:cs typeface="Times New Roman" panose="02020603050405020304" pitchFamily="18" charset="0"/>
              </a:rPr>
              <a:t> that the hours we focus on should be within the </a:t>
            </a:r>
            <a:r>
              <a:rPr lang="en-US" sz="1800" b="1" dirty="0">
                <a:effectLst/>
                <a:latin typeface="Arial" panose="020B0604020202020204" pitchFamily="34" charset="0"/>
                <a:ea typeface="Calibri" panose="020F0502020204030204" pitchFamily="34" charset="0"/>
                <a:cs typeface="Times New Roman" panose="02020603050405020304" pitchFamily="18" charset="0"/>
              </a:rPr>
              <a:t>ABCs</a:t>
            </a:r>
            <a:r>
              <a:rPr lang="en-US" sz="1800" dirty="0">
                <a:effectLst/>
                <a:latin typeface="Arial" panose="020B0604020202020204" pitchFamily="34" charset="0"/>
                <a:ea typeface="Calibri" panose="020F0502020204030204" pitchFamily="34" charset="0"/>
                <a:cs typeface="Times New Roman" panose="02020603050405020304" pitchFamily="18" charset="0"/>
              </a:rPr>
              <a:t> of Pilot, and </a:t>
            </a:r>
            <a:r>
              <a:rPr lang="en-US" sz="1800" b="1" dirty="0">
                <a:effectLst/>
                <a:latin typeface="Arial" panose="020B0604020202020204" pitchFamily="34" charset="0"/>
                <a:ea typeface="Calibri" panose="020F0502020204030204" pitchFamily="34" charset="0"/>
                <a:cs typeface="Times New Roman" panose="02020603050405020304" pitchFamily="18" charset="0"/>
              </a:rPr>
              <a:t>our service usually pertains to those things anyway</a:t>
            </a:r>
            <a:r>
              <a:rPr lang="en-US" sz="1800" dirty="0">
                <a:effectLst/>
                <a:latin typeface="Arial" panose="020B0604020202020204" pitchFamily="34" charset="0"/>
                <a:ea typeface="Calibri" panose="020F0502020204030204" pitchFamily="34" charset="0"/>
                <a:cs typeface="Times New Roman" panose="02020603050405020304" pitchFamily="18" charset="0"/>
              </a:rPr>
              <a:t>. I asked Lisa Patterson, our past Georgia District ECR who led the Volunteer Hours training in Atlanta this summer,  if </a:t>
            </a:r>
            <a:r>
              <a:rPr lang="en-US" sz="1800" b="1" dirty="0">
                <a:effectLst/>
                <a:latin typeface="Arial" panose="020B0604020202020204" pitchFamily="34" charset="0"/>
                <a:ea typeface="Calibri" panose="020F0502020204030204" pitchFamily="34" charset="0"/>
                <a:cs typeface="Times New Roman" panose="02020603050405020304" pitchFamily="18" charset="0"/>
              </a:rPr>
              <a:t>hours had to come from a project that was in the plan of work</a:t>
            </a:r>
            <a:r>
              <a:rPr lang="en-US" sz="1800" dirty="0">
                <a:effectLst/>
                <a:latin typeface="Arial" panose="020B0604020202020204" pitchFamily="34" charset="0"/>
                <a:ea typeface="Calibri" panose="020F0502020204030204" pitchFamily="34" charset="0"/>
                <a:cs typeface="Times New Roman" panose="02020603050405020304" pitchFamily="18" charset="0"/>
              </a:rPr>
              <a:t>; she said, and I quote, " </a:t>
            </a:r>
            <a:r>
              <a:rPr lang="en-US" sz="1800" b="1" u="sng" dirty="0">
                <a:effectLst/>
                <a:latin typeface="Arial" panose="020B0604020202020204" pitchFamily="34" charset="0"/>
                <a:ea typeface="Calibri" panose="020F0502020204030204" pitchFamily="34" charset="0"/>
                <a:cs typeface="Times New Roman" panose="02020603050405020304" pitchFamily="18" charset="0"/>
              </a:rPr>
              <a:t>they should be, but they don't HAVE to be.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A435720-3DA8-423A-891A-87811B036701}" type="slidenum">
              <a:rPr lang="en-US" smtClean="0"/>
              <a:pPr/>
              <a:t>12</a:t>
            </a:fld>
            <a:endParaRPr lang="en-US"/>
          </a:p>
        </p:txBody>
      </p:sp>
    </p:spTree>
    <p:extLst>
      <p:ext uri="{BB962C8B-B14F-4D97-AF65-F5344CB8AC3E}">
        <p14:creationId xmlns:p14="http://schemas.microsoft.com/office/powerpoint/2010/main" val="16163795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600"/>
              </a:spcBef>
              <a:spcAft>
                <a:spcPts val="0"/>
              </a:spcAft>
            </a:pPr>
            <a:r>
              <a:rPr lang="en-US" sz="1800" b="1" dirty="0">
                <a:effectLst/>
                <a:latin typeface="Arial" panose="020B0604020202020204" pitchFamily="34" charset="0"/>
                <a:ea typeface="Calibri" panose="020F0502020204030204" pitchFamily="34" charset="0"/>
                <a:cs typeface="Times New Roman" panose="02020603050405020304" pitchFamily="18" charset="0"/>
              </a:rPr>
              <a:t>Items 2-7 in this list are specific with little room for questions</a:t>
            </a:r>
            <a:r>
              <a:rPr lang="en-US" sz="1800" dirty="0">
                <a:effectLst/>
                <a:latin typeface="Arial" panose="020B0604020202020204" pitchFamily="34" charset="0"/>
                <a:ea typeface="Calibri" panose="020F0502020204030204" pitchFamily="34" charset="0"/>
                <a:cs typeface="Times New Roman" panose="02020603050405020304" pitchFamily="18" charset="0"/>
              </a:rPr>
              <a:t>. Notice that number </a:t>
            </a:r>
            <a:r>
              <a:rPr lang="en-US" sz="1800" b="1" dirty="0">
                <a:effectLst/>
                <a:latin typeface="Arial" panose="020B0604020202020204" pitchFamily="34" charset="0"/>
                <a:ea typeface="Calibri" panose="020F0502020204030204" pitchFamily="34" charset="0"/>
                <a:cs typeface="Times New Roman" panose="02020603050405020304" pitchFamily="18" charset="0"/>
              </a:rPr>
              <a:t>7</a:t>
            </a:r>
            <a:r>
              <a:rPr lang="en-US" sz="1800" dirty="0">
                <a:effectLst/>
                <a:latin typeface="Arial" panose="020B0604020202020204" pitchFamily="34" charset="0"/>
                <a:ea typeface="Calibri" panose="020F0502020204030204" pitchFamily="34" charset="0"/>
                <a:cs typeface="Times New Roman" panose="02020603050405020304" pitchFamily="18" charset="0"/>
              </a:rPr>
              <a:t> is the </a:t>
            </a:r>
            <a:r>
              <a:rPr lang="en-US" sz="1800" b="1" dirty="0">
                <a:effectLst/>
                <a:latin typeface="Arial" panose="020B0604020202020204" pitchFamily="34" charset="0"/>
                <a:ea typeface="Calibri" panose="020F0502020204030204" pitchFamily="34" charset="0"/>
                <a:cs typeface="Times New Roman" panose="02020603050405020304" pitchFamily="18" charset="0"/>
              </a:rPr>
              <a:t>exception</a:t>
            </a:r>
            <a:r>
              <a:rPr lang="en-US" sz="1800" dirty="0">
                <a:effectLst/>
                <a:latin typeface="Arial" panose="020B0604020202020204" pitchFamily="34" charset="0"/>
                <a:ea typeface="Calibri" panose="020F0502020204030204" pitchFamily="34" charset="0"/>
                <a:cs typeface="Times New Roman" panose="02020603050405020304" pitchFamily="18" charset="0"/>
              </a:rPr>
              <a:t> to the fundraising </a:t>
            </a:r>
            <a:r>
              <a:rPr lang="en-US" sz="1800" b="1" dirty="0">
                <a:effectLst/>
                <a:latin typeface="Arial" panose="020B0604020202020204" pitchFamily="34" charset="0"/>
                <a:ea typeface="Calibri" panose="020F0502020204030204" pitchFamily="34" charset="0"/>
                <a:cs typeface="Times New Roman" panose="02020603050405020304" pitchFamily="18" charset="0"/>
              </a:rPr>
              <a:t>no-no</a:t>
            </a:r>
            <a:r>
              <a:rPr lang="en-US" sz="1800" dirty="0">
                <a:effectLst/>
                <a:latin typeface="Arial" panose="020B0604020202020204" pitchFamily="34" charset="0"/>
                <a:ea typeface="Calibri" panose="020F0502020204030204" pitchFamily="34" charset="0"/>
                <a:cs typeface="Times New Roman" panose="02020603050405020304" pitchFamily="18" charset="0"/>
              </a:rPr>
              <a:t> we saw in the lists of </a:t>
            </a:r>
            <a:r>
              <a:rPr lang="en-US" sz="1800" b="1" dirty="0">
                <a:effectLst/>
                <a:latin typeface="Arial" panose="020B0604020202020204" pitchFamily="34" charset="0"/>
                <a:ea typeface="Calibri" panose="020F0502020204030204" pitchFamily="34" charset="0"/>
                <a:cs typeface="Times New Roman" panose="02020603050405020304" pitchFamily="18" charset="0"/>
              </a:rPr>
              <a:t>may NOT</a:t>
            </a:r>
            <a:r>
              <a:rPr lang="en-US" sz="1800" dirty="0">
                <a:effectLst/>
                <a:latin typeface="Arial" panose="020B0604020202020204" pitchFamily="34" charset="0"/>
                <a:ea typeface="Calibri" panose="020F0502020204030204" pitchFamily="34" charset="0"/>
                <a:cs typeface="Times New Roman" panose="02020603050405020304" pitchFamily="18" charset="0"/>
              </a:rPr>
              <a:t> be counted. Ah, but </a:t>
            </a:r>
            <a:r>
              <a:rPr lang="en-US" sz="1800" b="1" dirty="0">
                <a:effectLst/>
                <a:latin typeface="Arial" panose="020B0604020202020204" pitchFamily="34" charset="0"/>
                <a:ea typeface="Calibri" panose="020F0502020204030204" pitchFamily="34" charset="0"/>
                <a:cs typeface="Times New Roman" panose="02020603050405020304" pitchFamily="18" charset="0"/>
              </a:rPr>
              <a:t>number 1 is the key</a:t>
            </a:r>
            <a:r>
              <a:rPr lang="en-US" sz="1800" dirty="0">
                <a:effectLst/>
                <a:latin typeface="Arial" panose="020B0604020202020204" pitchFamily="34" charset="0"/>
                <a:ea typeface="Calibri" panose="020F0502020204030204" pitchFamily="34" charset="0"/>
                <a:cs typeface="Times New Roman" panose="02020603050405020304" pitchFamily="18" charset="0"/>
              </a:rPr>
              <a:t> to any questions anyone has about counting Volunteer Hours; it is the </a:t>
            </a:r>
            <a:r>
              <a:rPr lang="en-US" sz="1800" b="1" dirty="0">
                <a:effectLst/>
                <a:latin typeface="Arial" panose="020B0604020202020204" pitchFamily="34" charset="0"/>
                <a:ea typeface="Calibri" panose="020F0502020204030204" pitchFamily="34" charset="0"/>
                <a:cs typeface="Times New Roman" panose="02020603050405020304" pitchFamily="18" charset="0"/>
              </a:rPr>
              <a:t>ruler</a:t>
            </a:r>
            <a:r>
              <a:rPr lang="en-US" sz="1800" dirty="0">
                <a:effectLst/>
                <a:latin typeface="Arial" panose="020B0604020202020204" pitchFamily="34" charset="0"/>
                <a:ea typeface="Calibri" panose="020F0502020204030204" pitchFamily="34" charset="0"/>
                <a:cs typeface="Times New Roman" panose="02020603050405020304" pitchFamily="18" charset="0"/>
              </a:rPr>
              <a:t>, the </a:t>
            </a:r>
            <a:r>
              <a:rPr lang="en-US" sz="1800" b="1" dirty="0">
                <a:effectLst/>
                <a:latin typeface="Arial" panose="020B0604020202020204" pitchFamily="34" charset="0"/>
                <a:ea typeface="Calibri" panose="020F0502020204030204" pitchFamily="34" charset="0"/>
                <a:cs typeface="Times New Roman" panose="02020603050405020304" pitchFamily="18" charset="0"/>
              </a:rPr>
              <a:t>guideline</a:t>
            </a:r>
            <a:r>
              <a:rPr lang="en-US" sz="1800" dirty="0">
                <a:effectLst/>
                <a:latin typeface="Arial" panose="020B0604020202020204" pitchFamily="34" charset="0"/>
                <a:ea typeface="Calibri" panose="020F0502020204030204" pitchFamily="34" charset="0"/>
                <a:cs typeface="Times New Roman" panose="02020603050405020304" pitchFamily="18" charset="0"/>
              </a:rPr>
              <a:t>, the </a:t>
            </a:r>
            <a:r>
              <a:rPr lang="en-US" sz="1800" b="1" dirty="0">
                <a:effectLst/>
                <a:latin typeface="Arial" panose="020B0604020202020204" pitchFamily="34" charset="0"/>
                <a:ea typeface="Calibri" panose="020F0502020204030204" pitchFamily="34" charset="0"/>
                <a:cs typeface="Times New Roman" panose="02020603050405020304" pitchFamily="18" charset="0"/>
              </a:rPr>
              <a:t>test</a:t>
            </a:r>
            <a:r>
              <a:rPr lang="en-US" sz="1800" dirty="0">
                <a:effectLst/>
                <a:latin typeface="Arial" panose="020B0604020202020204" pitchFamily="34" charset="0"/>
                <a:ea typeface="Calibri" panose="020F0502020204030204" pitchFamily="34" charset="0"/>
                <a:cs typeface="Times New Roman" panose="02020603050405020304" pitchFamily="18" charset="0"/>
              </a:rPr>
              <a:t>. If you can fit what you are doing into this statement, if you can justify hours that are not forbidden but those </a:t>
            </a:r>
            <a:r>
              <a:rPr lang="en-US" sz="1800" b="1" dirty="0">
                <a:effectLst/>
                <a:latin typeface="Arial" panose="020B0604020202020204" pitchFamily="34" charset="0"/>
                <a:ea typeface="Calibri" panose="020F0502020204030204" pitchFamily="34" charset="0"/>
                <a:cs typeface="Times New Roman" panose="02020603050405020304" pitchFamily="18" charset="0"/>
              </a:rPr>
              <a:t>you are unsure about</a:t>
            </a:r>
            <a:r>
              <a:rPr lang="en-US" sz="1800" dirty="0">
                <a:effectLst/>
                <a:latin typeface="Arial" panose="020B0604020202020204" pitchFamily="34" charset="0"/>
                <a:ea typeface="Calibri" panose="020F0502020204030204" pitchFamily="34" charset="0"/>
                <a:cs typeface="Times New Roman" panose="02020603050405020304" pitchFamily="18" charset="0"/>
              </a:rPr>
              <a:t> with this statement, then by all means count them.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60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Look at number 1 closely: " Time members dedicate to a </a:t>
            </a:r>
            <a:r>
              <a:rPr lang="en-US" sz="1800" b="1" dirty="0">
                <a:effectLst/>
                <a:latin typeface="Arial" panose="020B0604020202020204" pitchFamily="34" charset="0"/>
                <a:ea typeface="Calibri" panose="020F0502020204030204" pitchFamily="34" charset="0"/>
                <a:cs typeface="Times New Roman" panose="02020603050405020304" pitchFamily="18" charset="0"/>
              </a:rPr>
              <a:t>service project</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b="1" dirty="0">
                <a:effectLst/>
                <a:latin typeface="Arial" panose="020B0604020202020204" pitchFamily="34" charset="0"/>
                <a:ea typeface="Calibri" panose="020F0502020204030204" pitchFamily="34" charset="0"/>
                <a:cs typeface="Times New Roman" panose="02020603050405020304" pitchFamily="18" charset="0"/>
              </a:rPr>
              <a:t>purchasing, assembly and delivery</a:t>
            </a:r>
            <a:r>
              <a:rPr lang="en-US" sz="1800" dirty="0">
                <a:effectLst/>
                <a:latin typeface="Arial" panose="020B0604020202020204" pitchFamily="34" charset="0"/>
                <a:ea typeface="Calibri" panose="020F0502020204030204" pitchFamily="34" charset="0"/>
                <a:cs typeface="Times New Roman" panose="02020603050405020304" pitchFamily="18" charset="0"/>
              </a:rPr>
              <a:t>)"  Do you have to go to Hobby Lobby to pick up something for a project? You may </a:t>
            </a:r>
            <a:r>
              <a:rPr lang="en-US" sz="1800" b="1" dirty="0">
                <a:effectLst/>
                <a:latin typeface="Arial" panose="020B0604020202020204" pitchFamily="34" charset="0"/>
                <a:ea typeface="Calibri" panose="020F0502020204030204" pitchFamily="34" charset="0"/>
                <a:cs typeface="Times New Roman" panose="02020603050405020304" pitchFamily="18" charset="0"/>
              </a:rPr>
              <a:t>count the time you spend picking it up</a:t>
            </a:r>
            <a:r>
              <a:rPr lang="en-US" sz="1800" dirty="0">
                <a:effectLst/>
                <a:latin typeface="Arial" panose="020B0604020202020204" pitchFamily="34" charset="0"/>
                <a:ea typeface="Calibri" panose="020F0502020204030204" pitchFamily="34" charset="0"/>
                <a:cs typeface="Times New Roman" panose="02020603050405020304" pitchFamily="18" charset="0"/>
              </a:rPr>
              <a:t> -- You </a:t>
            </a:r>
            <a:r>
              <a:rPr lang="en-US" sz="1800" b="1" dirty="0">
                <a:effectLst/>
                <a:latin typeface="Arial" panose="020B0604020202020204" pitchFamily="34" charset="0"/>
                <a:ea typeface="Calibri" panose="020F0502020204030204" pitchFamily="34" charset="0"/>
                <a:cs typeface="Times New Roman" panose="02020603050405020304" pitchFamily="18" charset="0"/>
              </a:rPr>
              <a:t>may count the time driving</a:t>
            </a:r>
            <a:r>
              <a:rPr lang="en-US" sz="1800" dirty="0">
                <a:effectLst/>
                <a:latin typeface="Arial" panose="020B0604020202020204" pitchFamily="34" charset="0"/>
                <a:ea typeface="Calibri" panose="020F0502020204030204" pitchFamily="34" charset="0"/>
                <a:cs typeface="Times New Roman" panose="02020603050405020304" pitchFamily="18" charset="0"/>
              </a:rPr>
              <a:t> to the store and back </a:t>
            </a:r>
            <a:r>
              <a:rPr lang="en-US" sz="1800" b="1" dirty="0">
                <a:effectLst/>
                <a:latin typeface="Arial" panose="020B0604020202020204" pitchFamily="34" charset="0"/>
                <a:ea typeface="Calibri" panose="020F0502020204030204" pitchFamily="34" charset="0"/>
                <a:cs typeface="Times New Roman" panose="02020603050405020304" pitchFamily="18" charset="0"/>
              </a:rPr>
              <a:t>if you make a trip just to get the supplies!</a:t>
            </a:r>
            <a:r>
              <a:rPr lang="en-US" sz="1800" dirty="0">
                <a:effectLst/>
                <a:latin typeface="Arial" panose="020B0604020202020204" pitchFamily="34" charset="0"/>
                <a:ea typeface="Calibri" panose="020F0502020204030204" pitchFamily="34" charset="0"/>
                <a:cs typeface="Times New Roman" panose="02020603050405020304" pitchFamily="18" charset="0"/>
              </a:rPr>
              <a:t> (but you are stretching things if you count the other hour you spend shopping for Christmas decorations that have nothing to do with the project.)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60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Maybe you have to get several things to put together something to put on display at a benefit. Well, this statement says that </a:t>
            </a:r>
            <a:r>
              <a:rPr lang="en-US" sz="1800" b="1" dirty="0">
                <a:effectLst/>
                <a:latin typeface="Arial" panose="020B0604020202020204" pitchFamily="34" charset="0"/>
                <a:ea typeface="Calibri" panose="020F0502020204030204" pitchFamily="34" charset="0"/>
                <a:cs typeface="Times New Roman" panose="02020603050405020304" pitchFamily="18" charset="0"/>
              </a:rPr>
              <a:t>the time you spend putting it all together may be counted, also.</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60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And when you get it all done, if it has to be </a:t>
            </a:r>
            <a:r>
              <a:rPr lang="en-US" sz="1800" b="1" dirty="0">
                <a:effectLst/>
                <a:latin typeface="Arial" panose="020B0604020202020204" pitchFamily="34" charset="0"/>
                <a:ea typeface="Calibri" panose="020F0502020204030204" pitchFamily="34" charset="0"/>
                <a:cs typeface="Times New Roman" panose="02020603050405020304" pitchFamily="18" charset="0"/>
              </a:rPr>
              <a:t>transported across town</a:t>
            </a:r>
            <a:r>
              <a:rPr lang="en-US" sz="1800" dirty="0">
                <a:effectLst/>
                <a:latin typeface="Arial" panose="020B0604020202020204" pitchFamily="34" charset="0"/>
                <a:ea typeface="Calibri" panose="020F0502020204030204" pitchFamily="34" charset="0"/>
                <a:cs typeface="Times New Roman" panose="02020603050405020304" pitchFamily="18" charset="0"/>
              </a:rPr>
              <a:t> – that may be counted as well, if it is a service project.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600"/>
              </a:spcBef>
              <a:spcAft>
                <a:spcPts val="0"/>
              </a:spcAft>
            </a:pPr>
            <a:r>
              <a:rPr lang="en-US" sz="1800" b="1" dirty="0">
                <a:effectLst/>
                <a:latin typeface="Arial" panose="020B0604020202020204" pitchFamily="34" charset="0"/>
                <a:ea typeface="Calibri" panose="020F0502020204030204" pitchFamily="34" charset="0"/>
                <a:cs typeface="Times New Roman" panose="02020603050405020304" pitchFamily="18" charset="0"/>
              </a:rPr>
              <a:t>Let number one on things allowed be your guide</a:t>
            </a:r>
            <a:r>
              <a:rPr lang="en-US" sz="1800" dirty="0">
                <a:effectLst/>
                <a:latin typeface="Arial" panose="020B0604020202020204" pitchFamily="34" charset="0"/>
                <a:ea typeface="Calibri" panose="020F0502020204030204" pitchFamily="34" charset="0"/>
                <a:cs typeface="Times New Roman" panose="02020603050405020304" pitchFamily="18" charset="0"/>
              </a:rPr>
              <a:t>. If you can make the hours you spent </a:t>
            </a:r>
            <a:r>
              <a:rPr lang="en-US" sz="1800" b="1" dirty="0">
                <a:effectLst/>
                <a:latin typeface="Arial" panose="020B0604020202020204" pitchFamily="34" charset="0"/>
                <a:ea typeface="Calibri" panose="020F0502020204030204" pitchFamily="34" charset="0"/>
                <a:cs typeface="Times New Roman" panose="02020603050405020304" pitchFamily="18" charset="0"/>
              </a:rPr>
              <a:t>fit into that statement</a:t>
            </a:r>
            <a:r>
              <a:rPr lang="en-US" sz="1800" dirty="0">
                <a:effectLst/>
                <a:latin typeface="Arial" panose="020B0604020202020204" pitchFamily="34" charset="0"/>
                <a:ea typeface="Calibri" panose="020F0502020204030204" pitchFamily="34" charset="0"/>
                <a:cs typeface="Times New Roman" panose="02020603050405020304" pitchFamily="18" charset="0"/>
              </a:rPr>
              <a:t>, then feel good about counting those hours.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A435720-3DA8-423A-891A-87811B036701}" type="slidenum">
              <a:rPr lang="en-US" smtClean="0"/>
              <a:pPr/>
              <a:t>13</a:t>
            </a:fld>
            <a:endParaRPr lang="en-US"/>
          </a:p>
        </p:txBody>
      </p:sp>
    </p:spTree>
    <p:extLst>
      <p:ext uri="{BB962C8B-B14F-4D97-AF65-F5344CB8AC3E}">
        <p14:creationId xmlns:p14="http://schemas.microsoft.com/office/powerpoint/2010/main" val="40214578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rial" panose="020B0604020202020204" pitchFamily="34" charset="0"/>
                <a:ea typeface="Calibri" panose="020F0502020204030204" pitchFamily="34" charset="0"/>
                <a:cs typeface="Times New Roman" panose="02020603050405020304" pitchFamily="18" charset="0"/>
              </a:rPr>
              <a:t>This is my latest attempt at making gathering the numbers easier. I've just added the </a:t>
            </a:r>
            <a:r>
              <a:rPr lang="en-US" sz="1800" b="1" dirty="0">
                <a:effectLst/>
                <a:latin typeface="Arial" panose="020B0604020202020204" pitchFamily="34" charset="0"/>
                <a:ea typeface="Calibri" panose="020F0502020204030204" pitchFamily="34" charset="0"/>
                <a:cs typeface="Times New Roman" panose="02020603050405020304" pitchFamily="18" charset="0"/>
              </a:rPr>
              <a:t>people served</a:t>
            </a:r>
            <a:r>
              <a:rPr lang="en-US" sz="1800" dirty="0">
                <a:effectLst/>
                <a:latin typeface="Arial" panose="020B0604020202020204" pitchFamily="34" charset="0"/>
                <a:ea typeface="Calibri" panose="020F0502020204030204" pitchFamily="34" charset="0"/>
                <a:cs typeface="Times New Roman" panose="02020603050405020304" pitchFamily="18" charset="0"/>
              </a:rPr>
              <a:t> column. Right now it has become easier to have members write down any hours they think might be countable with a </a:t>
            </a:r>
            <a:r>
              <a:rPr lang="en-US" sz="1800" b="1" dirty="0">
                <a:effectLst/>
                <a:latin typeface="Arial" panose="020B0604020202020204" pitchFamily="34" charset="0"/>
                <a:ea typeface="Calibri" panose="020F0502020204030204" pitchFamily="34" charset="0"/>
                <a:cs typeface="Times New Roman" panose="02020603050405020304" pitchFamily="18" charset="0"/>
              </a:rPr>
              <a:t>description of what they did.</a:t>
            </a:r>
            <a:r>
              <a:rPr lang="en-US" sz="1800" dirty="0">
                <a:effectLst/>
                <a:latin typeface="Arial" panose="020B0604020202020204" pitchFamily="34" charset="0"/>
                <a:ea typeface="Calibri" panose="020F0502020204030204" pitchFamily="34" charset="0"/>
                <a:cs typeface="Times New Roman" panose="02020603050405020304" pitchFamily="18" charset="0"/>
              </a:rPr>
              <a:t> This form is working better than last year's, but the hardest part is still having the hours </a:t>
            </a:r>
            <a:r>
              <a:rPr lang="en-US" sz="1800" b="1" dirty="0">
                <a:effectLst/>
                <a:latin typeface="Arial" panose="020B0604020202020204" pitchFamily="34" charset="0"/>
                <a:ea typeface="Calibri" panose="020F0502020204030204" pitchFamily="34" charset="0"/>
                <a:cs typeface="Times New Roman" panose="02020603050405020304" pitchFamily="18" charset="0"/>
              </a:rPr>
              <a:t>turned in on time</a:t>
            </a:r>
            <a:r>
              <a:rPr lang="en-US" sz="1800" dirty="0">
                <a:effectLst/>
                <a:latin typeface="Arial" panose="020B0604020202020204" pitchFamily="34" charset="0"/>
                <a:ea typeface="Calibri" panose="020F0502020204030204" pitchFamily="34" charset="0"/>
                <a:cs typeface="Times New Roman" panose="02020603050405020304" pitchFamily="18" charset="0"/>
              </a:rPr>
              <a:t>. I ask for the </a:t>
            </a:r>
            <a:r>
              <a:rPr lang="en-US" sz="1800" b="1" dirty="0">
                <a:effectLst/>
                <a:latin typeface="Arial" panose="020B0604020202020204" pitchFamily="34" charset="0"/>
                <a:ea typeface="Calibri" panose="020F0502020204030204" pitchFamily="34" charset="0"/>
                <a:cs typeface="Times New Roman" panose="02020603050405020304" pitchFamily="18" charset="0"/>
              </a:rPr>
              <a:t>previous month's to be turned in at the business meeting</a:t>
            </a:r>
            <a:r>
              <a:rPr lang="en-US" sz="1800" dirty="0">
                <a:effectLst/>
                <a:latin typeface="Arial" panose="020B0604020202020204" pitchFamily="34" charset="0"/>
                <a:ea typeface="Calibri" panose="020F0502020204030204" pitchFamily="34" charset="0"/>
                <a:cs typeface="Times New Roman" panose="02020603050405020304" pitchFamily="18" charset="0"/>
              </a:rPr>
              <a:t>. You will use the method that is best for you. I have an excel sheet to which I transfer all the info--the data--and total it all up before I go online to put the numbers in. My advice to all the select members charged with putting hours on the PI website is to set a deadline, then </a:t>
            </a:r>
            <a:r>
              <a:rPr lang="en-US" sz="1800" b="1" dirty="0">
                <a:effectLst/>
                <a:latin typeface="Arial" panose="020B0604020202020204" pitchFamily="34" charset="0"/>
                <a:ea typeface="Calibri" panose="020F0502020204030204" pitchFamily="34" charset="0"/>
                <a:cs typeface="Times New Roman" panose="02020603050405020304" pitchFamily="18" charset="0"/>
              </a:rPr>
              <a:t>put online what you have had turned in</a:t>
            </a:r>
            <a:r>
              <a:rPr lang="en-US" sz="1800" dirty="0">
                <a:effectLst/>
                <a:latin typeface="Arial" panose="020B0604020202020204" pitchFamily="34" charset="0"/>
                <a:ea typeface="Calibri" panose="020F0502020204030204" pitchFamily="34" charset="0"/>
                <a:cs typeface="Times New Roman" panose="02020603050405020304" pitchFamily="18" charset="0"/>
              </a:rPr>
              <a:t>. A few hours reported is better than no reporting, after all.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A435720-3DA8-423A-891A-87811B036701}" type="slidenum">
              <a:rPr lang="en-US" smtClean="0"/>
              <a:pPr/>
              <a:t>14</a:t>
            </a:fld>
            <a:endParaRPr lang="en-US"/>
          </a:p>
        </p:txBody>
      </p:sp>
    </p:spTree>
    <p:extLst>
      <p:ext uri="{BB962C8B-B14F-4D97-AF65-F5344CB8AC3E}">
        <p14:creationId xmlns:p14="http://schemas.microsoft.com/office/powerpoint/2010/main" val="32485793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200000"/>
              </a:lnSpc>
              <a:spcBef>
                <a:spcPts val="60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Finally, I want you to know that this record keeping is not worth losing sleep over, nor is it worth losing your cool over, nor is it worth losing friends over. </a:t>
            </a:r>
            <a:r>
              <a:rPr lang="en-US" sz="1800" b="1" dirty="0">
                <a:effectLst/>
                <a:latin typeface="Arial" panose="020B0604020202020204" pitchFamily="34" charset="0"/>
                <a:ea typeface="Calibri" panose="020F0502020204030204" pitchFamily="34" charset="0"/>
                <a:cs typeface="Times New Roman" panose="02020603050405020304" pitchFamily="18" charset="0"/>
              </a:rPr>
              <a:t>The decision about whether or not some things count is still</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b="1" dirty="0">
                <a:effectLst/>
                <a:latin typeface="Arial" panose="020B0604020202020204" pitchFamily="34" charset="0"/>
                <a:ea typeface="Calibri" panose="020F0502020204030204" pitchFamily="34" charset="0"/>
                <a:cs typeface="Times New Roman" panose="02020603050405020304" pitchFamily="18" charset="0"/>
              </a:rPr>
              <a:t>subjective</a:t>
            </a:r>
            <a:r>
              <a:rPr lang="en-US" sz="1800" dirty="0">
                <a:effectLst/>
                <a:latin typeface="Arial" panose="020B0604020202020204" pitchFamily="34" charset="0"/>
                <a:ea typeface="Calibri" panose="020F0502020204030204" pitchFamily="34" charset="0"/>
                <a:cs typeface="Times New Roman" panose="02020603050405020304" pitchFamily="18" charset="0"/>
              </a:rPr>
              <a:t>. You may want to </a:t>
            </a:r>
            <a:r>
              <a:rPr lang="en-US" sz="1800" b="1" dirty="0">
                <a:effectLst/>
                <a:latin typeface="Arial" panose="020B0604020202020204" pitchFamily="34" charset="0"/>
                <a:ea typeface="Calibri" panose="020F0502020204030204" pitchFamily="34" charset="0"/>
                <a:cs typeface="Times New Roman" panose="02020603050405020304" pitchFamily="18" charset="0"/>
              </a:rPr>
              <a:t>leave it up to each member</a:t>
            </a:r>
            <a:r>
              <a:rPr lang="en-US" sz="1800" dirty="0">
                <a:effectLst/>
                <a:latin typeface="Arial" panose="020B0604020202020204" pitchFamily="34" charset="0"/>
                <a:ea typeface="Calibri" panose="020F0502020204030204" pitchFamily="34" charset="0"/>
                <a:cs typeface="Times New Roman" panose="02020603050405020304" pitchFamily="18" charset="0"/>
              </a:rPr>
              <a:t>; your club may want to </a:t>
            </a:r>
            <a:r>
              <a:rPr lang="en-US" sz="1800" b="1" dirty="0">
                <a:effectLst/>
                <a:latin typeface="Arial" panose="020B0604020202020204" pitchFamily="34" charset="0"/>
                <a:ea typeface="Calibri" panose="020F0502020204030204" pitchFamily="34" charset="0"/>
                <a:cs typeface="Times New Roman" panose="02020603050405020304" pitchFamily="18" charset="0"/>
              </a:rPr>
              <a:t>decide as a group</a:t>
            </a:r>
            <a:r>
              <a:rPr lang="en-US" sz="1800" dirty="0">
                <a:effectLst/>
                <a:latin typeface="Arial" panose="020B0604020202020204" pitchFamily="34" charset="0"/>
                <a:ea typeface="Calibri" panose="020F0502020204030204" pitchFamily="34" charset="0"/>
                <a:cs typeface="Times New Roman" panose="02020603050405020304" pitchFamily="18" charset="0"/>
              </a:rPr>
              <a:t> to count the hours for an activity or not. You may want to forget individual service hours altogether and just </a:t>
            </a:r>
            <a:r>
              <a:rPr lang="en-US" sz="1800" b="1" dirty="0">
                <a:effectLst/>
                <a:latin typeface="Arial" panose="020B0604020202020204" pitchFamily="34" charset="0"/>
                <a:ea typeface="Calibri" panose="020F0502020204030204" pitchFamily="34" charset="0"/>
                <a:cs typeface="Times New Roman" panose="02020603050405020304" pitchFamily="18" charset="0"/>
              </a:rPr>
              <a:t>count hours for projects that are in the plans of work--that way members don't have to turn in hours, because you can count the people there and multiply by the time spent. </a:t>
            </a:r>
            <a:r>
              <a:rPr lang="en-US" sz="1800" dirty="0">
                <a:effectLst/>
                <a:latin typeface="Arial" panose="020B0604020202020204" pitchFamily="34" charset="0"/>
                <a:ea typeface="Calibri" panose="020F0502020204030204" pitchFamily="34" charset="0"/>
                <a:cs typeface="Times New Roman" panose="02020603050405020304" pitchFamily="18" charset="0"/>
              </a:rPr>
              <a:t>There may be strong opinions. We are Pilots. We can work all that out. Let the first item under the "Hours that may be counted" be the test for any hours you may be unsure about counting.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60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60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Happy serving, fellow Pilots! What a wonderful way we have to be with old friends and make new ones! I am pretty sure we are out of time. </a:t>
            </a:r>
            <a:r>
              <a:rPr lang="en-US" sz="1800">
                <a:effectLst/>
                <a:latin typeface="Arial" panose="020B0604020202020204" pitchFamily="34" charset="0"/>
                <a:ea typeface="Calibri" panose="020F0502020204030204" pitchFamily="34" charset="0"/>
                <a:cs typeface="Times New Roman" panose="02020603050405020304" pitchFamily="18" charset="0"/>
              </a:rPr>
              <a:t>Thank you!</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10"/>
          </p:nvPr>
        </p:nvSpPr>
        <p:spPr/>
        <p:txBody>
          <a:bodyPr/>
          <a:lstStyle/>
          <a:p>
            <a:fld id="{DA435720-3DA8-423A-891A-87811B036701}" type="slidenum">
              <a:rPr lang="en-US" smtClean="0"/>
              <a:pPr/>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82D124B-4BFE-461F-BE60-1F9E19C8C3E7}" type="datetimeFigureOut">
              <a:rPr lang="en-US" smtClean="0"/>
              <a:pPr/>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BE7D0-7FAE-4560-9079-41339EF9C82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2D124B-4BFE-461F-BE60-1F9E19C8C3E7}" type="datetimeFigureOut">
              <a:rPr lang="en-US" smtClean="0"/>
              <a:pPr/>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BE7D0-7FAE-4560-9079-41339EF9C82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2D124B-4BFE-461F-BE60-1F9E19C8C3E7}" type="datetimeFigureOut">
              <a:rPr lang="en-US" smtClean="0"/>
              <a:pPr/>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BE7D0-7FAE-4560-9079-41339EF9C82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82D124B-4BFE-461F-BE60-1F9E19C8C3E7}" type="datetimeFigureOut">
              <a:rPr lang="en-US" smtClean="0"/>
              <a:pPr/>
              <a:t>10/10/2021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1BE7D0-7FAE-4560-9079-41339EF9C82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82D124B-4BFE-461F-BE60-1F9E19C8C3E7}" type="datetimeFigureOut">
              <a:rPr lang="en-US" smtClean="0"/>
              <a:pPr/>
              <a:t>10/10/2021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1BE7D0-7FAE-4560-9079-41339EF9C82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82D124B-4BFE-461F-BE60-1F9E19C8C3E7}" type="datetimeFigureOut">
              <a:rPr lang="en-US" smtClean="0"/>
              <a:pPr/>
              <a:t>10/10/2021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1BE7D0-7FAE-4560-9079-41339EF9C82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2D124B-4BFE-461F-BE60-1F9E19C8C3E7}" type="datetimeFigureOut">
              <a:rPr lang="en-US" smtClean="0"/>
              <a:pPr/>
              <a:t>10/10/2021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1BE7D0-7FAE-4560-9079-41339EF9C82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2D124B-4BFE-461F-BE60-1F9E19C8C3E7}" type="datetimeFigureOut">
              <a:rPr lang="en-US" smtClean="0"/>
              <a:pPr/>
              <a:t>10/10/2021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1BE7D0-7FAE-4560-9079-41339EF9C82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2D124B-4BFE-461F-BE60-1F9E19C8C3E7}" type="datetimeFigureOut">
              <a:rPr lang="en-US" smtClean="0"/>
              <a:pPr/>
              <a:t>10/10/2021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1BE7D0-7FAE-4560-9079-41339EF9C82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2D124B-4BFE-461F-BE60-1F9E19C8C3E7}" type="datetimeFigureOut">
              <a:rPr lang="en-US" smtClean="0"/>
              <a:pPr/>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BE7D0-7FAE-4560-9079-41339EF9C82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2D124B-4BFE-461F-BE60-1F9E19C8C3E7}" type="datetimeFigureOut">
              <a:rPr lang="en-US" smtClean="0"/>
              <a:pPr/>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BE7D0-7FAE-4560-9079-41339EF9C820}"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D229196-01AD-4090-8F7A-DADBADC337FC}" type="datetimeFigureOut">
              <a:rPr lang="en-US" smtClean="0"/>
              <a:pPr/>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E48DC7-1D6F-4996-8399-DE5138168FC7}"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229196-01AD-4090-8F7A-DADBADC337FC}" type="datetimeFigureOut">
              <a:rPr lang="en-US" smtClean="0"/>
              <a:pPr/>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E48DC7-1D6F-4996-8399-DE5138168FC7}"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229196-01AD-4090-8F7A-DADBADC337FC}" type="datetimeFigureOut">
              <a:rPr lang="en-US" smtClean="0"/>
              <a:pPr/>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E48DC7-1D6F-4996-8399-DE5138168FC7}"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D229196-01AD-4090-8F7A-DADBADC337FC}" type="datetimeFigureOut">
              <a:rPr lang="en-US" smtClean="0"/>
              <a:pPr/>
              <a:t>10/10/2021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E48DC7-1D6F-4996-8399-DE5138168FC7}"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D229196-01AD-4090-8F7A-DADBADC337FC}" type="datetimeFigureOut">
              <a:rPr lang="en-US" smtClean="0"/>
              <a:pPr/>
              <a:t>10/10/2021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7E48DC7-1D6F-4996-8399-DE5138168FC7}"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D229196-01AD-4090-8F7A-DADBADC337FC}" type="datetimeFigureOut">
              <a:rPr lang="en-US" smtClean="0"/>
              <a:pPr/>
              <a:t>10/10/2021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E48DC7-1D6F-4996-8399-DE5138168FC7}"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229196-01AD-4090-8F7A-DADBADC337FC}" type="datetimeFigureOut">
              <a:rPr lang="en-US" smtClean="0"/>
              <a:pPr/>
              <a:t>10/10/2021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7E48DC7-1D6F-4996-8399-DE5138168FC7}"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D229196-01AD-4090-8F7A-DADBADC337FC}" type="datetimeFigureOut">
              <a:rPr lang="en-US" smtClean="0"/>
              <a:pPr/>
              <a:t>10/10/2021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E48DC7-1D6F-4996-8399-DE5138168FC7}"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D229196-01AD-4090-8F7A-DADBADC337FC}" type="datetimeFigureOut">
              <a:rPr lang="en-US" smtClean="0"/>
              <a:pPr/>
              <a:t>10/10/2021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E48DC7-1D6F-4996-8399-DE5138168FC7}"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229196-01AD-4090-8F7A-DADBADC337FC}" type="datetimeFigureOut">
              <a:rPr lang="en-US" smtClean="0"/>
              <a:pPr/>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E48DC7-1D6F-4996-8399-DE5138168FC7}"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229196-01AD-4090-8F7A-DADBADC337FC}" type="datetimeFigureOut">
              <a:rPr lang="en-US" smtClean="0"/>
              <a:pPr/>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E48DC7-1D6F-4996-8399-DE5138168FC7}"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D229196-01AD-4090-8F7A-DADBADC337FC}" type="datetimeFigureOut">
              <a:rPr lang="en-US" smtClean="0"/>
              <a:pPr/>
              <a:t>10/10/2021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E48DC7-1D6F-4996-8399-DE5138168FC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2D124B-4BFE-461F-BE60-1F9E19C8C3E7}" type="datetimeFigureOut">
              <a:rPr lang="en-US" smtClean="0"/>
              <a:pPr/>
              <a:t>10/10/2021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1BE7D0-7FAE-4560-9079-41339EF9C82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229196-01AD-4090-8F7A-DADBADC337FC}" type="datetimeFigureOut">
              <a:rPr lang="en-US" smtClean="0"/>
              <a:pPr/>
              <a:t>10/10/2021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E48DC7-1D6F-4996-8399-DE5138168FC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28800"/>
            <a:ext cx="7772400" cy="1470025"/>
          </a:xfrm>
        </p:spPr>
        <p:txBody>
          <a:bodyPr>
            <a:normAutofit/>
          </a:bodyPr>
          <a:lstStyle/>
          <a:p>
            <a:r>
              <a:rPr lang="en-US" sz="6000" dirty="0">
                <a:latin typeface="Arial Black" pitchFamily="34" charset="0"/>
              </a:rPr>
              <a:t>Volunteer Hours</a:t>
            </a:r>
          </a:p>
        </p:txBody>
      </p:sp>
      <p:sp>
        <p:nvSpPr>
          <p:cNvPr id="3" name="Subtitle 2"/>
          <p:cNvSpPr>
            <a:spLocks noGrp="1"/>
          </p:cNvSpPr>
          <p:nvPr>
            <p:ph type="subTitle" idx="1"/>
          </p:nvPr>
        </p:nvSpPr>
        <p:spPr>
          <a:xfrm>
            <a:off x="2133600" y="2971800"/>
            <a:ext cx="6400800" cy="1752600"/>
          </a:xfrm>
        </p:spPr>
        <p:txBody>
          <a:bodyPr>
            <a:normAutofit/>
          </a:bodyPr>
          <a:lstStyle/>
          <a:p>
            <a:r>
              <a:rPr lang="en-US" sz="4400" b="1" dirty="0">
                <a:solidFill>
                  <a:schemeClr val="tx1"/>
                </a:solidFill>
                <a:latin typeface="Arial" pitchFamily="34" charset="0"/>
                <a:cs typeface="Arial" pitchFamily="34" charset="0"/>
              </a:rPr>
              <a:t>For</a:t>
            </a:r>
          </a:p>
          <a:p>
            <a:r>
              <a:rPr lang="en-US" sz="4400" b="1" dirty="0">
                <a:solidFill>
                  <a:schemeClr val="tx1"/>
                </a:solidFill>
                <a:latin typeface="Arial" pitchFamily="34" charset="0"/>
                <a:cs typeface="Arial" pitchFamily="34" charset="0"/>
              </a:rPr>
              <a:t>Pilot International</a:t>
            </a:r>
          </a:p>
        </p:txBody>
      </p:sp>
      <p:pic>
        <p:nvPicPr>
          <p:cNvPr id="4" name="Picture 3" descr="ga-district-2021-22-emblem-celebrating-us.jpg"/>
          <p:cNvPicPr>
            <a:picLocks noChangeAspect="1"/>
          </p:cNvPicPr>
          <p:nvPr/>
        </p:nvPicPr>
        <p:blipFill>
          <a:blip r:embed="rId3" cstate="print"/>
          <a:stretch>
            <a:fillRect/>
          </a:stretch>
        </p:blipFill>
        <p:spPr>
          <a:xfrm>
            <a:off x="7162800" y="4724400"/>
            <a:ext cx="1752600" cy="1829921"/>
          </a:xfrm>
          <a:prstGeom prst="rect">
            <a:avLst/>
          </a:prstGeom>
        </p:spPr>
      </p:pic>
      <p:pic>
        <p:nvPicPr>
          <p:cNvPr id="5" name="Picture 4" descr="Green-Gold-Pilot-Wheel.png"/>
          <p:cNvPicPr>
            <a:picLocks noChangeAspect="1"/>
          </p:cNvPicPr>
          <p:nvPr/>
        </p:nvPicPr>
        <p:blipFill>
          <a:blip r:embed="rId4" cstate="print"/>
          <a:stretch>
            <a:fillRect/>
          </a:stretch>
        </p:blipFill>
        <p:spPr>
          <a:xfrm>
            <a:off x="228600" y="228600"/>
            <a:ext cx="1999613" cy="1981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0"/>
            <a:ext cx="7543800" cy="1470025"/>
          </a:xfrm>
        </p:spPr>
        <p:txBody>
          <a:bodyPr>
            <a:normAutofit/>
          </a:bodyPr>
          <a:lstStyle/>
          <a:p>
            <a:r>
              <a:rPr lang="en-US" sz="6000" dirty="0">
                <a:latin typeface="Arial Black" pitchFamily="34" charset="0"/>
              </a:rPr>
              <a:t>Volunteer Hours</a:t>
            </a:r>
          </a:p>
        </p:txBody>
      </p:sp>
      <p:sp>
        <p:nvSpPr>
          <p:cNvPr id="3" name="Subtitle 2"/>
          <p:cNvSpPr>
            <a:spLocks noGrp="1"/>
          </p:cNvSpPr>
          <p:nvPr>
            <p:ph type="subTitle" idx="1"/>
          </p:nvPr>
        </p:nvSpPr>
        <p:spPr>
          <a:xfrm>
            <a:off x="2362200" y="1219200"/>
            <a:ext cx="6400800" cy="1752600"/>
          </a:xfrm>
        </p:spPr>
        <p:txBody>
          <a:bodyPr>
            <a:normAutofit/>
          </a:bodyPr>
          <a:lstStyle/>
          <a:p>
            <a:r>
              <a:rPr lang="en-US" sz="4400" b="1" dirty="0">
                <a:solidFill>
                  <a:schemeClr val="tx1"/>
                </a:solidFill>
                <a:latin typeface="Arial" pitchFamily="34" charset="0"/>
                <a:cs typeface="Arial" pitchFamily="34" charset="0"/>
              </a:rPr>
              <a:t>For</a:t>
            </a:r>
          </a:p>
          <a:p>
            <a:r>
              <a:rPr lang="en-US" sz="4400" b="1" dirty="0">
                <a:solidFill>
                  <a:schemeClr val="tx1"/>
                </a:solidFill>
                <a:latin typeface="Arial" pitchFamily="34" charset="0"/>
                <a:cs typeface="Arial" pitchFamily="34" charset="0"/>
              </a:rPr>
              <a:t>Pilot International</a:t>
            </a:r>
          </a:p>
        </p:txBody>
      </p:sp>
      <p:pic>
        <p:nvPicPr>
          <p:cNvPr id="4" name="Picture 3" descr="ga-district-2021-22-emblem-celebrating-us.jpg"/>
          <p:cNvPicPr>
            <a:picLocks noChangeAspect="1"/>
          </p:cNvPicPr>
          <p:nvPr/>
        </p:nvPicPr>
        <p:blipFill>
          <a:blip r:embed="rId3" cstate="print"/>
          <a:stretch>
            <a:fillRect/>
          </a:stretch>
        </p:blipFill>
        <p:spPr>
          <a:xfrm>
            <a:off x="7162800" y="4724400"/>
            <a:ext cx="1752600" cy="1829921"/>
          </a:xfrm>
          <a:prstGeom prst="rect">
            <a:avLst/>
          </a:prstGeom>
        </p:spPr>
      </p:pic>
      <p:pic>
        <p:nvPicPr>
          <p:cNvPr id="5" name="Picture 4" descr="Green-Gold-Pilot-Wheel.png"/>
          <p:cNvPicPr>
            <a:picLocks noChangeAspect="1"/>
          </p:cNvPicPr>
          <p:nvPr/>
        </p:nvPicPr>
        <p:blipFill>
          <a:blip r:embed="rId4" cstate="print"/>
          <a:stretch>
            <a:fillRect/>
          </a:stretch>
        </p:blipFill>
        <p:spPr>
          <a:xfrm>
            <a:off x="228600" y="228600"/>
            <a:ext cx="1999613" cy="1981200"/>
          </a:xfrm>
          <a:prstGeom prst="rect">
            <a:avLst/>
          </a:prstGeom>
        </p:spPr>
      </p:pic>
      <p:sp>
        <p:nvSpPr>
          <p:cNvPr id="6" name="Rectangle 5"/>
          <p:cNvSpPr/>
          <p:nvPr/>
        </p:nvSpPr>
        <p:spPr>
          <a:xfrm>
            <a:off x="762000" y="3657600"/>
            <a:ext cx="7043081" cy="923330"/>
          </a:xfrm>
          <a:prstGeom prst="rect">
            <a:avLst/>
          </a:prstGeom>
          <a:solidFill>
            <a:schemeClr val="tx1"/>
          </a:solidFill>
          <a:scene3d>
            <a:camera prst="isometricOffAxis1Right"/>
            <a:lightRig rig="glow" dir="tl">
              <a:rot lat="0" lon="0" rev="5400000"/>
            </a:lightRig>
          </a:scene3d>
          <a:sp3d>
            <a:bevelT/>
          </a:sp3d>
        </p:spPr>
        <p:txBody>
          <a:bodyPr wrap="square" lIns="91440" tIns="45720" rIns="91440" bIns="45720">
            <a:spAutoFit/>
            <a:sp3d contourW="12700">
              <a:bevelT w="25400" h="25400"/>
              <a:contourClr>
                <a:schemeClr val="accent6">
                  <a:shade val="73000"/>
                </a:schemeClr>
              </a:contourClr>
            </a:sp3d>
          </a:bodyPr>
          <a:lstStyle/>
          <a:p>
            <a:pPr algn="ctr"/>
            <a:r>
              <a:rPr lang="en-US" sz="5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Friendship and Service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57200"/>
            <a:ext cx="9144000" cy="5638800"/>
          </a:xfrm>
        </p:spPr>
        <p:txBody>
          <a:bodyPr>
            <a:normAutofit fontScale="92500" lnSpcReduction="20000"/>
          </a:bodyPr>
          <a:lstStyle/>
          <a:p>
            <a:pPr algn="ctr">
              <a:buNone/>
            </a:pPr>
            <a:r>
              <a:rPr lang="en-US" sz="6600" b="1" dirty="0">
                <a:latin typeface="Arial Black" pitchFamily="34" charset="0"/>
                <a:cs typeface="Arial" pitchFamily="34" charset="0"/>
              </a:rPr>
              <a:t>WHY ALL THE</a:t>
            </a:r>
          </a:p>
          <a:p>
            <a:pPr algn="ctr">
              <a:buNone/>
            </a:pPr>
            <a:endParaRPr lang="en-US" sz="1400" b="1" dirty="0">
              <a:latin typeface="Arial Black" pitchFamily="34" charset="0"/>
              <a:cs typeface="Arial" pitchFamily="34" charset="0"/>
            </a:endParaRPr>
          </a:p>
          <a:p>
            <a:pPr algn="ctr">
              <a:buNone/>
            </a:pPr>
            <a:r>
              <a:rPr lang="en-US" sz="6600" b="1" dirty="0">
                <a:latin typeface="Arial Black" pitchFamily="34" charset="0"/>
                <a:cs typeface="Arial" pitchFamily="34" charset="0"/>
              </a:rPr>
              <a:t> </a:t>
            </a:r>
            <a:r>
              <a:rPr lang="en-US" sz="7100" b="1" i="1" dirty="0">
                <a:latin typeface="Arial Black" pitchFamily="34" charset="0"/>
                <a:cs typeface="Arial" pitchFamily="34" charset="0"/>
              </a:rPr>
              <a:t>CONFUSION</a:t>
            </a:r>
          </a:p>
          <a:p>
            <a:pPr algn="ctr">
              <a:buNone/>
            </a:pPr>
            <a:endParaRPr lang="en-US" sz="1400" b="1" i="1" dirty="0">
              <a:latin typeface="Arial Black" pitchFamily="34" charset="0"/>
              <a:cs typeface="Arial" pitchFamily="34" charset="0"/>
            </a:endParaRPr>
          </a:p>
          <a:p>
            <a:pPr algn="ctr">
              <a:buNone/>
            </a:pPr>
            <a:r>
              <a:rPr lang="en-US" sz="6600" b="1" dirty="0">
                <a:latin typeface="Arial Black" pitchFamily="34" charset="0"/>
                <a:cs typeface="Arial" pitchFamily="34" charset="0"/>
              </a:rPr>
              <a:t>ABOUT</a:t>
            </a:r>
          </a:p>
          <a:p>
            <a:pPr algn="ctr">
              <a:buNone/>
            </a:pPr>
            <a:r>
              <a:rPr lang="en-US" sz="1400" b="1" dirty="0">
                <a:latin typeface="Arial Black" pitchFamily="34" charset="0"/>
                <a:cs typeface="Arial" pitchFamily="34" charset="0"/>
              </a:rPr>
              <a:t> </a:t>
            </a:r>
          </a:p>
          <a:p>
            <a:pPr algn="ctr">
              <a:buNone/>
            </a:pPr>
            <a:r>
              <a:rPr lang="en-US" sz="6500" b="1" i="1" dirty="0">
                <a:latin typeface="Arial Black" pitchFamily="34" charset="0"/>
                <a:cs typeface="Arial" pitchFamily="34" charset="0"/>
              </a:rPr>
              <a:t>VOLUNTEER HOURS </a:t>
            </a:r>
          </a:p>
          <a:p>
            <a:pPr algn="ctr">
              <a:buNone/>
            </a:pPr>
            <a:endParaRPr lang="en-US" sz="1400" b="1" i="1" dirty="0">
              <a:latin typeface="Arial Black" pitchFamily="34" charset="0"/>
              <a:cs typeface="Arial" pitchFamily="34" charset="0"/>
            </a:endParaRPr>
          </a:p>
          <a:p>
            <a:pPr algn="ctr">
              <a:buNone/>
            </a:pPr>
            <a:r>
              <a:rPr lang="en-US" sz="6600" b="1" dirty="0">
                <a:latin typeface="Arial Black" pitchFamily="34" charset="0"/>
                <a:cs typeface="Arial" pitchFamily="34" charset="0"/>
              </a:rPr>
              <a:t>ALL OF A SUDDEN?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0" y="457200"/>
            <a:ext cx="9144000" cy="5638800"/>
          </a:xfrm>
        </p:spPr>
        <p:txBody>
          <a:bodyPr>
            <a:normAutofit fontScale="77500" lnSpcReduction="20000"/>
          </a:bodyPr>
          <a:lstStyle/>
          <a:p>
            <a:pPr algn="ctr">
              <a:buNone/>
            </a:pPr>
            <a:r>
              <a:rPr lang="en-US" sz="6600" b="1" dirty="0">
                <a:latin typeface="Arial Black" pitchFamily="34" charset="0"/>
                <a:cs typeface="Arial" pitchFamily="34" charset="0"/>
              </a:rPr>
              <a:t>WHY ARE </a:t>
            </a:r>
          </a:p>
          <a:p>
            <a:pPr algn="ctr">
              <a:buNone/>
            </a:pPr>
            <a:endParaRPr lang="en-US" sz="1400" b="1" dirty="0">
              <a:latin typeface="Arial Black" pitchFamily="34" charset="0"/>
              <a:cs typeface="Arial" pitchFamily="34" charset="0"/>
            </a:endParaRPr>
          </a:p>
          <a:p>
            <a:pPr algn="ctr">
              <a:buNone/>
            </a:pPr>
            <a:r>
              <a:rPr lang="en-US" sz="6600" b="1" dirty="0">
                <a:latin typeface="Arial Black" pitchFamily="34" charset="0"/>
                <a:cs typeface="Arial" pitchFamily="34" charset="0"/>
              </a:rPr>
              <a:t> </a:t>
            </a:r>
            <a:r>
              <a:rPr lang="en-US" sz="7700" b="1" i="1" dirty="0">
                <a:latin typeface="Arial Black" pitchFamily="34" charset="0"/>
                <a:cs typeface="Arial" pitchFamily="34" charset="0"/>
              </a:rPr>
              <a:t>GEORGIA</a:t>
            </a:r>
            <a:r>
              <a:rPr lang="en-US" sz="7100" b="1" i="1" dirty="0">
                <a:latin typeface="Arial Black" pitchFamily="34" charset="0"/>
                <a:cs typeface="Arial" pitchFamily="34" charset="0"/>
              </a:rPr>
              <a:t> clubs</a:t>
            </a:r>
          </a:p>
          <a:p>
            <a:pPr algn="ctr">
              <a:buNone/>
            </a:pPr>
            <a:endParaRPr lang="en-US" sz="1400" b="1" i="1" dirty="0">
              <a:latin typeface="Arial Black" pitchFamily="34" charset="0"/>
              <a:cs typeface="Arial" pitchFamily="34" charset="0"/>
            </a:endParaRPr>
          </a:p>
          <a:p>
            <a:pPr algn="ctr">
              <a:buNone/>
            </a:pPr>
            <a:r>
              <a:rPr lang="en-US" sz="8500" b="1" i="1" dirty="0">
                <a:latin typeface="Arial Black" pitchFamily="34" charset="0"/>
                <a:cs typeface="Arial" pitchFamily="34" charset="0"/>
              </a:rPr>
              <a:t>confused</a:t>
            </a:r>
          </a:p>
          <a:p>
            <a:pPr algn="ctr">
              <a:buNone/>
            </a:pPr>
            <a:r>
              <a:rPr lang="en-US" sz="6600" b="1" dirty="0">
                <a:latin typeface="Arial Black" pitchFamily="34" charset="0"/>
                <a:cs typeface="Arial" pitchFamily="34" charset="0"/>
              </a:rPr>
              <a:t>by how to keep</a:t>
            </a:r>
          </a:p>
          <a:p>
            <a:pPr algn="ctr">
              <a:buNone/>
            </a:pPr>
            <a:r>
              <a:rPr lang="en-US" sz="1400" b="1" dirty="0">
                <a:latin typeface="Arial Black" pitchFamily="34" charset="0"/>
                <a:cs typeface="Arial" pitchFamily="34" charset="0"/>
              </a:rPr>
              <a:t> </a:t>
            </a:r>
          </a:p>
          <a:p>
            <a:pPr algn="ctr">
              <a:buNone/>
            </a:pPr>
            <a:r>
              <a:rPr lang="en-US" sz="6500" b="1" i="1" dirty="0">
                <a:latin typeface="Arial Black" pitchFamily="34" charset="0"/>
                <a:cs typeface="Arial" pitchFamily="34" charset="0"/>
              </a:rPr>
              <a:t>VOLUNTEER HOURS </a:t>
            </a:r>
          </a:p>
          <a:p>
            <a:pPr algn="ctr">
              <a:buNone/>
            </a:pPr>
            <a:endParaRPr lang="en-US" sz="1400" b="1" i="1" dirty="0">
              <a:latin typeface="Arial Black" pitchFamily="34" charset="0"/>
              <a:cs typeface="Arial" pitchFamily="34" charset="0"/>
            </a:endParaRPr>
          </a:p>
          <a:p>
            <a:pPr algn="ctr">
              <a:buNone/>
            </a:pPr>
            <a:r>
              <a:rPr lang="en-US" sz="6600" b="1" dirty="0">
                <a:latin typeface="Arial Black" pitchFamily="34" charset="0"/>
                <a:cs typeface="Arial" pitchFamily="34" charset="0"/>
              </a:rPr>
              <a:t>ALL OF A SUDDEN?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N H Hours form.jpg"/>
          <p:cNvPicPr>
            <a:picLocks noGrp="1" noChangeAspect="1"/>
          </p:cNvPicPr>
          <p:nvPr>
            <p:ph idx="1"/>
          </p:nvPr>
        </p:nvPicPr>
        <p:blipFill>
          <a:blip r:embed="rId3" cstate="print"/>
          <a:stretch>
            <a:fillRect/>
          </a:stretch>
        </p:blipFill>
        <p:spPr>
          <a:xfrm>
            <a:off x="1481232" y="0"/>
            <a:ext cx="6615725" cy="685800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ubmitting 2.jpg"/>
          <p:cNvPicPr>
            <a:picLocks noChangeAspect="1"/>
          </p:cNvPicPr>
          <p:nvPr/>
        </p:nvPicPr>
        <p:blipFill>
          <a:blip r:embed="rId3" cstate="print"/>
          <a:stretch>
            <a:fillRect/>
          </a:stretch>
        </p:blipFill>
        <p:spPr>
          <a:xfrm>
            <a:off x="0" y="1447800"/>
            <a:ext cx="9144000" cy="5181600"/>
          </a:xfrm>
          <a:prstGeom prst="rect">
            <a:avLst/>
          </a:prstGeom>
        </p:spPr>
      </p:pic>
      <p:sp>
        <p:nvSpPr>
          <p:cNvPr id="9" name="TextBox 8"/>
          <p:cNvSpPr txBox="1"/>
          <p:nvPr/>
        </p:nvSpPr>
        <p:spPr>
          <a:xfrm>
            <a:off x="1143000" y="457200"/>
            <a:ext cx="6705600" cy="584775"/>
          </a:xfrm>
          <a:prstGeom prst="rect">
            <a:avLst/>
          </a:prstGeom>
          <a:noFill/>
        </p:spPr>
        <p:txBody>
          <a:bodyPr wrap="square" rtlCol="0">
            <a:spAutoFit/>
          </a:bodyPr>
          <a:lstStyle/>
          <a:p>
            <a:pPr algn="ctr"/>
            <a:r>
              <a:rPr lang="en-US" sz="3200" b="1" dirty="0">
                <a:latin typeface="Arial" pitchFamily="34" charset="0"/>
                <a:cs typeface="Arial" pitchFamily="34" charset="0"/>
              </a:rPr>
              <a:t>Gather the Necessary Information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7101.jpg"/>
          <p:cNvPicPr>
            <a:picLocks noChangeAspect="1"/>
          </p:cNvPicPr>
          <p:nvPr/>
        </p:nvPicPr>
        <p:blipFill>
          <a:blip r:embed="rId3" cstate="print"/>
          <a:stretch>
            <a:fillRect/>
          </a:stretch>
        </p:blipFill>
        <p:spPr>
          <a:xfrm>
            <a:off x="0" y="1752600"/>
            <a:ext cx="9144000" cy="4930093"/>
          </a:xfrm>
          <a:prstGeom prst="rect">
            <a:avLst/>
          </a:prstGeom>
        </p:spPr>
      </p:pic>
      <p:sp>
        <p:nvSpPr>
          <p:cNvPr id="5" name="TextBox 4"/>
          <p:cNvSpPr txBox="1"/>
          <p:nvPr/>
        </p:nvSpPr>
        <p:spPr>
          <a:xfrm>
            <a:off x="1143000" y="457200"/>
            <a:ext cx="6705600" cy="584775"/>
          </a:xfrm>
          <a:prstGeom prst="rect">
            <a:avLst/>
          </a:prstGeom>
          <a:noFill/>
        </p:spPr>
        <p:txBody>
          <a:bodyPr wrap="square" rtlCol="0">
            <a:spAutoFit/>
          </a:bodyPr>
          <a:lstStyle/>
          <a:p>
            <a:pPr algn="ctr"/>
            <a:r>
              <a:rPr lang="en-US" sz="3200" b="1" dirty="0">
                <a:latin typeface="Arial" pitchFamily="34" charset="0"/>
                <a:cs typeface="Arial" pitchFamily="34" charset="0"/>
              </a:rPr>
              <a:t>Gather the Necessary Information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s.png"/>
          <p:cNvPicPr>
            <a:picLocks noChangeAspect="1"/>
          </p:cNvPicPr>
          <p:nvPr/>
        </p:nvPicPr>
        <p:blipFill>
          <a:blip r:embed="rId3" cstate="print"/>
          <a:stretch>
            <a:fillRect/>
          </a:stretch>
        </p:blipFill>
        <p:spPr>
          <a:xfrm>
            <a:off x="685800" y="762000"/>
            <a:ext cx="4311927" cy="2895600"/>
          </a:xfrm>
          <a:prstGeom prst="rect">
            <a:avLst/>
          </a:prstGeom>
        </p:spPr>
      </p:pic>
      <p:pic>
        <p:nvPicPr>
          <p:cNvPr id="5" name="Picture 4" descr="download.png"/>
          <p:cNvPicPr>
            <a:picLocks noChangeAspect="1"/>
          </p:cNvPicPr>
          <p:nvPr/>
        </p:nvPicPr>
        <p:blipFill>
          <a:blip r:embed="rId4" cstate="print"/>
          <a:stretch>
            <a:fillRect/>
          </a:stretch>
        </p:blipFill>
        <p:spPr>
          <a:xfrm>
            <a:off x="5572126" y="457200"/>
            <a:ext cx="3200400" cy="3200400"/>
          </a:xfrm>
          <a:prstGeom prst="rect">
            <a:avLst/>
          </a:prstGeom>
        </p:spPr>
      </p:pic>
      <p:pic>
        <p:nvPicPr>
          <p:cNvPr id="6" name="Picture 5" descr="download.jpg"/>
          <p:cNvPicPr>
            <a:picLocks noChangeAspect="1"/>
          </p:cNvPicPr>
          <p:nvPr/>
        </p:nvPicPr>
        <p:blipFill>
          <a:blip r:embed="rId5" cstate="print"/>
          <a:stretch>
            <a:fillRect/>
          </a:stretch>
        </p:blipFill>
        <p:spPr>
          <a:xfrm>
            <a:off x="2895600" y="3658154"/>
            <a:ext cx="3892446" cy="259024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een-Gold-Pilot-Wheel.png"/>
          <p:cNvPicPr>
            <a:picLocks noChangeAspect="1"/>
          </p:cNvPicPr>
          <p:nvPr/>
        </p:nvPicPr>
        <p:blipFill>
          <a:blip r:embed="rId3" cstate="print"/>
          <a:stretch>
            <a:fillRect/>
          </a:stretch>
        </p:blipFill>
        <p:spPr>
          <a:xfrm>
            <a:off x="228600" y="228600"/>
            <a:ext cx="1999613" cy="1981200"/>
          </a:xfrm>
          <a:prstGeom prst="rect">
            <a:avLst/>
          </a:prstGeom>
        </p:spPr>
      </p:pic>
      <p:pic>
        <p:nvPicPr>
          <p:cNvPr id="5" name="Picture 4" descr="ga-district-2021-22-emblem-celebrating-us.jpg"/>
          <p:cNvPicPr>
            <a:picLocks noChangeAspect="1"/>
          </p:cNvPicPr>
          <p:nvPr/>
        </p:nvPicPr>
        <p:blipFill>
          <a:blip r:embed="rId4" cstate="print"/>
          <a:stretch>
            <a:fillRect/>
          </a:stretch>
        </p:blipFill>
        <p:spPr>
          <a:xfrm>
            <a:off x="7162800" y="4724400"/>
            <a:ext cx="1752600" cy="1829921"/>
          </a:xfrm>
          <a:prstGeom prst="rect">
            <a:avLst/>
          </a:prstGeom>
        </p:spPr>
      </p:pic>
      <p:sp>
        <p:nvSpPr>
          <p:cNvPr id="6" name="TextBox 5"/>
          <p:cNvSpPr txBox="1"/>
          <p:nvPr/>
        </p:nvSpPr>
        <p:spPr>
          <a:xfrm>
            <a:off x="152400" y="1524000"/>
            <a:ext cx="8839200" cy="3785652"/>
          </a:xfrm>
          <a:prstGeom prst="rect">
            <a:avLst/>
          </a:prstGeom>
          <a:noFill/>
        </p:spPr>
        <p:txBody>
          <a:bodyPr wrap="square" rtlCol="0">
            <a:spAutoFit/>
          </a:bodyPr>
          <a:lstStyle/>
          <a:p>
            <a:r>
              <a:rPr lang="en-US" sz="6000" dirty="0">
                <a:latin typeface="Arial" pitchFamily="34" charset="0"/>
                <a:cs typeface="Arial" pitchFamily="34" charset="0"/>
              </a:rPr>
              <a:t>		</a:t>
            </a:r>
            <a:r>
              <a:rPr lang="en-US" sz="6000" b="1" dirty="0">
                <a:latin typeface="Arial" pitchFamily="34" charset="0"/>
                <a:cs typeface="Arial" pitchFamily="34" charset="0"/>
              </a:rPr>
              <a:t>Why bother with</a:t>
            </a:r>
          </a:p>
          <a:p>
            <a:r>
              <a:rPr lang="en-US" sz="6000" b="1" dirty="0">
                <a:latin typeface="Arial" pitchFamily="34" charset="0"/>
                <a:cs typeface="Arial" pitchFamily="34" charset="0"/>
              </a:rPr>
              <a:t>reporting hours on the PI site anyway?</a:t>
            </a:r>
          </a:p>
          <a:p>
            <a:endParaRPr lang="en-US" sz="6000" dirty="0">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a-district-2021-22-emblem-celebrating-us.jpg"/>
          <p:cNvPicPr>
            <a:picLocks noChangeAspect="1"/>
          </p:cNvPicPr>
          <p:nvPr/>
        </p:nvPicPr>
        <p:blipFill>
          <a:blip r:embed="rId3" cstate="print"/>
          <a:stretch>
            <a:fillRect/>
          </a:stretch>
        </p:blipFill>
        <p:spPr>
          <a:xfrm>
            <a:off x="7162800" y="4724400"/>
            <a:ext cx="1752600" cy="1829921"/>
          </a:xfrm>
          <a:prstGeom prst="rect">
            <a:avLst/>
          </a:prstGeom>
        </p:spPr>
      </p:pic>
      <p:pic>
        <p:nvPicPr>
          <p:cNvPr id="5" name="Picture 4" descr="Green-Gold-Pilot-Wheel.png"/>
          <p:cNvPicPr>
            <a:picLocks noChangeAspect="1"/>
          </p:cNvPicPr>
          <p:nvPr/>
        </p:nvPicPr>
        <p:blipFill>
          <a:blip r:embed="rId4" cstate="print"/>
          <a:stretch>
            <a:fillRect/>
          </a:stretch>
        </p:blipFill>
        <p:spPr>
          <a:xfrm>
            <a:off x="228600" y="228600"/>
            <a:ext cx="1999613" cy="1981200"/>
          </a:xfrm>
          <a:prstGeom prst="rect">
            <a:avLst/>
          </a:prstGeom>
        </p:spPr>
      </p:pic>
      <p:sp>
        <p:nvSpPr>
          <p:cNvPr id="7" name="TextBox 6"/>
          <p:cNvSpPr txBox="1"/>
          <p:nvPr/>
        </p:nvSpPr>
        <p:spPr>
          <a:xfrm>
            <a:off x="990600" y="2362200"/>
            <a:ext cx="7467600" cy="1323439"/>
          </a:xfrm>
          <a:prstGeom prst="rect">
            <a:avLst/>
          </a:prstGeom>
          <a:noFill/>
        </p:spPr>
        <p:txBody>
          <a:bodyPr wrap="square" rtlCol="0">
            <a:spAutoFit/>
          </a:bodyPr>
          <a:lstStyle/>
          <a:p>
            <a:pPr algn="ctr"/>
            <a:r>
              <a:rPr lang="en-US" sz="8000" b="1" dirty="0">
                <a:latin typeface="Arial" pitchFamily="34" charset="0"/>
                <a:cs typeface="Arial" pitchFamily="34" charset="0"/>
              </a:rPr>
              <a:t>What counts?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457200"/>
            <a:ext cx="7924800" cy="5478423"/>
          </a:xfrm>
          <a:prstGeom prst="rect">
            <a:avLst/>
          </a:prstGeom>
        </p:spPr>
        <p:txBody>
          <a:bodyPr wrap="square">
            <a:spAutoFit/>
          </a:bodyPr>
          <a:lstStyle/>
          <a:p>
            <a:r>
              <a:rPr lang="en-US" sz="3600" b="1" dirty="0">
                <a:latin typeface="Arial Black" pitchFamily="34" charset="0"/>
              </a:rPr>
              <a:t>Hours that do not count as volunteer hours include:</a:t>
            </a:r>
          </a:p>
          <a:p>
            <a:endParaRPr lang="en-US" dirty="0"/>
          </a:p>
          <a:p>
            <a:pPr marL="342900" indent="-342900">
              <a:buAutoNum type="arabicPeriod"/>
            </a:pPr>
            <a:r>
              <a:rPr lang="en-US" sz="2800" dirty="0">
                <a:latin typeface="Arial" pitchFamily="34" charset="0"/>
                <a:cs typeface="Arial" pitchFamily="34" charset="0"/>
              </a:rPr>
              <a:t>Fundraising for your club </a:t>
            </a:r>
            <a:r>
              <a:rPr lang="en-US" sz="2800" u="sng" dirty="0">
                <a:latin typeface="Arial" pitchFamily="34" charset="0"/>
                <a:cs typeface="Arial" pitchFamily="34" charset="0"/>
              </a:rPr>
              <a:t>where the money is deposited into operations or an unrestricted fund.</a:t>
            </a:r>
          </a:p>
          <a:p>
            <a:pPr marL="342900" indent="-342900">
              <a:buAutoNum type="arabicPeriod"/>
            </a:pPr>
            <a:endParaRPr lang="en-US" u="sng" dirty="0"/>
          </a:p>
          <a:p>
            <a:r>
              <a:rPr lang="en-US" sz="2800" dirty="0">
                <a:latin typeface="Arial" pitchFamily="34" charset="0"/>
                <a:cs typeface="Arial" pitchFamily="34" charset="0"/>
              </a:rPr>
              <a:t>2. Church functions</a:t>
            </a:r>
          </a:p>
          <a:p>
            <a:endParaRPr lang="en-US" dirty="0"/>
          </a:p>
          <a:p>
            <a:r>
              <a:rPr lang="en-US" sz="2800" dirty="0">
                <a:latin typeface="Arial" pitchFamily="34" charset="0"/>
                <a:cs typeface="Arial" pitchFamily="34" charset="0"/>
              </a:rPr>
              <a:t>3. </a:t>
            </a:r>
            <a:r>
              <a:rPr lang="en-US" sz="2800" u="sng" dirty="0">
                <a:latin typeface="Arial" pitchFamily="34" charset="0"/>
                <a:cs typeface="Arial" pitchFamily="34" charset="0"/>
              </a:rPr>
              <a:t>Training workshops (ex. PI Power Hour)</a:t>
            </a:r>
          </a:p>
          <a:p>
            <a:endParaRPr lang="en-US" sz="2800" u="sng" dirty="0">
              <a:latin typeface="Arial" pitchFamily="34" charset="0"/>
              <a:cs typeface="Arial" pitchFamily="34" charset="0"/>
            </a:endParaRPr>
          </a:p>
          <a:p>
            <a:pPr marL="514350" indent="-514350">
              <a:buAutoNum type="arabicPeriod" startAt="4"/>
            </a:pPr>
            <a:r>
              <a:rPr lang="en-US" sz="2800" u="sng" dirty="0">
                <a:latin typeface="Arial" pitchFamily="34" charset="0"/>
                <a:cs typeface="Arial" pitchFamily="34" charset="0"/>
              </a:rPr>
              <a:t>Preparation for a meeting, district convention,</a:t>
            </a:r>
          </a:p>
          <a:p>
            <a:pPr marL="514350" indent="-514350"/>
            <a:r>
              <a:rPr lang="en-US" sz="2800" dirty="0">
                <a:latin typeface="Arial" pitchFamily="34" charset="0"/>
                <a:cs typeface="Arial" pitchFamily="34" charset="0"/>
              </a:rPr>
              <a:t>      </a:t>
            </a:r>
            <a:r>
              <a:rPr lang="en-US" sz="2800" u="sng" dirty="0">
                <a:latin typeface="Arial" pitchFamily="34" charset="0"/>
                <a:cs typeface="Arial" pitchFamily="34" charset="0"/>
              </a:rPr>
              <a:t> or PI convention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600" y="685800"/>
            <a:ext cx="8001000" cy="5016758"/>
          </a:xfrm>
          <a:prstGeom prst="rect">
            <a:avLst/>
          </a:prstGeom>
        </p:spPr>
        <p:txBody>
          <a:bodyPr wrap="square">
            <a:spAutoFit/>
          </a:bodyPr>
          <a:lstStyle/>
          <a:p>
            <a:r>
              <a:rPr lang="en-US" sz="4000" dirty="0">
                <a:latin typeface="Arial" pitchFamily="34" charset="0"/>
                <a:cs typeface="Arial" pitchFamily="34" charset="0"/>
              </a:rPr>
              <a:t>Pilot/Anchor/Compass volunteer service hours will focus on service projects that encourage </a:t>
            </a:r>
            <a:r>
              <a:rPr lang="en-US" sz="4000" i="1" dirty="0">
                <a:latin typeface="Arial" pitchFamily="34" charset="0"/>
                <a:cs typeface="Arial" pitchFamily="34" charset="0"/>
              </a:rPr>
              <a:t>brain safety and health</a:t>
            </a:r>
            <a:r>
              <a:rPr lang="en-US" sz="4000" dirty="0">
                <a:latin typeface="Arial" pitchFamily="34" charset="0"/>
                <a:cs typeface="Arial" pitchFamily="34" charset="0"/>
              </a:rPr>
              <a:t> and </a:t>
            </a:r>
            <a:r>
              <a:rPr lang="en-US" sz="4000" i="1" dirty="0">
                <a:latin typeface="Arial" pitchFamily="34" charset="0"/>
                <a:cs typeface="Arial" pitchFamily="34" charset="0"/>
              </a:rPr>
              <a:t>support those who care for others</a:t>
            </a:r>
            <a:r>
              <a:rPr lang="en-US" sz="4000" dirty="0">
                <a:latin typeface="Arial" pitchFamily="34" charset="0"/>
                <a:cs typeface="Arial" pitchFamily="34" charset="0"/>
              </a:rPr>
              <a:t>. In order to count volunteer hours, the service project </a:t>
            </a:r>
            <a:r>
              <a:rPr lang="en-US" sz="4000" i="1" u="sng" dirty="0">
                <a:latin typeface="Arial" pitchFamily="34" charset="0"/>
                <a:cs typeface="Arial" pitchFamily="34" charset="0"/>
              </a:rPr>
              <a:t>should be</a:t>
            </a:r>
            <a:r>
              <a:rPr lang="en-US" sz="4000" dirty="0">
                <a:latin typeface="Arial" pitchFamily="34" charset="0"/>
                <a:cs typeface="Arial" pitchFamily="34" charset="0"/>
              </a:rPr>
              <a:t> included in the Club Plans of Work.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381000"/>
            <a:ext cx="8077200" cy="5509200"/>
          </a:xfrm>
          <a:prstGeom prst="rect">
            <a:avLst/>
          </a:prstGeom>
        </p:spPr>
        <p:txBody>
          <a:bodyPr wrap="square">
            <a:spAutoFit/>
          </a:bodyPr>
          <a:lstStyle/>
          <a:p>
            <a:r>
              <a:rPr lang="en-US" sz="3200" b="1" dirty="0">
                <a:latin typeface="Arial" pitchFamily="34" charset="0"/>
                <a:cs typeface="Arial" pitchFamily="34" charset="0"/>
              </a:rPr>
              <a:t>Hours that may be counted as volunteer hours include:</a:t>
            </a:r>
          </a:p>
          <a:p>
            <a:pPr marL="457200" indent="-457200">
              <a:buAutoNum type="arabicPeriod"/>
            </a:pPr>
            <a:r>
              <a:rPr lang="en-US" sz="2400" dirty="0">
                <a:latin typeface="Arial" pitchFamily="34" charset="0"/>
                <a:cs typeface="Arial" pitchFamily="34" charset="0"/>
              </a:rPr>
              <a:t>Time members dedicate to a service project </a:t>
            </a:r>
          </a:p>
          <a:p>
            <a:pPr marL="457200" indent="-457200"/>
            <a:r>
              <a:rPr lang="en-US" sz="2400" dirty="0">
                <a:latin typeface="Arial" pitchFamily="34" charset="0"/>
                <a:cs typeface="Arial" pitchFamily="34" charset="0"/>
              </a:rPr>
              <a:t>      (purchasing, assembly and delivery)</a:t>
            </a:r>
          </a:p>
          <a:p>
            <a:r>
              <a:rPr lang="en-US" sz="2400" dirty="0">
                <a:latin typeface="Arial" pitchFamily="34" charset="0"/>
                <a:cs typeface="Arial" pitchFamily="34" charset="0"/>
              </a:rPr>
              <a:t>2.   </a:t>
            </a:r>
            <a:r>
              <a:rPr lang="en-US" sz="2400" dirty="0" err="1">
                <a:latin typeface="Arial" pitchFamily="34" charset="0"/>
                <a:cs typeface="Arial" pitchFamily="34" charset="0"/>
              </a:rPr>
              <a:t>BrainMinders</a:t>
            </a:r>
            <a:r>
              <a:rPr lang="en-US" sz="2400" dirty="0">
                <a:latin typeface="Arial" pitchFamily="34" charset="0"/>
                <a:cs typeface="Arial" pitchFamily="34" charset="0"/>
              </a:rPr>
              <a:t>™ presentation Safety day or bike rodeo</a:t>
            </a:r>
          </a:p>
          <a:p>
            <a:pPr marL="457200" indent="-457200">
              <a:buAutoNum type="arabicPeriod" startAt="3"/>
            </a:pPr>
            <a:r>
              <a:rPr lang="en-US" sz="2400" dirty="0">
                <a:latin typeface="Arial" pitchFamily="34" charset="0"/>
                <a:cs typeface="Arial" pitchFamily="34" charset="0"/>
              </a:rPr>
              <a:t>Pilot and Compass members assisting with an Anchor</a:t>
            </a:r>
          </a:p>
          <a:p>
            <a:pPr marL="457200" indent="-457200"/>
            <a:r>
              <a:rPr lang="en-US" sz="2400" dirty="0">
                <a:latin typeface="Arial" pitchFamily="34" charset="0"/>
                <a:cs typeface="Arial" pitchFamily="34" charset="0"/>
              </a:rPr>
              <a:t>      convention</a:t>
            </a:r>
          </a:p>
          <a:p>
            <a:r>
              <a:rPr lang="en-US" sz="2400" dirty="0">
                <a:latin typeface="Arial" pitchFamily="34" charset="0"/>
                <a:cs typeface="Arial" pitchFamily="34" charset="0"/>
              </a:rPr>
              <a:t>4.   Presenting a Pick Me Up</a:t>
            </a:r>
          </a:p>
          <a:p>
            <a:r>
              <a:rPr lang="en-US" sz="2400" dirty="0">
                <a:latin typeface="Arial" pitchFamily="34" charset="0"/>
                <a:cs typeface="Arial" pitchFamily="34" charset="0"/>
              </a:rPr>
              <a:t>5.   Presenting helmets</a:t>
            </a:r>
          </a:p>
          <a:p>
            <a:pPr marL="457200" indent="-457200">
              <a:buAutoNum type="arabicPeriod" startAt="6"/>
            </a:pPr>
            <a:r>
              <a:rPr lang="en-US" sz="2400" dirty="0">
                <a:latin typeface="Arial" pitchFamily="34" charset="0"/>
                <a:cs typeface="Arial" pitchFamily="34" charset="0"/>
              </a:rPr>
              <a:t>Volunteering at a community function and representing</a:t>
            </a:r>
          </a:p>
          <a:p>
            <a:pPr marL="457200" indent="-457200"/>
            <a:r>
              <a:rPr lang="en-US" sz="2400" dirty="0">
                <a:latin typeface="Arial" pitchFamily="34" charset="0"/>
                <a:cs typeface="Arial" pitchFamily="34" charset="0"/>
              </a:rPr>
              <a:t>      Pilot International by wearing your Pilot shirt and promoting Pilot.</a:t>
            </a:r>
          </a:p>
          <a:p>
            <a:pPr marL="457200" indent="-457200">
              <a:buAutoNum type="arabicPeriod" startAt="7"/>
            </a:pPr>
            <a:r>
              <a:rPr lang="en-US" sz="2400" dirty="0">
                <a:latin typeface="Arial" pitchFamily="34" charset="0"/>
                <a:cs typeface="Arial" pitchFamily="34" charset="0"/>
              </a:rPr>
              <a:t>Fundraising for a Matching Grant or a special service </a:t>
            </a:r>
          </a:p>
          <a:p>
            <a:pPr marL="457200" indent="-457200"/>
            <a:r>
              <a:rPr lang="en-US" sz="2400" dirty="0">
                <a:latin typeface="Arial" pitchFamily="34" charset="0"/>
                <a:cs typeface="Arial" pitchFamily="34" charset="0"/>
              </a:rPr>
              <a:t>      project where the money is restricted to that project.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1399230"/>
            <a:ext cx="9144000" cy="40318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VOLUNTEER HOURS REPORT SHEET</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Name_________________ 	Month August 2021 	Due: Sept. 14, 2021</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DATE	DESCRIPTION			HOURS     #Served</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_______	__________________________________________	________   ________</a:t>
            </a:r>
            <a:endParaRPr kumimoji="0" lang="en-US" sz="1600" b="0"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_______	__________________________________________	________   ________</a:t>
            </a:r>
            <a:endParaRPr kumimoji="0" lang="en-US" sz="1600" b="0"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_______	__________________________________________	________   ________</a:t>
            </a:r>
            <a:endParaRPr kumimoji="0" lang="en-US" sz="1600" b="0"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_______	__________________________________________	________   ________</a:t>
            </a:r>
            <a:endParaRPr kumimoji="0" lang="en-US" sz="1600" b="0"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_______	__________________________________________	________   ________</a:t>
            </a:r>
            <a:endParaRPr kumimoji="0" lang="en-US" sz="1600" b="0"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_______	__________________________________________	________   ________</a:t>
            </a:r>
            <a:endParaRPr kumimoji="0" lang="en-US" sz="1600" b="0"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_______	__________________________________________	________   ________</a:t>
            </a:r>
            <a:endParaRPr kumimoji="0" lang="en-US" sz="1600" b="0"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_______	__________________________________________	________   ________</a:t>
            </a:r>
            <a:endParaRPr kumimoji="0" lang="en-US" sz="1600" b="0"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_______	__________________________________________	________   ________</a:t>
            </a:r>
            <a:endParaRPr kumimoji="0" lang="en-US" sz="16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600" y="990600"/>
            <a:ext cx="7848600" cy="4401205"/>
          </a:xfrm>
          <a:prstGeom prst="rect">
            <a:avLst/>
          </a:prstGeom>
        </p:spPr>
        <p:txBody>
          <a:bodyPr wrap="square">
            <a:spAutoFit/>
          </a:bodyPr>
          <a:lstStyle/>
          <a:p>
            <a:r>
              <a:rPr lang="en-US" sz="4000" dirty="0">
                <a:latin typeface="Arial" pitchFamily="34" charset="0"/>
                <a:cs typeface="Arial" pitchFamily="34" charset="0"/>
              </a:rPr>
              <a:t>Reporting Volunteer Hours is still confusing because a lot of the application is subjective. </a:t>
            </a:r>
          </a:p>
          <a:p>
            <a:endParaRPr lang="en-US" sz="4000" dirty="0">
              <a:latin typeface="Arial" pitchFamily="34" charset="0"/>
              <a:cs typeface="Arial" pitchFamily="34" charset="0"/>
            </a:endParaRPr>
          </a:p>
          <a:p>
            <a:r>
              <a:rPr lang="en-US" sz="4000" dirty="0">
                <a:latin typeface="Arial" pitchFamily="34" charset="0"/>
                <a:cs typeface="Arial" pitchFamily="34" charset="0"/>
              </a:rPr>
              <a:t>Thus, Lisa (Patterson) said to apply the “count” list. If it doesn’t fit, it shouldn’t count.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594</TotalTime>
  <Words>3072</Words>
  <Application>Microsoft Office PowerPoint</Application>
  <PresentationFormat>On-screen Show (4:3)</PresentationFormat>
  <Paragraphs>128</Paragraphs>
  <Slides>15</Slides>
  <Notes>15</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15</vt:i4>
      </vt:variant>
    </vt:vector>
  </HeadingPairs>
  <TitlesOfParts>
    <vt:vector size="21" baseType="lpstr">
      <vt:lpstr>Arial</vt:lpstr>
      <vt:lpstr>Arial Black</vt:lpstr>
      <vt:lpstr>Calibri</vt:lpstr>
      <vt:lpstr>Times New Roman</vt:lpstr>
      <vt:lpstr>Office Theme</vt:lpstr>
      <vt:lpstr>Custom Design</vt:lpstr>
      <vt:lpstr>Volunteer Hours</vt:lpstr>
      <vt:lpstr>Volunteer Hours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Volunteer Hours</dc:title>
  <dc:creator>Sandy</dc:creator>
  <cp:lastModifiedBy>Katharine Banning</cp:lastModifiedBy>
  <cp:revision>43</cp:revision>
  <dcterms:created xsi:type="dcterms:W3CDTF">2021-09-17T22:34:40Z</dcterms:created>
  <dcterms:modified xsi:type="dcterms:W3CDTF">2021-10-10T17:51:37Z</dcterms:modified>
</cp:coreProperties>
</file>