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6" r:id="rId1"/>
  </p:sldMasterIdLst>
  <p:notesMasterIdLst>
    <p:notesMasterId r:id="rId53"/>
  </p:notesMasterIdLst>
  <p:sldIdLst>
    <p:sldId id="256" r:id="rId2"/>
    <p:sldId id="257" r:id="rId3"/>
    <p:sldId id="360" r:id="rId4"/>
    <p:sldId id="258" r:id="rId5"/>
    <p:sldId id="259" r:id="rId6"/>
    <p:sldId id="357" r:id="rId7"/>
    <p:sldId id="284" r:id="rId8"/>
    <p:sldId id="260" r:id="rId9"/>
    <p:sldId id="283" r:id="rId10"/>
    <p:sldId id="285" r:id="rId11"/>
    <p:sldId id="287" r:id="rId12"/>
    <p:sldId id="286" r:id="rId13"/>
    <p:sldId id="291" r:id="rId14"/>
    <p:sldId id="297" r:id="rId15"/>
    <p:sldId id="296" r:id="rId16"/>
    <p:sldId id="333" r:id="rId17"/>
    <p:sldId id="334" r:id="rId18"/>
    <p:sldId id="303" r:id="rId19"/>
    <p:sldId id="304" r:id="rId20"/>
    <p:sldId id="306" r:id="rId21"/>
    <p:sldId id="307" r:id="rId22"/>
    <p:sldId id="308" r:id="rId23"/>
    <p:sldId id="310" r:id="rId24"/>
    <p:sldId id="312" r:id="rId25"/>
    <p:sldId id="358" r:id="rId26"/>
    <p:sldId id="313" r:id="rId27"/>
    <p:sldId id="337" r:id="rId28"/>
    <p:sldId id="314" r:id="rId29"/>
    <p:sldId id="329" r:id="rId30"/>
    <p:sldId id="315" r:id="rId31"/>
    <p:sldId id="341" r:id="rId32"/>
    <p:sldId id="342" r:id="rId33"/>
    <p:sldId id="343" r:id="rId34"/>
    <p:sldId id="344" r:id="rId35"/>
    <p:sldId id="345" r:id="rId36"/>
    <p:sldId id="326" r:id="rId37"/>
    <p:sldId id="359" r:id="rId38"/>
    <p:sldId id="346" r:id="rId39"/>
    <p:sldId id="327" r:id="rId40"/>
    <p:sldId id="328" r:id="rId41"/>
    <p:sldId id="352" r:id="rId42"/>
    <p:sldId id="347" r:id="rId43"/>
    <p:sldId id="348" r:id="rId44"/>
    <p:sldId id="349" r:id="rId45"/>
    <p:sldId id="350" r:id="rId46"/>
    <p:sldId id="353" r:id="rId47"/>
    <p:sldId id="351" r:id="rId48"/>
    <p:sldId id="332" r:id="rId49"/>
    <p:sldId id="354" r:id="rId50"/>
    <p:sldId id="355" r:id="rId51"/>
    <p:sldId id="356" r:id="rId5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ri LaRocco" initials="LL" lastIdx="1" clrIdx="0">
    <p:extLst>
      <p:ext uri="{19B8F6BF-5375-455C-9EA6-DF929625EA0E}">
        <p15:presenceInfo xmlns:p15="http://schemas.microsoft.com/office/powerpoint/2012/main" userId="eec1094149107e31" providerId="Windows Live"/>
      </p:ext>
    </p:extLst>
  </p:cmAuthor>
  <p:cmAuthor id="2" name="Office Manager" initials="OM" lastIdx="1" clrIdx="1">
    <p:extLst>
      <p:ext uri="{19B8F6BF-5375-455C-9EA6-DF929625EA0E}">
        <p15:presenceInfo xmlns:p15="http://schemas.microsoft.com/office/powerpoint/2012/main" userId="Office Manag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21" autoAdjust="0"/>
    <p:restoredTop sz="69094" autoAdjust="0"/>
  </p:normalViewPr>
  <p:slideViewPr>
    <p:cSldViewPr snapToGrid="0">
      <p:cViewPr varScale="1">
        <p:scale>
          <a:sx n="50" d="100"/>
          <a:sy n="50" d="100"/>
        </p:scale>
        <p:origin x="1614" y="3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00" d="100"/>
          <a:sy n="100" d="100"/>
        </p:scale>
        <p:origin x="1560" y="-6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6AAD584-3CA7-4650-B3DA-80007EA05343}" type="datetimeFigureOut">
              <a:rPr lang="en-US" smtClean="0"/>
              <a:t>10/10/2021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E1629F7-5F37-4F4D-B4C2-333AFBBA1437}" type="slidenum">
              <a:rPr lang="en-US" smtClean="0"/>
              <a:t>‹#›</a:t>
            </a:fld>
            <a:endParaRPr lang="en-US"/>
          </a:p>
        </p:txBody>
      </p:sp>
    </p:spTree>
    <p:extLst>
      <p:ext uri="{BB962C8B-B14F-4D97-AF65-F5344CB8AC3E}">
        <p14:creationId xmlns:p14="http://schemas.microsoft.com/office/powerpoint/2010/main" val="3528193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p>
          <a:p>
            <a:r>
              <a:rPr lang="en-US" dirty="0"/>
              <a:t>Thank you for coming.  We hope you take away something from this session.  Please let us know anytime if you have questions.</a:t>
            </a:r>
          </a:p>
        </p:txBody>
      </p:sp>
      <p:sp>
        <p:nvSpPr>
          <p:cNvPr id="4" name="Slide Number Placeholder 3"/>
          <p:cNvSpPr>
            <a:spLocks noGrp="1"/>
          </p:cNvSpPr>
          <p:nvPr>
            <p:ph type="sldNum" sz="quarter" idx="5"/>
          </p:nvPr>
        </p:nvSpPr>
        <p:spPr/>
        <p:txBody>
          <a:bodyPr/>
          <a:lstStyle/>
          <a:p>
            <a:fld id="{0E1629F7-5F37-4F4D-B4C2-333AFBBA1437}" type="slidenum">
              <a:rPr lang="en-US" smtClean="0"/>
              <a:t>1</a:t>
            </a:fld>
            <a:endParaRPr lang="en-US"/>
          </a:p>
        </p:txBody>
      </p:sp>
    </p:spTree>
    <p:extLst>
      <p:ext uri="{BB962C8B-B14F-4D97-AF65-F5344CB8AC3E}">
        <p14:creationId xmlns:p14="http://schemas.microsoft.com/office/powerpoint/2010/main" val="2813335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DAC/DEC stands for District Administrative Council</a:t>
            </a:r>
          </a:p>
          <a:p>
            <a:endParaRPr lang="en-US" dirty="0"/>
          </a:p>
          <a:p>
            <a:r>
              <a:rPr lang="en-US" dirty="0"/>
              <a:t>Which consists of Governor, Governor-Elect, Secretary, Treasurer. </a:t>
            </a:r>
          </a:p>
        </p:txBody>
      </p:sp>
      <p:sp>
        <p:nvSpPr>
          <p:cNvPr id="4" name="Slide Number Placeholder 3"/>
          <p:cNvSpPr>
            <a:spLocks noGrp="1"/>
          </p:cNvSpPr>
          <p:nvPr>
            <p:ph type="sldNum" sz="quarter" idx="5"/>
          </p:nvPr>
        </p:nvSpPr>
        <p:spPr/>
        <p:txBody>
          <a:bodyPr/>
          <a:lstStyle/>
          <a:p>
            <a:fld id="{0E1629F7-5F37-4F4D-B4C2-333AFBBA1437}" type="slidenum">
              <a:rPr lang="en-US" smtClean="0"/>
              <a:t>2</a:t>
            </a:fld>
            <a:endParaRPr lang="en-US"/>
          </a:p>
        </p:txBody>
      </p:sp>
    </p:spTree>
    <p:extLst>
      <p:ext uri="{BB962C8B-B14F-4D97-AF65-F5344CB8AC3E}">
        <p14:creationId xmlns:p14="http://schemas.microsoft.com/office/powerpoint/2010/main" val="174011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 stands for District Executive Council</a:t>
            </a:r>
          </a:p>
          <a:p>
            <a:endParaRPr lang="en-US" dirty="0"/>
          </a:p>
          <a:p>
            <a:r>
              <a:rPr lang="en-US" dirty="0"/>
              <a:t>Which consists of Governor, Governor-Elect, Secretary, Treasurer and Lt. Governor(s)</a:t>
            </a:r>
          </a:p>
        </p:txBody>
      </p:sp>
      <p:sp>
        <p:nvSpPr>
          <p:cNvPr id="4" name="Slide Number Placeholder 3"/>
          <p:cNvSpPr>
            <a:spLocks noGrp="1"/>
          </p:cNvSpPr>
          <p:nvPr>
            <p:ph type="sldNum" sz="quarter" idx="5"/>
          </p:nvPr>
        </p:nvSpPr>
        <p:spPr/>
        <p:txBody>
          <a:bodyPr/>
          <a:lstStyle/>
          <a:p>
            <a:fld id="{0E1629F7-5F37-4F4D-B4C2-333AFBBA1437}" type="slidenum">
              <a:rPr lang="en-US" smtClean="0"/>
              <a:t>3</a:t>
            </a:fld>
            <a:endParaRPr lang="en-US"/>
          </a:p>
        </p:txBody>
      </p:sp>
    </p:spTree>
    <p:extLst>
      <p:ext uri="{BB962C8B-B14F-4D97-AF65-F5344CB8AC3E}">
        <p14:creationId xmlns:p14="http://schemas.microsoft.com/office/powerpoint/2010/main" val="748797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Members of the DAC/DEC are charged to further Pilot International’s objectives, study and teach its principles, ideals and ethics.  </a:t>
            </a:r>
          </a:p>
          <a:p>
            <a:endParaRPr lang="en-US" dirty="0"/>
          </a:p>
          <a:p>
            <a:r>
              <a:rPr lang="en-US" dirty="0"/>
              <a:t>They should familiarize themselves with the Bylaws, Policies of PI and give special emphasis to Pilot’s ongoing service focus –Brain Safety &amp; Health and Supporting Those Who Care for Others.</a:t>
            </a:r>
          </a:p>
          <a:p>
            <a:endParaRPr lang="en-US" dirty="0"/>
          </a:p>
          <a:p>
            <a:r>
              <a:rPr lang="en-US" dirty="0"/>
              <a:t>The DAC/DEC may propose amendments to the district standing rules.</a:t>
            </a:r>
          </a:p>
          <a:p>
            <a:endParaRPr lang="en-US" dirty="0"/>
          </a:p>
          <a:p>
            <a:r>
              <a:rPr lang="en-US" dirty="0"/>
              <a:t>The DAC/DEC may make recommendations for consideration by the voting body at district convention, including the district budget.</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4</a:t>
            </a:fld>
            <a:endParaRPr lang="en-US"/>
          </a:p>
        </p:txBody>
      </p:sp>
    </p:spTree>
    <p:extLst>
      <p:ext uri="{BB962C8B-B14F-4D97-AF65-F5344CB8AC3E}">
        <p14:creationId xmlns:p14="http://schemas.microsoft.com/office/powerpoint/2010/main" val="1419904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buClr>
                <a:schemeClr val="accent1"/>
              </a:buClr>
              <a:buSzPct val="80000"/>
              <a:buFont typeface="Wingdings 3" charset="2"/>
              <a:buChar char=""/>
              <a:tabLst>
                <a:tab pos="465887" algn="l"/>
              </a:tabLst>
            </a:pPr>
            <a:r>
              <a:rPr lang="en-US" b="1" dirty="0">
                <a:solidFill>
                  <a:schemeClr val="tx1">
                    <a:lumMod val="75000"/>
                    <a:lumOff val="25000"/>
                  </a:schemeClr>
                </a:solidFill>
              </a:rPr>
              <a:t>As District Officers,  the DAC/DEC:</a:t>
            </a:r>
          </a:p>
          <a:p>
            <a:pPr indent="-232943">
              <a:lnSpc>
                <a:spcPct val="90000"/>
              </a:lnSpc>
              <a:spcBef>
                <a:spcPts val="1019"/>
              </a:spcBef>
              <a:buClr>
                <a:schemeClr val="accent1"/>
              </a:buClr>
              <a:buSzPct val="80000"/>
              <a:buFont typeface="Wingdings 3" charset="2"/>
              <a:buChar char=""/>
              <a:tabLst>
                <a:tab pos="465887" algn="l"/>
              </a:tabLst>
            </a:pPr>
            <a:endParaRPr lang="en-US" b="1" dirty="0">
              <a:solidFill>
                <a:schemeClr val="tx1">
                  <a:lumMod val="75000"/>
                  <a:lumOff val="25000"/>
                </a:schemeClr>
              </a:solidFill>
            </a:endParaRPr>
          </a:p>
          <a:p>
            <a:pPr lvl="1" indent="-232943">
              <a:lnSpc>
                <a:spcPct val="90000"/>
              </a:lnSpc>
              <a:spcBef>
                <a:spcPts val="1019"/>
              </a:spcBef>
              <a:buClr>
                <a:schemeClr val="accent1"/>
              </a:buClr>
              <a:buSzPct val="80000"/>
              <a:buFont typeface="Wingdings 3" charset="2"/>
              <a:buChar char=""/>
              <a:tabLst>
                <a:tab pos="465887" algn="l"/>
              </a:tabLst>
            </a:pPr>
            <a:r>
              <a:rPr lang="en-US" dirty="0">
                <a:solidFill>
                  <a:schemeClr val="tx1">
                    <a:lumMod val="75000"/>
                    <a:lumOff val="25000"/>
                  </a:schemeClr>
                </a:solidFill>
              </a:rPr>
              <a:t> Should not express personal opinions to the clubs that are contradictory to the District Standing Rules, the Bylaws and/or action voted by the convention body of Pilot International or the Executive Committee.  As members of a club, they have the right to express personal opinions at club meetings and, through proper channels, try to get necessary or desirable changes made.  However, until changes are made, it is their duty to uphold rules of the District and Pilot International.</a:t>
            </a:r>
          </a:p>
          <a:p>
            <a:pPr lvl="1" indent="-232943">
              <a:lnSpc>
                <a:spcPct val="90000"/>
              </a:lnSpc>
              <a:spcBef>
                <a:spcPts val="1019"/>
              </a:spcBef>
              <a:buClr>
                <a:schemeClr val="accent1"/>
              </a:buClr>
              <a:buSzPct val="80000"/>
              <a:buFont typeface="Wingdings 3" charset="2"/>
              <a:buChar char=""/>
              <a:tabLst>
                <a:tab pos="465887" algn="l"/>
              </a:tabLst>
            </a:pPr>
            <a:endParaRPr lang="en-US" dirty="0">
              <a:solidFill>
                <a:schemeClr val="tx1">
                  <a:lumMod val="75000"/>
                  <a:lumOff val="25000"/>
                </a:schemeClr>
              </a:solidFill>
            </a:endParaRPr>
          </a:p>
          <a:p>
            <a:pPr lvl="1" indent="-232943">
              <a:lnSpc>
                <a:spcPct val="90000"/>
              </a:lnSpc>
              <a:spcBef>
                <a:spcPts val="1019"/>
              </a:spcBef>
              <a:buClr>
                <a:schemeClr val="accent1"/>
              </a:buClr>
              <a:buSzPct val="80000"/>
              <a:buFont typeface="Wingdings 3" charset="2"/>
              <a:buChar char=""/>
              <a:tabLst>
                <a:tab pos="465887" algn="l"/>
              </a:tabLst>
            </a:pPr>
            <a:r>
              <a:rPr lang="en-US" dirty="0">
                <a:solidFill>
                  <a:schemeClr val="tx1">
                    <a:lumMod val="75000"/>
                    <a:lumOff val="25000"/>
                  </a:schemeClr>
                </a:solidFill>
              </a:rPr>
              <a:t>They will refrain from:</a:t>
            </a:r>
          </a:p>
          <a:p>
            <a:pPr marL="755449" lvl="3" indent="-342944">
              <a:lnSpc>
                <a:spcPct val="90000"/>
              </a:lnSpc>
              <a:spcBef>
                <a:spcPts val="1019"/>
              </a:spcBef>
              <a:buClr>
                <a:schemeClr val="accent1"/>
              </a:buClr>
              <a:buSzPct val="80000"/>
              <a:buFont typeface="Wingdings 3" charset="2"/>
              <a:buChar char=""/>
              <a:tabLst>
                <a:tab pos="465887" algn="l"/>
                <a:tab pos="1164717" algn="l"/>
              </a:tabLst>
            </a:pPr>
            <a:r>
              <a:rPr lang="en-US" b="1" dirty="0">
                <a:solidFill>
                  <a:schemeClr val="tx1">
                    <a:lumMod val="75000"/>
                    <a:lumOff val="25000"/>
                  </a:schemeClr>
                </a:solidFill>
              </a:rPr>
              <a:t>Campaigning for or against club, district or international officers.</a:t>
            </a:r>
            <a:r>
              <a:rPr lang="en-US" dirty="0">
                <a:solidFill>
                  <a:schemeClr val="tx1">
                    <a:lumMod val="75000"/>
                    <a:lumOff val="25000"/>
                  </a:schemeClr>
                </a:solidFill>
              </a:rPr>
              <a:t>  </a:t>
            </a:r>
          </a:p>
          <a:p>
            <a:pPr marL="755449" lvl="3" indent="-342944">
              <a:lnSpc>
                <a:spcPct val="90000"/>
              </a:lnSpc>
              <a:spcBef>
                <a:spcPts val="1019"/>
              </a:spcBef>
              <a:buClr>
                <a:schemeClr val="accent1"/>
              </a:buClr>
              <a:buSzPct val="80000"/>
              <a:buFont typeface="Wingdings 3" charset="2"/>
              <a:buChar char=""/>
              <a:tabLst>
                <a:tab pos="465887" algn="l"/>
                <a:tab pos="1164717" algn="l"/>
              </a:tabLst>
            </a:pPr>
            <a:r>
              <a:rPr lang="en-US" i="1" dirty="0">
                <a:solidFill>
                  <a:schemeClr val="tx1">
                    <a:lumMod val="75000"/>
                    <a:lumOff val="25000"/>
                  </a:schemeClr>
                </a:solidFill>
              </a:rPr>
              <a:t>Any violations should be reported to the PI President with a copy to Pilot Headquarters.</a:t>
            </a:r>
          </a:p>
          <a:p>
            <a:pPr marL="755449" lvl="3" indent="-342944">
              <a:lnSpc>
                <a:spcPct val="90000"/>
              </a:lnSpc>
              <a:spcBef>
                <a:spcPts val="1019"/>
              </a:spcBef>
              <a:buClr>
                <a:schemeClr val="accent1"/>
              </a:buClr>
              <a:buSzPct val="80000"/>
              <a:buFont typeface="Wingdings 3" charset="2"/>
              <a:buChar char=""/>
              <a:tabLst>
                <a:tab pos="465887" algn="l"/>
                <a:tab pos="1164717" algn="l"/>
              </a:tabLst>
            </a:pPr>
            <a:r>
              <a:rPr lang="en-US" dirty="0">
                <a:solidFill>
                  <a:schemeClr val="tx1">
                    <a:lumMod val="75000"/>
                    <a:lumOff val="25000"/>
                  </a:schemeClr>
                </a:solidFill>
              </a:rPr>
              <a:t>Making commitments in the name of Pilot International involving PI, districts or clubs without prior approval of the Executive Committee.</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5</a:t>
            </a:fld>
            <a:endParaRPr lang="en-US"/>
          </a:p>
        </p:txBody>
      </p:sp>
    </p:spTree>
    <p:extLst>
      <p:ext uri="{BB962C8B-B14F-4D97-AF65-F5344CB8AC3E}">
        <p14:creationId xmlns:p14="http://schemas.microsoft.com/office/powerpoint/2010/main" val="1569665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2943" defTabSz="931774">
              <a:lnSpc>
                <a:spcPct val="90000"/>
              </a:lnSpc>
              <a:spcAft>
                <a:spcPts val="611"/>
              </a:spcAft>
              <a:buFont typeface="Arial" panose="020B0604020202020204" pitchFamily="34" charset="0"/>
              <a:buChar char="•"/>
              <a:tabLst>
                <a:tab pos="1048245" algn="l"/>
              </a:tabLst>
            </a:pPr>
            <a:r>
              <a:rPr lang="en-US" dirty="0">
                <a:solidFill>
                  <a:srgbClr val="000000"/>
                </a:solidFill>
              </a:rPr>
              <a:t>Must be a dues paying active member of a Pilot Club. </a:t>
            </a:r>
          </a:p>
          <a:p>
            <a:pPr indent="-232943" defTabSz="931774">
              <a:lnSpc>
                <a:spcPct val="90000"/>
              </a:lnSpc>
              <a:spcAft>
                <a:spcPts val="611"/>
              </a:spcAft>
              <a:buFont typeface="Arial" panose="020B0604020202020204" pitchFamily="34" charset="0"/>
              <a:buChar char="•"/>
              <a:tabLst>
                <a:tab pos="1048245" algn="l"/>
              </a:tabLst>
            </a:pPr>
            <a:r>
              <a:rPr lang="en-US" dirty="0">
                <a:solidFill>
                  <a:srgbClr val="000000"/>
                </a:solidFill>
              </a:rPr>
              <a:t>Must have served as president of a Pilot Club</a:t>
            </a:r>
          </a:p>
          <a:p>
            <a:pPr indent="-232943" defTabSz="931774">
              <a:lnSpc>
                <a:spcPct val="90000"/>
              </a:lnSpc>
              <a:spcAft>
                <a:spcPts val="611"/>
              </a:spcAft>
              <a:buFont typeface="Arial" panose="020B0604020202020204" pitchFamily="34" charset="0"/>
              <a:buChar char="•"/>
              <a:tabLst>
                <a:tab pos="1048245" algn="l"/>
              </a:tabLst>
            </a:pPr>
            <a:r>
              <a:rPr lang="en-US" dirty="0">
                <a:solidFill>
                  <a:srgbClr val="000000"/>
                </a:solidFill>
              </a:rPr>
              <a:t>Should have attended District and Pilot International Conventions to a creditable degree.  </a:t>
            </a:r>
          </a:p>
          <a:p>
            <a:pPr indent="-232943" defTabSz="931774">
              <a:lnSpc>
                <a:spcPct val="90000"/>
              </a:lnSpc>
              <a:spcAft>
                <a:spcPts val="611"/>
              </a:spcAft>
              <a:buFont typeface="Arial" panose="020B0604020202020204" pitchFamily="34" charset="0"/>
              <a:buChar char="•"/>
              <a:tabLst>
                <a:tab pos="1048245" algn="l"/>
              </a:tabLst>
            </a:pPr>
            <a:r>
              <a:rPr lang="en-US" dirty="0">
                <a:solidFill>
                  <a:srgbClr val="000000"/>
                </a:solidFill>
              </a:rPr>
              <a:t>Will not serve as a District officer, International officer and/or a club president at the same time</a:t>
            </a:r>
          </a:p>
          <a:p>
            <a:pPr indent="-232943" defTabSz="931774">
              <a:lnSpc>
                <a:spcPct val="90000"/>
              </a:lnSpc>
              <a:spcAft>
                <a:spcPts val="611"/>
              </a:spcAft>
              <a:buFont typeface="Arial" panose="020B0604020202020204" pitchFamily="34" charset="0"/>
              <a:buChar char="•"/>
              <a:tabLst>
                <a:tab pos="1048245" algn="l"/>
              </a:tabLst>
            </a:pPr>
            <a:r>
              <a:rPr lang="en-US" dirty="0">
                <a:solidFill>
                  <a:srgbClr val="000000"/>
                </a:solidFill>
              </a:rPr>
              <a:t>Agrees to give the time and effort necessary to perform efficiently the duties of the Governor and understands that it will require spending some personal funds.</a:t>
            </a:r>
          </a:p>
          <a:p>
            <a:pPr indent="-232943" defTabSz="931774">
              <a:lnSpc>
                <a:spcPct val="90000"/>
              </a:lnSpc>
              <a:spcAft>
                <a:spcPts val="611"/>
              </a:spcAft>
              <a:buFont typeface="Arial" panose="020B0604020202020204" pitchFamily="34" charset="0"/>
              <a:buChar char="•"/>
              <a:tabLst>
                <a:tab pos="1048245" algn="l"/>
              </a:tabLst>
            </a:pPr>
            <a:r>
              <a:rPr lang="en-US" sz="1800" dirty="0">
                <a:latin typeface="Cambria" panose="02040503050406030204" pitchFamily="18" charset="0"/>
                <a:ea typeface="Calibri" panose="020F0502020204030204" pitchFamily="34" charset="0"/>
                <a:cs typeface="Times New Roman" panose="02020603050405020304" pitchFamily="18" charset="0"/>
              </a:rPr>
              <a:t>A nominee for Secretary or Treasurer of a Small District will have served on a Pilot Club Executive Board. </a:t>
            </a:r>
            <a:endParaRPr lang="en-US" dirty="0">
              <a:solidFill>
                <a:srgbClr val="000000"/>
              </a:solidFill>
            </a:endParaRP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6</a:t>
            </a:fld>
            <a:endParaRPr lang="en-US"/>
          </a:p>
        </p:txBody>
      </p:sp>
    </p:spTree>
    <p:extLst>
      <p:ext uri="{BB962C8B-B14F-4D97-AF65-F5344CB8AC3E}">
        <p14:creationId xmlns:p14="http://schemas.microsoft.com/office/powerpoint/2010/main" val="1076775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349415">
              <a:spcBef>
                <a:spcPts val="1019"/>
              </a:spcBef>
              <a:buClr>
                <a:schemeClr val="accent1"/>
              </a:buClr>
              <a:buSzPct val="80000"/>
              <a:buFont typeface="Wingdings 3" charset="2"/>
              <a:buChar char=""/>
              <a:tabLst>
                <a:tab pos="815302" algn="l"/>
                <a:tab pos="1048245" algn="l"/>
              </a:tabLst>
            </a:pPr>
            <a:r>
              <a:rPr lang="en-US" dirty="0">
                <a:solidFill>
                  <a:schemeClr val="tx1">
                    <a:lumMod val="75000"/>
                    <a:lumOff val="25000"/>
                  </a:schemeClr>
                </a:solidFill>
              </a:rPr>
              <a:t>The term of office for the Governor is for one year and begins on July 1 or on the date of the Pilot International pre-convention International Administrative Council meeting at the PI Annual Convention &amp; Leadership Conference, whichever date occurs first.  A Governor who has served more than six months is deemed to have served a full term.</a:t>
            </a:r>
          </a:p>
          <a:p>
            <a:pPr marL="349415" indent="-349415">
              <a:spcBef>
                <a:spcPts val="1019"/>
              </a:spcBef>
              <a:buClr>
                <a:schemeClr val="accent1"/>
              </a:buClr>
              <a:buSzPct val="80000"/>
              <a:buFont typeface="Wingdings 3" charset="2"/>
              <a:buChar char=""/>
              <a:tabLst>
                <a:tab pos="815302" algn="l"/>
                <a:tab pos="1048245" algn="l"/>
              </a:tabLst>
            </a:pPr>
            <a:r>
              <a:rPr lang="en-US" dirty="0">
                <a:solidFill>
                  <a:schemeClr val="tx1">
                    <a:lumMod val="75000"/>
                    <a:lumOff val="25000"/>
                  </a:schemeClr>
                </a:solidFill>
              </a:rPr>
              <a:t>If the Governor becomes unable to perform the duties of the office for three (3) consecutive months or is absent from any two (2) required meetings, except in an emergency, the Governor will forfeit the office and the position will be filled by advance of the Governor Elect</a:t>
            </a:r>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7</a:t>
            </a:fld>
            <a:endParaRPr lang="en-US"/>
          </a:p>
        </p:txBody>
      </p:sp>
    </p:spTree>
    <p:extLst>
      <p:ext uri="{BB962C8B-B14F-4D97-AF65-F5344CB8AC3E}">
        <p14:creationId xmlns:p14="http://schemas.microsoft.com/office/powerpoint/2010/main" val="1502746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19"/>
              </a:spcBef>
              <a:buClr>
                <a:schemeClr val="accent1"/>
              </a:buClr>
              <a:buSzPct val="80000"/>
              <a:buFont typeface="Wingdings 3" charset="2"/>
              <a:buChar char=""/>
              <a:tabLst>
                <a:tab pos="1048245" algn="l"/>
              </a:tabLst>
            </a:pPr>
            <a:r>
              <a:rPr lang="en-US" b="1" dirty="0">
                <a:solidFill>
                  <a:schemeClr val="tx1">
                    <a:lumMod val="75000"/>
                    <a:lumOff val="25000"/>
                  </a:schemeClr>
                </a:solidFill>
                <a:effectLst/>
              </a:rPr>
              <a:t>It is the duty of each Pilot Club to know and understand the Status, Qualifications and Duties of each District Officer before making a nomination.</a:t>
            </a:r>
          </a:p>
          <a:p>
            <a:pPr>
              <a:spcBef>
                <a:spcPts val="1019"/>
              </a:spcBef>
              <a:buClr>
                <a:schemeClr val="accent1"/>
              </a:buClr>
              <a:buSzPct val="80000"/>
              <a:buFont typeface="Wingdings 3" charset="2"/>
              <a:buChar char=""/>
              <a:tabLst>
                <a:tab pos="1048245" algn="l"/>
              </a:tabLst>
            </a:pPr>
            <a:endParaRPr lang="en-US" b="1" dirty="0">
              <a:solidFill>
                <a:schemeClr val="tx1">
                  <a:lumMod val="75000"/>
                  <a:lumOff val="25000"/>
                </a:schemeClr>
              </a:solidFill>
            </a:endParaRPr>
          </a:p>
          <a:p>
            <a:pPr>
              <a:spcBef>
                <a:spcPts val="1019"/>
              </a:spcBef>
              <a:buClr>
                <a:schemeClr val="accent1"/>
              </a:buClr>
              <a:buSzPct val="80000"/>
              <a:buFont typeface="Wingdings 3" charset="2"/>
              <a:buChar char=""/>
              <a:tabLst>
                <a:tab pos="1048245" algn="l"/>
              </a:tabLst>
            </a:pPr>
            <a:r>
              <a:rPr lang="en-US" b="1" dirty="0">
                <a:solidFill>
                  <a:schemeClr val="tx1">
                    <a:lumMod val="75000"/>
                    <a:lumOff val="25000"/>
                  </a:schemeClr>
                </a:solidFill>
                <a:effectLst/>
              </a:rPr>
              <a:t>Each officer is District Officer and a member of the DAC/DEC.</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8</a:t>
            </a:fld>
            <a:endParaRPr lang="en-US"/>
          </a:p>
        </p:txBody>
      </p:sp>
    </p:spTree>
    <p:extLst>
      <p:ext uri="{BB962C8B-B14F-4D97-AF65-F5344CB8AC3E}">
        <p14:creationId xmlns:p14="http://schemas.microsoft.com/office/powerpoint/2010/main" val="4235010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6472" lvl="1" indent="-116472" defTabSz="588829">
              <a:lnSpc>
                <a:spcPct val="90000"/>
              </a:lnSpc>
              <a:spcBef>
                <a:spcPct val="0"/>
              </a:spcBef>
              <a:spcAft>
                <a:spcPct val="20000"/>
              </a:spcAft>
              <a:buChar char="•"/>
            </a:pPr>
            <a:r>
              <a:rPr lang="en-US" dirty="0"/>
              <a:t>a district officer and a member of the DAC/DEC.</a:t>
            </a:r>
          </a:p>
          <a:p>
            <a:pPr marL="116472" lvl="1" indent="-116472" defTabSz="588829">
              <a:lnSpc>
                <a:spcPct val="90000"/>
              </a:lnSpc>
              <a:spcBef>
                <a:spcPct val="0"/>
              </a:spcBef>
              <a:spcAft>
                <a:spcPct val="20000"/>
              </a:spcAft>
              <a:buChar char="•"/>
            </a:pPr>
            <a:r>
              <a:rPr lang="en-US" dirty="0"/>
              <a:t>a member of the International Administrative Council (IAC) of Pilot International.</a:t>
            </a:r>
          </a:p>
          <a:p>
            <a:pPr marL="116472" lvl="1" indent="-116472" defTabSz="588829">
              <a:lnSpc>
                <a:spcPct val="90000"/>
              </a:lnSpc>
              <a:spcBef>
                <a:spcPct val="0"/>
              </a:spcBef>
              <a:spcAft>
                <a:spcPct val="20000"/>
              </a:spcAft>
              <a:buChar char="•"/>
            </a:pPr>
            <a:r>
              <a:rPr lang="en-US" dirty="0"/>
              <a:t>the official representative of Pilot International in the district and acts under the directions of the Executive Committee of Pilot International.</a:t>
            </a:r>
          </a:p>
          <a:p>
            <a:pPr marL="116472" lvl="1" indent="-116472" defTabSz="588829">
              <a:lnSpc>
                <a:spcPct val="90000"/>
              </a:lnSpc>
              <a:spcBef>
                <a:spcPct val="0"/>
              </a:spcBef>
              <a:spcAft>
                <a:spcPct val="20000"/>
              </a:spcAft>
              <a:buChar char="•"/>
            </a:pPr>
            <a:r>
              <a:rPr lang="en-US" dirty="0"/>
              <a:t>the liaison officer between the clubs and Pilot International</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9</a:t>
            </a:fld>
            <a:endParaRPr lang="en-US"/>
          </a:p>
        </p:txBody>
      </p:sp>
    </p:spTree>
    <p:extLst>
      <p:ext uri="{BB962C8B-B14F-4D97-AF65-F5344CB8AC3E}">
        <p14:creationId xmlns:p14="http://schemas.microsoft.com/office/powerpoint/2010/main" val="202920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57066" lvl="1" indent="-291179">
              <a:lnSpc>
                <a:spcPct val="90000"/>
              </a:lnSpc>
              <a:spcBef>
                <a:spcPts val="1019"/>
              </a:spcBef>
              <a:buClr>
                <a:schemeClr val="accent1"/>
              </a:buClr>
              <a:buSzPct val="80000"/>
              <a:buFont typeface="Wingdings 3" charset="2"/>
              <a:buChar char=""/>
              <a:tabLst>
                <a:tab pos="815302" algn="l"/>
                <a:tab pos="1048245" algn="l"/>
              </a:tabLst>
            </a:pPr>
            <a:r>
              <a:rPr lang="en-US" dirty="0">
                <a:solidFill>
                  <a:schemeClr val="tx1">
                    <a:lumMod val="75000"/>
                    <a:lumOff val="25000"/>
                  </a:schemeClr>
                </a:solidFill>
              </a:rPr>
              <a:t> Agrees to attend the Council of Leaders and the pre/post-convention meetings of the International Administrative Council of Pilot International at international convention.</a:t>
            </a:r>
          </a:p>
          <a:p>
            <a:pPr marL="757066" lvl="1" indent="-291179">
              <a:lnSpc>
                <a:spcPct val="90000"/>
              </a:lnSpc>
              <a:spcBef>
                <a:spcPts val="1019"/>
              </a:spcBef>
              <a:buClr>
                <a:schemeClr val="accent1"/>
              </a:buClr>
              <a:buSzPct val="80000"/>
              <a:buFont typeface="Wingdings 3" charset="2"/>
              <a:buChar char=""/>
              <a:tabLst>
                <a:tab pos="815302" algn="l"/>
                <a:tab pos="1048245" algn="l"/>
              </a:tabLst>
            </a:pPr>
            <a:endParaRPr lang="en-US" dirty="0">
              <a:solidFill>
                <a:schemeClr val="tx1">
                  <a:lumMod val="75000"/>
                  <a:lumOff val="25000"/>
                </a:schemeClr>
              </a:solidFill>
            </a:endParaRPr>
          </a:p>
          <a:p>
            <a:pPr marL="757066" lvl="1" indent="-291179">
              <a:lnSpc>
                <a:spcPct val="90000"/>
              </a:lnSpc>
              <a:spcBef>
                <a:spcPts val="1019"/>
              </a:spcBef>
              <a:buClr>
                <a:schemeClr val="accent1"/>
              </a:buClr>
              <a:buSzPct val="80000"/>
              <a:buFont typeface="Wingdings 3" charset="2"/>
              <a:buChar char=""/>
              <a:tabLst>
                <a:tab pos="815302" algn="l"/>
                <a:tab pos="1048245" algn="l"/>
              </a:tabLst>
            </a:pPr>
            <a:r>
              <a:rPr lang="en-US" dirty="0">
                <a:solidFill>
                  <a:schemeClr val="tx1">
                    <a:lumMod val="75000"/>
                    <a:lumOff val="25000"/>
                  </a:schemeClr>
                </a:solidFill>
              </a:rPr>
              <a:t>Represents Pilot International in the district (for details, see bulletin “Duties and Responsibilities of the District Administrative Council”).</a:t>
            </a:r>
          </a:p>
          <a:p>
            <a:pPr marL="757066" lvl="1" indent="-291179">
              <a:lnSpc>
                <a:spcPct val="90000"/>
              </a:lnSpc>
              <a:spcBef>
                <a:spcPts val="1019"/>
              </a:spcBef>
              <a:buClr>
                <a:schemeClr val="accent1"/>
              </a:buClr>
              <a:buSzPct val="80000"/>
              <a:buFont typeface="Wingdings 3" charset="2"/>
              <a:buChar char=""/>
              <a:tabLst>
                <a:tab pos="815302" algn="l"/>
                <a:tab pos="1048245" algn="l"/>
              </a:tabLst>
            </a:pPr>
            <a:endParaRPr lang="en-US" dirty="0">
              <a:solidFill>
                <a:schemeClr val="tx1">
                  <a:lumMod val="75000"/>
                  <a:lumOff val="25000"/>
                </a:schemeClr>
              </a:solidFill>
            </a:endParaRPr>
          </a:p>
          <a:p>
            <a:pPr marL="757066" lvl="1" indent="-291179">
              <a:lnSpc>
                <a:spcPct val="90000"/>
              </a:lnSpc>
              <a:spcBef>
                <a:spcPts val="1019"/>
              </a:spcBef>
              <a:buClr>
                <a:schemeClr val="accent1"/>
              </a:buClr>
              <a:buSzPct val="80000"/>
              <a:buFont typeface="Wingdings 3" charset="2"/>
              <a:buChar char=""/>
              <a:tabLst>
                <a:tab pos="815302" algn="l"/>
                <a:tab pos="1048245" algn="l"/>
              </a:tabLst>
            </a:pPr>
            <a:r>
              <a:rPr lang="en-US" dirty="0">
                <a:solidFill>
                  <a:schemeClr val="tx1">
                    <a:lumMod val="75000"/>
                    <a:lumOff val="25000"/>
                  </a:schemeClr>
                </a:solidFill>
              </a:rPr>
              <a:t> Works with the District Administrative Council (for details, see Pilot Bylaws, Article XVIII. </a:t>
            </a:r>
          </a:p>
          <a:p>
            <a:pPr marL="757066" lvl="1" indent="-291179">
              <a:lnSpc>
                <a:spcPct val="90000"/>
              </a:lnSpc>
              <a:spcBef>
                <a:spcPts val="1019"/>
              </a:spcBef>
              <a:buClr>
                <a:schemeClr val="accent1"/>
              </a:buClr>
              <a:buSzPct val="80000"/>
              <a:buFont typeface="Wingdings 3" charset="2"/>
              <a:buChar char=""/>
              <a:tabLst>
                <a:tab pos="815302" algn="l"/>
                <a:tab pos="1048245" algn="l"/>
              </a:tabLst>
            </a:pPr>
            <a:endParaRPr lang="en-US" dirty="0">
              <a:solidFill>
                <a:schemeClr val="tx1">
                  <a:lumMod val="75000"/>
                  <a:lumOff val="25000"/>
                </a:schemeClr>
              </a:solidFill>
            </a:endParaRPr>
          </a:p>
          <a:p>
            <a:pPr marL="757066" lvl="1" indent="-291179">
              <a:lnSpc>
                <a:spcPct val="90000"/>
              </a:lnSpc>
              <a:spcBef>
                <a:spcPts val="1019"/>
              </a:spcBef>
              <a:buClr>
                <a:schemeClr val="accent1"/>
              </a:buClr>
              <a:buSzPct val="80000"/>
              <a:buFont typeface="Wingdings 3" charset="2"/>
              <a:buChar char=""/>
              <a:tabLst>
                <a:tab pos="815302" algn="l"/>
                <a:tab pos="1048245" algn="l"/>
              </a:tabLst>
            </a:pPr>
            <a:r>
              <a:rPr lang="en-US" dirty="0">
                <a:solidFill>
                  <a:schemeClr val="tx1">
                    <a:lumMod val="75000"/>
                    <a:lumOff val="25000"/>
                  </a:schemeClr>
                </a:solidFill>
              </a:rPr>
              <a:t>Assists in planning itineraries for club visits.</a:t>
            </a:r>
          </a:p>
          <a:p>
            <a:pPr marL="757066" lvl="1" indent="-291179">
              <a:lnSpc>
                <a:spcPct val="90000"/>
              </a:lnSpc>
              <a:spcBef>
                <a:spcPts val="1019"/>
              </a:spcBef>
              <a:buClr>
                <a:schemeClr val="accent1"/>
              </a:buClr>
              <a:buSzPct val="80000"/>
              <a:buFont typeface="Wingdings 3" charset="2"/>
              <a:buChar char=""/>
              <a:tabLst>
                <a:tab pos="815302" algn="l"/>
                <a:tab pos="1048245" algn="l"/>
              </a:tabLst>
            </a:pPr>
            <a:endParaRPr lang="en-US" dirty="0">
              <a:solidFill>
                <a:schemeClr val="tx1">
                  <a:lumMod val="75000"/>
                  <a:lumOff val="25000"/>
                </a:schemeClr>
              </a:solidFill>
            </a:endParaRPr>
          </a:p>
          <a:p>
            <a:pPr marL="757066" lvl="1" indent="-291179">
              <a:lnSpc>
                <a:spcPct val="90000"/>
              </a:lnSpc>
              <a:spcBef>
                <a:spcPts val="1019"/>
              </a:spcBef>
              <a:buClr>
                <a:schemeClr val="accent1"/>
              </a:buClr>
              <a:buSzPct val="80000"/>
              <a:buFont typeface="Wingdings 3" charset="2"/>
              <a:buChar char=""/>
              <a:tabLst>
                <a:tab pos="815302" algn="l"/>
                <a:tab pos="1048245" algn="l"/>
              </a:tabLst>
            </a:pPr>
            <a:r>
              <a:rPr lang="en-US" dirty="0">
                <a:solidFill>
                  <a:schemeClr val="tx1">
                    <a:lumMod val="75000"/>
                    <a:lumOff val="25000"/>
                  </a:schemeClr>
                </a:solidFill>
              </a:rPr>
              <a:t> Makes visits to clubs.</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10</a:t>
            </a:fld>
            <a:endParaRPr lang="en-US"/>
          </a:p>
        </p:txBody>
      </p:sp>
    </p:spTree>
    <p:extLst>
      <p:ext uri="{BB962C8B-B14F-4D97-AF65-F5344CB8AC3E}">
        <p14:creationId xmlns:p14="http://schemas.microsoft.com/office/powerpoint/2010/main" val="593153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326" lvl="1" indent="-176326">
              <a:lnSpc>
                <a:spcPct val="90000"/>
              </a:lnSpc>
              <a:spcBef>
                <a:spcPts val="1019"/>
              </a:spcBef>
              <a:buClr>
                <a:schemeClr val="accent1"/>
              </a:buClr>
              <a:buSzPct val="80000"/>
              <a:buFont typeface="Wingdings 3" charset="2"/>
              <a:buChar char=""/>
              <a:tabLst>
                <a:tab pos="815302" algn="l"/>
                <a:tab pos="1048245" algn="l"/>
              </a:tabLst>
            </a:pPr>
            <a:r>
              <a:rPr lang="en-US" sz="1100" dirty="0">
                <a:solidFill>
                  <a:schemeClr val="tx1">
                    <a:lumMod val="75000"/>
                    <a:lumOff val="25000"/>
                  </a:schemeClr>
                </a:solidFill>
              </a:rPr>
              <a:t> Presides at meetings at which business of the district is transacted.  In an emergency or the absence of the Governor, the Governor Elect presides at such meetings.</a:t>
            </a:r>
          </a:p>
          <a:p>
            <a:pPr marL="176326" lvl="1" indent="-176326">
              <a:lnSpc>
                <a:spcPct val="90000"/>
              </a:lnSpc>
              <a:spcBef>
                <a:spcPts val="1019"/>
              </a:spcBef>
              <a:buClr>
                <a:schemeClr val="accent1"/>
              </a:buClr>
              <a:buSzPct val="80000"/>
              <a:buFont typeface="Wingdings 3" charset="2"/>
              <a:buChar char=""/>
              <a:tabLst>
                <a:tab pos="815302" algn="l"/>
                <a:tab pos="1048245" algn="l"/>
              </a:tabLst>
            </a:pPr>
            <a:r>
              <a:rPr lang="en-US" sz="1100" dirty="0">
                <a:solidFill>
                  <a:schemeClr val="tx1">
                    <a:lumMod val="75000"/>
                    <a:lumOff val="25000"/>
                  </a:schemeClr>
                </a:solidFill>
              </a:rPr>
              <a:t>Appoints the committees deemed necessary, with the exception of the District Nominating Committee, in accordance with the district standing rules and district organization plan.  Appointments are approved by the DAC/DEC.</a:t>
            </a:r>
          </a:p>
          <a:p>
            <a:pPr marL="0" lvl="1">
              <a:lnSpc>
                <a:spcPct val="90000"/>
              </a:lnSpc>
              <a:spcBef>
                <a:spcPts val="1019"/>
              </a:spcBef>
              <a:buClr>
                <a:schemeClr val="accent1"/>
              </a:buClr>
              <a:buSzPct val="80000"/>
              <a:buFont typeface="Wingdings 3" charset="2"/>
              <a:buChar char=""/>
              <a:tabLst>
                <a:tab pos="815302" algn="l"/>
                <a:tab pos="1048245" algn="l"/>
              </a:tabLst>
            </a:pPr>
            <a:r>
              <a:rPr lang="en-US" sz="1100" dirty="0">
                <a:solidFill>
                  <a:schemeClr val="tx1">
                    <a:lumMod val="75000"/>
                    <a:lumOff val="25000"/>
                  </a:schemeClr>
                </a:solidFill>
              </a:rPr>
              <a:t>It is the Governor’s responsibility to send each member of the Nominating Committee a copy of the following:</a:t>
            </a:r>
          </a:p>
          <a:p>
            <a:pPr marL="294415" indent="-174708">
              <a:lnSpc>
                <a:spcPct val="90000"/>
              </a:lnSpc>
              <a:spcBef>
                <a:spcPts val="1019"/>
              </a:spcBef>
              <a:buClr>
                <a:schemeClr val="accent1"/>
              </a:buClr>
              <a:buSzPct val="80000"/>
              <a:buFont typeface="Wingdings 3" charset="2"/>
              <a:buChar char=""/>
              <a:tabLst>
                <a:tab pos="465887" algn="l"/>
                <a:tab pos="698830" algn="l"/>
                <a:tab pos="931774" algn="l"/>
              </a:tabLst>
            </a:pPr>
            <a:r>
              <a:rPr lang="en-US" sz="1100" dirty="0">
                <a:solidFill>
                  <a:schemeClr val="tx1">
                    <a:lumMod val="75000"/>
                    <a:lumOff val="25000"/>
                  </a:schemeClr>
                </a:solidFill>
              </a:rPr>
              <a:t> Procedure for Nominating District Officers</a:t>
            </a:r>
          </a:p>
          <a:p>
            <a:pPr marL="349415" indent="-232943">
              <a:lnSpc>
                <a:spcPct val="90000"/>
              </a:lnSpc>
              <a:spcBef>
                <a:spcPts val="1019"/>
              </a:spcBef>
              <a:buClr>
                <a:schemeClr val="accent1"/>
              </a:buClr>
              <a:buSzPct val="80000"/>
              <a:buFont typeface="Wingdings 3" charset="2"/>
              <a:buChar char=""/>
              <a:tabLst>
                <a:tab pos="465887" algn="l"/>
                <a:tab pos="698830" algn="l"/>
                <a:tab pos="931774" algn="l"/>
              </a:tabLst>
            </a:pPr>
            <a:r>
              <a:rPr lang="en-US" sz="1100" dirty="0">
                <a:solidFill>
                  <a:schemeClr val="tx1">
                    <a:lumMod val="75000"/>
                    <a:lumOff val="25000"/>
                  </a:schemeClr>
                </a:solidFill>
              </a:rPr>
              <a:t>Instructions for District Nominating Committee</a:t>
            </a:r>
          </a:p>
          <a:p>
            <a:pPr marL="349415" indent="-232943">
              <a:lnSpc>
                <a:spcPct val="90000"/>
              </a:lnSpc>
              <a:spcBef>
                <a:spcPts val="1019"/>
              </a:spcBef>
              <a:buClr>
                <a:schemeClr val="accent1"/>
              </a:buClr>
              <a:buSzPct val="80000"/>
              <a:buFont typeface="Wingdings 3" charset="2"/>
              <a:buChar char=""/>
              <a:tabLst>
                <a:tab pos="465887" algn="l"/>
                <a:tab pos="698830" algn="l"/>
                <a:tab pos="931774" algn="l"/>
              </a:tabLst>
            </a:pPr>
            <a:r>
              <a:rPr lang="en-US" sz="1100" dirty="0">
                <a:solidFill>
                  <a:schemeClr val="tx1">
                    <a:lumMod val="75000"/>
                    <a:lumOff val="25000"/>
                  </a:schemeClr>
                </a:solidFill>
              </a:rPr>
              <a:t>Qualifications for Nominees for District Offices</a:t>
            </a:r>
          </a:p>
          <a:p>
            <a:pPr marL="349415" indent="-232943">
              <a:lnSpc>
                <a:spcPct val="90000"/>
              </a:lnSpc>
              <a:spcBef>
                <a:spcPts val="1019"/>
              </a:spcBef>
              <a:buClr>
                <a:schemeClr val="accent1"/>
              </a:buClr>
              <a:buSzPct val="80000"/>
              <a:buFont typeface="Wingdings 3" charset="2"/>
              <a:buChar char=""/>
              <a:tabLst>
                <a:tab pos="465887" algn="l"/>
                <a:tab pos="698830" algn="l"/>
                <a:tab pos="931774" algn="l"/>
              </a:tabLst>
            </a:pPr>
            <a:r>
              <a:rPr lang="en-US" sz="1100" dirty="0">
                <a:solidFill>
                  <a:schemeClr val="tx1">
                    <a:lumMod val="75000"/>
                    <a:lumOff val="25000"/>
                  </a:schemeClr>
                </a:solidFill>
              </a:rPr>
              <a:t>Qualification Form for District Office in Pilot International</a:t>
            </a:r>
          </a:p>
          <a:p>
            <a:pPr marL="349415" indent="-232943">
              <a:lnSpc>
                <a:spcPct val="90000"/>
              </a:lnSpc>
              <a:spcBef>
                <a:spcPts val="1019"/>
              </a:spcBef>
              <a:buClr>
                <a:schemeClr val="accent1"/>
              </a:buClr>
              <a:buSzPct val="80000"/>
              <a:buFont typeface="Wingdings 3" charset="2"/>
              <a:buChar char=""/>
              <a:tabLst>
                <a:tab pos="465887" algn="l"/>
                <a:tab pos="698830" algn="l"/>
                <a:tab pos="931774" algn="l"/>
              </a:tabLst>
            </a:pPr>
            <a:r>
              <a:rPr lang="en-US" sz="1100" dirty="0">
                <a:solidFill>
                  <a:schemeClr val="tx1">
                    <a:lumMod val="75000"/>
                    <a:lumOff val="25000"/>
                  </a:schemeClr>
                </a:solidFill>
              </a:rPr>
              <a:t>The Governor, as Governor Elect, designates the chair of the District  Nominating Committee (appointed by the DAC/DEC by November 1).</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11</a:t>
            </a:fld>
            <a:endParaRPr lang="en-US"/>
          </a:p>
        </p:txBody>
      </p:sp>
    </p:spTree>
    <p:extLst>
      <p:ext uri="{BB962C8B-B14F-4D97-AF65-F5344CB8AC3E}">
        <p14:creationId xmlns:p14="http://schemas.microsoft.com/office/powerpoint/2010/main" val="663867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buClr>
                <a:schemeClr val="accent1"/>
              </a:buClr>
              <a:buSzPct val="80000"/>
              <a:buFont typeface="Wingdings 3" charset="2"/>
              <a:buChar char=""/>
              <a:tabLst>
                <a:tab pos="815302" algn="l"/>
                <a:tab pos="1048245" algn="l"/>
              </a:tabLst>
            </a:pPr>
            <a:r>
              <a:rPr lang="en-US" sz="1100" u="sng" dirty="0">
                <a:solidFill>
                  <a:schemeClr val="tx1">
                    <a:lumMod val="75000"/>
                    <a:lumOff val="25000"/>
                  </a:schemeClr>
                </a:solidFill>
              </a:rPr>
              <a:t>With the Governor Elect </a:t>
            </a:r>
            <a:endParaRPr lang="en-US" sz="1100" dirty="0">
              <a:solidFill>
                <a:schemeClr val="tx1">
                  <a:lumMod val="75000"/>
                  <a:lumOff val="25000"/>
                </a:schemeClr>
              </a:solidFill>
            </a:endParaRPr>
          </a:p>
          <a:p>
            <a:pPr marL="465887" indent="-232943">
              <a:lnSpc>
                <a:spcPct val="90000"/>
              </a:lnSpc>
              <a:spcBef>
                <a:spcPts val="1019"/>
              </a:spcBef>
              <a:buClr>
                <a:schemeClr val="accent1"/>
              </a:buClr>
              <a:buSzPct val="80000"/>
              <a:buFont typeface="Wingdings 3" charset="2"/>
              <a:buChar char=""/>
              <a:tabLst>
                <a:tab pos="815302" algn="l"/>
                <a:tab pos="1048245" algn="l"/>
              </a:tabLst>
            </a:pPr>
            <a:r>
              <a:rPr lang="en-US" sz="1100" dirty="0">
                <a:solidFill>
                  <a:schemeClr val="tx1">
                    <a:lumMod val="75000"/>
                    <a:lumOff val="25000"/>
                  </a:schemeClr>
                </a:solidFill>
              </a:rPr>
              <a:t>includes the Governor Elect and Lt. Governor(s) in all planning and activities regarding the district so these officers will be familiar with the duties of the Governor and be informed about plans for the year.</a:t>
            </a:r>
          </a:p>
          <a:p>
            <a:pPr>
              <a:lnSpc>
                <a:spcPct val="90000"/>
              </a:lnSpc>
              <a:spcBef>
                <a:spcPts val="1019"/>
              </a:spcBef>
              <a:buClr>
                <a:schemeClr val="accent1"/>
              </a:buClr>
              <a:buSzPct val="80000"/>
              <a:buFont typeface="Wingdings 3" charset="2"/>
              <a:buChar char=""/>
              <a:tabLst>
                <a:tab pos="815302" algn="l"/>
                <a:tab pos="1048245" algn="l"/>
              </a:tabLst>
            </a:pPr>
            <a:r>
              <a:rPr lang="en-US" sz="1100" u="sng" dirty="0">
                <a:solidFill>
                  <a:schemeClr val="tx1">
                    <a:lumMod val="75000"/>
                    <a:lumOff val="25000"/>
                  </a:schemeClr>
                </a:solidFill>
              </a:rPr>
              <a:t>With the District Secretary</a:t>
            </a:r>
            <a:endParaRPr lang="en-US" sz="1100" dirty="0">
              <a:solidFill>
                <a:schemeClr val="tx1">
                  <a:lumMod val="75000"/>
                  <a:lumOff val="25000"/>
                </a:schemeClr>
              </a:solidFill>
            </a:endParaRPr>
          </a:p>
          <a:p>
            <a:pPr marL="465887" indent="-232943">
              <a:lnSpc>
                <a:spcPct val="90000"/>
              </a:lnSpc>
              <a:spcBef>
                <a:spcPts val="1019"/>
              </a:spcBef>
              <a:buClr>
                <a:schemeClr val="accent1"/>
              </a:buClr>
              <a:buSzPct val="80000"/>
              <a:buFont typeface="Wingdings 3" charset="2"/>
              <a:buChar char=""/>
              <a:tabLst>
                <a:tab pos="815302" algn="l"/>
                <a:tab pos="1048245" algn="l"/>
              </a:tabLst>
            </a:pPr>
            <a:r>
              <a:rPr lang="en-US" sz="1100" dirty="0">
                <a:solidFill>
                  <a:schemeClr val="tx1">
                    <a:lumMod val="75000"/>
                    <a:lumOff val="25000"/>
                  </a:schemeClr>
                </a:solidFill>
              </a:rPr>
              <a:t>supervises the duties of this officer.  If the District Secretary is not present at a DAC/DEC meeting, another member of the DAC/DEC is appointed to take the minutes.  If the Secretary is unable to attend district convention, an interim Secretary is appointed to serve during the convention only.</a:t>
            </a:r>
          </a:p>
          <a:p>
            <a:pPr indent="-232943">
              <a:lnSpc>
                <a:spcPct val="90000"/>
              </a:lnSpc>
              <a:spcBef>
                <a:spcPts val="1019"/>
              </a:spcBef>
              <a:buClr>
                <a:schemeClr val="accent1"/>
              </a:buClr>
              <a:buSzPct val="80000"/>
              <a:buFont typeface="Wingdings 3" charset="2"/>
              <a:buChar char=""/>
              <a:tabLst>
                <a:tab pos="815302" algn="l"/>
                <a:tab pos="1048245" algn="l"/>
              </a:tabLst>
            </a:pPr>
            <a:r>
              <a:rPr lang="en-US" sz="1100" u="sng" dirty="0">
                <a:solidFill>
                  <a:schemeClr val="tx1">
                    <a:lumMod val="75000"/>
                    <a:lumOff val="25000"/>
                  </a:schemeClr>
                </a:solidFill>
              </a:rPr>
              <a:t>With the District Treasurer</a:t>
            </a:r>
            <a:endParaRPr lang="en-US" sz="1100" dirty="0">
              <a:solidFill>
                <a:schemeClr val="tx1">
                  <a:lumMod val="75000"/>
                  <a:lumOff val="25000"/>
                </a:schemeClr>
              </a:solidFill>
            </a:endParaRPr>
          </a:p>
          <a:p>
            <a:pPr marL="640594" lvl="1" indent="-232943">
              <a:lnSpc>
                <a:spcPct val="90000"/>
              </a:lnSpc>
              <a:spcBef>
                <a:spcPts val="1019"/>
              </a:spcBef>
              <a:buClr>
                <a:schemeClr val="accent1"/>
              </a:buClr>
              <a:buSzPct val="80000"/>
              <a:buFont typeface="Wingdings 3" charset="2"/>
              <a:buChar char=""/>
              <a:tabLst>
                <a:tab pos="815302" algn="l"/>
                <a:tab pos="1048245" algn="l"/>
              </a:tabLst>
            </a:pPr>
            <a:r>
              <a:rPr lang="en-US" sz="1100" dirty="0">
                <a:solidFill>
                  <a:schemeClr val="tx1">
                    <a:lumMod val="75000"/>
                    <a:lumOff val="25000"/>
                  </a:schemeClr>
                </a:solidFill>
              </a:rPr>
              <a:t>The Governor countersigns all district checks issued by the Treasurer.  The signature of the Governor Elect is on file at the bank.  In the event the Governor or Treasurer is unable to countersign checks, the Governor Elect may sign checks.</a:t>
            </a:r>
          </a:p>
          <a:p>
            <a:pPr marL="640594" lvl="1" indent="-232943">
              <a:lnSpc>
                <a:spcPct val="90000"/>
              </a:lnSpc>
              <a:spcBef>
                <a:spcPts val="1019"/>
              </a:spcBef>
              <a:buClr>
                <a:schemeClr val="accent1"/>
              </a:buClr>
              <a:buSzPct val="80000"/>
              <a:buFont typeface="Wingdings 3" charset="2"/>
              <a:buChar char=""/>
              <a:tabLst>
                <a:tab pos="815302" algn="l"/>
                <a:tab pos="1048245" algn="l"/>
              </a:tabLst>
            </a:pPr>
            <a:r>
              <a:rPr lang="en-US" sz="1100" dirty="0">
                <a:solidFill>
                  <a:schemeClr val="tx1">
                    <a:lumMod val="75000"/>
                    <a:lumOff val="25000"/>
                  </a:schemeClr>
                </a:solidFill>
              </a:rPr>
              <a:t>approves the disbursement of district funds.</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12</a:t>
            </a:fld>
            <a:endParaRPr lang="en-US"/>
          </a:p>
        </p:txBody>
      </p:sp>
    </p:spTree>
    <p:extLst>
      <p:ext uri="{BB962C8B-B14F-4D97-AF65-F5344CB8AC3E}">
        <p14:creationId xmlns:p14="http://schemas.microsoft.com/office/powerpoint/2010/main" val="3250401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179" indent="-291179">
              <a:spcBef>
                <a:spcPts val="1019"/>
              </a:spcBef>
              <a:buClr>
                <a:schemeClr val="accent1"/>
              </a:buClr>
              <a:buSzPct val="80000"/>
              <a:buFont typeface="Wingdings 3" charset="2"/>
              <a:buChar char=""/>
              <a:tabLst>
                <a:tab pos="465887" algn="l"/>
                <a:tab pos="931774" algn="l"/>
              </a:tabLst>
            </a:pPr>
            <a:r>
              <a:rPr lang="en-US" dirty="0">
                <a:solidFill>
                  <a:schemeClr val="tx1">
                    <a:lumMod val="75000"/>
                    <a:lumOff val="25000"/>
                  </a:schemeClr>
                </a:solidFill>
                <a:effectLst/>
              </a:rPr>
              <a:t>The office of Governor Elect was established to assist the Governor and to have a well-informed person in the district available to act for the Governor in case of an emergency.</a:t>
            </a:r>
          </a:p>
          <a:p>
            <a:pPr marL="291179" indent="-291179">
              <a:spcBef>
                <a:spcPts val="1019"/>
              </a:spcBef>
              <a:buClr>
                <a:schemeClr val="accent1"/>
              </a:buClr>
              <a:buSzPct val="80000"/>
              <a:buFont typeface="Wingdings 3" charset="2"/>
              <a:buChar char=""/>
              <a:tabLst>
                <a:tab pos="465887" algn="l"/>
                <a:tab pos="931774" algn="l"/>
              </a:tabLst>
            </a:pPr>
            <a:endParaRPr lang="en-US" dirty="0">
              <a:solidFill>
                <a:schemeClr val="tx1">
                  <a:lumMod val="75000"/>
                  <a:lumOff val="25000"/>
                </a:schemeClr>
              </a:solidFill>
              <a:effectLst/>
            </a:endParaRPr>
          </a:p>
          <a:p>
            <a:pPr marL="291179" indent="-291179">
              <a:spcBef>
                <a:spcPts val="1019"/>
              </a:spcBef>
              <a:buClr>
                <a:schemeClr val="accent1"/>
              </a:buClr>
              <a:buSzPct val="80000"/>
              <a:buFont typeface="Wingdings 3" charset="2"/>
              <a:buChar char=""/>
              <a:tabLst>
                <a:tab pos="465887" algn="l"/>
                <a:tab pos="931774" algn="l"/>
              </a:tabLst>
            </a:pPr>
            <a:r>
              <a:rPr lang="en-US" dirty="0">
                <a:solidFill>
                  <a:schemeClr val="tx1">
                    <a:lumMod val="75000"/>
                    <a:lumOff val="25000"/>
                  </a:schemeClr>
                </a:solidFill>
                <a:effectLst/>
              </a:rPr>
              <a:t>The Governor Elect is a district officer and a member of the DAC/DEC.</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13</a:t>
            </a:fld>
            <a:endParaRPr lang="en-US"/>
          </a:p>
        </p:txBody>
      </p:sp>
    </p:spTree>
    <p:extLst>
      <p:ext uri="{BB962C8B-B14F-4D97-AF65-F5344CB8AC3E}">
        <p14:creationId xmlns:p14="http://schemas.microsoft.com/office/powerpoint/2010/main" val="3210643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12504" lvl="1" indent="-236179">
              <a:lnSpc>
                <a:spcPct val="90000"/>
              </a:lnSpc>
              <a:spcBef>
                <a:spcPts val="1019"/>
              </a:spcBef>
              <a:buClr>
                <a:schemeClr val="accent1"/>
              </a:buClr>
              <a:buSzPct val="80000"/>
              <a:buFont typeface="Wingdings 3" charset="2"/>
              <a:buChar char=""/>
              <a:tabLst>
                <a:tab pos="931774" algn="l"/>
              </a:tabLst>
            </a:pPr>
            <a:r>
              <a:rPr lang="en-US" dirty="0">
                <a:solidFill>
                  <a:schemeClr val="tx1">
                    <a:lumMod val="75000"/>
                    <a:lumOff val="25000"/>
                  </a:schemeClr>
                </a:solidFill>
              </a:rPr>
              <a:t>Serves directly under the supervision of the Governor</a:t>
            </a:r>
          </a:p>
          <a:p>
            <a:pPr marL="412504" lvl="1" indent="-236179">
              <a:lnSpc>
                <a:spcPct val="90000"/>
              </a:lnSpc>
              <a:spcBef>
                <a:spcPts val="1019"/>
              </a:spcBef>
              <a:buClr>
                <a:schemeClr val="accent1"/>
              </a:buClr>
              <a:buSzPct val="80000"/>
              <a:buFont typeface="Wingdings 3" charset="2"/>
              <a:buChar char=""/>
              <a:tabLst>
                <a:tab pos="931774" algn="l"/>
              </a:tabLst>
            </a:pPr>
            <a:r>
              <a:rPr lang="en-US" dirty="0">
                <a:solidFill>
                  <a:schemeClr val="tx1">
                    <a:lumMod val="75000"/>
                    <a:lumOff val="25000"/>
                  </a:schemeClr>
                </a:solidFill>
              </a:rPr>
              <a:t>performs duties as outlined in the district organization plan.</a:t>
            </a:r>
          </a:p>
          <a:p>
            <a:pPr marL="412504" lvl="1" indent="-236179">
              <a:lnSpc>
                <a:spcPct val="90000"/>
              </a:lnSpc>
              <a:spcBef>
                <a:spcPts val="1019"/>
              </a:spcBef>
              <a:buClr>
                <a:schemeClr val="accent1"/>
              </a:buClr>
              <a:buSzPct val="80000"/>
              <a:buFont typeface="Wingdings 3" charset="2"/>
              <a:buChar char=""/>
              <a:tabLst>
                <a:tab pos="931774" algn="l"/>
              </a:tabLst>
            </a:pPr>
            <a:r>
              <a:rPr lang="en-US" dirty="0">
                <a:solidFill>
                  <a:schemeClr val="tx1">
                    <a:lumMod val="75000"/>
                    <a:lumOff val="25000"/>
                  </a:schemeClr>
                </a:solidFill>
              </a:rPr>
              <a:t>Becomes familiar with the bylaws, policies and principles of Pilot International and the duties of Governor.</a:t>
            </a:r>
          </a:p>
          <a:p>
            <a:pPr marL="412504" lvl="1" indent="-236179">
              <a:lnSpc>
                <a:spcPct val="90000"/>
              </a:lnSpc>
              <a:spcBef>
                <a:spcPts val="1019"/>
              </a:spcBef>
              <a:buClr>
                <a:schemeClr val="accent1"/>
              </a:buClr>
              <a:buSzPct val="80000"/>
              <a:buFont typeface="Wingdings 3" charset="2"/>
              <a:buChar char=""/>
              <a:tabLst>
                <a:tab pos="931774" algn="l"/>
              </a:tabLst>
            </a:pPr>
            <a:r>
              <a:rPr lang="en-US" dirty="0">
                <a:solidFill>
                  <a:schemeClr val="tx1">
                    <a:lumMod val="75000"/>
                    <a:lumOff val="25000"/>
                  </a:schemeClr>
                </a:solidFill>
              </a:rPr>
              <a:t>Agrees to attend the Council of District Leaders and the international convention following election. </a:t>
            </a:r>
          </a:p>
          <a:p>
            <a:pPr marL="412504" lvl="1" indent="-236179">
              <a:lnSpc>
                <a:spcPct val="90000"/>
              </a:lnSpc>
              <a:spcBef>
                <a:spcPts val="1019"/>
              </a:spcBef>
              <a:buClr>
                <a:schemeClr val="accent1"/>
              </a:buClr>
              <a:buSzPct val="80000"/>
              <a:buFont typeface="Wingdings 3" charset="2"/>
              <a:buChar char=""/>
              <a:tabLst>
                <a:tab pos="931774" algn="l"/>
              </a:tabLst>
            </a:pPr>
            <a:r>
              <a:rPr lang="en-US" dirty="0">
                <a:solidFill>
                  <a:schemeClr val="tx1">
                    <a:lumMod val="75000"/>
                    <a:lumOff val="25000"/>
                  </a:schemeClr>
                </a:solidFill>
              </a:rPr>
              <a:t>Assists in planning itineraries for club visits.</a:t>
            </a:r>
          </a:p>
          <a:p>
            <a:pPr marL="412504" lvl="1" indent="-236179">
              <a:lnSpc>
                <a:spcPct val="90000"/>
              </a:lnSpc>
              <a:spcBef>
                <a:spcPts val="1019"/>
              </a:spcBef>
              <a:buClr>
                <a:schemeClr val="accent1"/>
              </a:buClr>
              <a:buSzPct val="80000"/>
              <a:buFont typeface="Wingdings 3" charset="2"/>
              <a:buChar char=""/>
              <a:tabLst>
                <a:tab pos="931774" algn="l"/>
              </a:tabLst>
            </a:pPr>
            <a:r>
              <a:rPr lang="en-US" dirty="0">
                <a:solidFill>
                  <a:schemeClr val="tx1">
                    <a:lumMod val="75000"/>
                    <a:lumOff val="25000"/>
                  </a:schemeClr>
                </a:solidFill>
              </a:rPr>
              <a:t>Makes club visits to clubs.</a:t>
            </a:r>
          </a:p>
          <a:p>
            <a:pPr marL="412504" lvl="1" indent="-236179">
              <a:lnSpc>
                <a:spcPct val="90000"/>
              </a:lnSpc>
              <a:spcBef>
                <a:spcPts val="1019"/>
              </a:spcBef>
              <a:buClr>
                <a:schemeClr val="accent1"/>
              </a:buClr>
              <a:buSzPct val="80000"/>
              <a:buFont typeface="Wingdings 3" charset="2"/>
              <a:buChar char=""/>
              <a:tabLst>
                <a:tab pos="931774" algn="l"/>
              </a:tabLst>
            </a:pPr>
            <a:r>
              <a:rPr lang="en-US" dirty="0">
                <a:solidFill>
                  <a:schemeClr val="tx1">
                    <a:lumMod val="75000"/>
                    <a:lumOff val="25000"/>
                  </a:schemeClr>
                </a:solidFill>
              </a:rPr>
              <a:t>Helps plan activities with Governor</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14</a:t>
            </a:fld>
            <a:endParaRPr lang="en-US"/>
          </a:p>
        </p:txBody>
      </p:sp>
    </p:spTree>
    <p:extLst>
      <p:ext uri="{BB962C8B-B14F-4D97-AF65-F5344CB8AC3E}">
        <p14:creationId xmlns:p14="http://schemas.microsoft.com/office/powerpoint/2010/main" val="607895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176326">
              <a:lnSpc>
                <a:spcPct val="90000"/>
              </a:lnSpc>
              <a:spcBef>
                <a:spcPts val="1019"/>
              </a:spcBef>
              <a:buClr>
                <a:schemeClr val="accent1"/>
              </a:buClr>
              <a:buSzPct val="80000"/>
              <a:buFont typeface="Wingdings 3" charset="2"/>
              <a:buChar char=""/>
            </a:pPr>
            <a:r>
              <a:rPr lang="en-US" dirty="0">
                <a:solidFill>
                  <a:schemeClr val="tx1">
                    <a:lumMod val="75000"/>
                    <a:lumOff val="25000"/>
                  </a:schemeClr>
                </a:solidFill>
                <a:effectLst/>
              </a:rPr>
              <a:t>Answers correspondence promptly </a:t>
            </a:r>
          </a:p>
          <a:p>
            <a:pPr marL="0" lvl="1" indent="176326">
              <a:lnSpc>
                <a:spcPct val="90000"/>
              </a:lnSpc>
              <a:spcBef>
                <a:spcPts val="1019"/>
              </a:spcBef>
              <a:buClr>
                <a:schemeClr val="accent1"/>
              </a:buClr>
              <a:buSzPct val="80000"/>
              <a:buFont typeface="Wingdings 3" charset="2"/>
              <a:buChar char=""/>
            </a:pPr>
            <a:r>
              <a:rPr lang="en-US" dirty="0">
                <a:solidFill>
                  <a:schemeClr val="tx1">
                    <a:lumMod val="75000"/>
                    <a:lumOff val="25000"/>
                  </a:schemeClr>
                </a:solidFill>
                <a:effectLst/>
              </a:rPr>
              <a:t>sends copies of official correspondence to</a:t>
            </a:r>
            <a:r>
              <a:rPr lang="en-US" dirty="0">
                <a:solidFill>
                  <a:schemeClr val="tx1">
                    <a:lumMod val="75000"/>
                    <a:lumOff val="25000"/>
                  </a:schemeClr>
                </a:solidFill>
              </a:rPr>
              <a:t> </a:t>
            </a:r>
            <a:r>
              <a:rPr lang="en-US" dirty="0">
                <a:solidFill>
                  <a:schemeClr val="tx1">
                    <a:lumMod val="75000"/>
                    <a:lumOff val="25000"/>
                  </a:schemeClr>
                </a:solidFill>
                <a:effectLst/>
              </a:rPr>
              <a:t>Pilot Headquarters, Governor and the District’s assigned Executive Committee Representative. </a:t>
            </a:r>
          </a:p>
          <a:p>
            <a:pPr marL="0" lvl="1" indent="176326">
              <a:lnSpc>
                <a:spcPct val="90000"/>
              </a:lnSpc>
              <a:spcBef>
                <a:spcPts val="1019"/>
              </a:spcBef>
              <a:buClr>
                <a:schemeClr val="accent1"/>
              </a:buClr>
              <a:buSzPct val="80000"/>
              <a:buFont typeface="Wingdings 3" charset="2"/>
              <a:buChar char=""/>
            </a:pPr>
            <a:r>
              <a:rPr lang="en-US" dirty="0">
                <a:solidFill>
                  <a:schemeClr val="tx1">
                    <a:lumMod val="75000"/>
                    <a:lumOff val="25000"/>
                  </a:schemeClr>
                </a:solidFill>
                <a:effectLst/>
              </a:rPr>
              <a:t>In the absence of the Governor, presides at meetings at which business of the district is transacted.</a:t>
            </a:r>
          </a:p>
          <a:p>
            <a:pPr marL="0" lvl="2" indent="176326">
              <a:lnSpc>
                <a:spcPct val="90000"/>
              </a:lnSpc>
              <a:spcBef>
                <a:spcPts val="1019"/>
              </a:spcBef>
              <a:buClr>
                <a:schemeClr val="accent1"/>
              </a:buClr>
              <a:buSzPct val="80000"/>
              <a:buFont typeface="Wingdings 3" charset="2"/>
              <a:buChar char=""/>
            </a:pPr>
            <a:r>
              <a:rPr lang="en-US" dirty="0">
                <a:solidFill>
                  <a:schemeClr val="tx1">
                    <a:lumMod val="75000"/>
                    <a:lumOff val="25000"/>
                  </a:schemeClr>
                </a:solidFill>
                <a:effectLst/>
              </a:rPr>
              <a:t>With the Governor, approves the disbursement of district funds.</a:t>
            </a:r>
          </a:p>
          <a:p>
            <a:pPr marL="0" lvl="2" indent="176326">
              <a:lnSpc>
                <a:spcPct val="90000"/>
              </a:lnSpc>
              <a:spcBef>
                <a:spcPts val="1019"/>
              </a:spcBef>
              <a:buClr>
                <a:schemeClr val="accent1"/>
              </a:buClr>
              <a:buSzPct val="80000"/>
              <a:buFont typeface="Wingdings 3" charset="2"/>
              <a:buChar char=""/>
            </a:pPr>
            <a:r>
              <a:rPr lang="en-US" dirty="0">
                <a:solidFill>
                  <a:schemeClr val="tx1">
                    <a:lumMod val="75000"/>
                    <a:lumOff val="25000"/>
                  </a:schemeClr>
                </a:solidFill>
                <a:effectLst/>
              </a:rPr>
              <a:t>Files signature with the bank in which district funds are deposited in order to sign checks for the Governor or Treasurer in an emergency.</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15</a:t>
            </a:fld>
            <a:endParaRPr lang="en-US"/>
          </a:p>
        </p:txBody>
      </p:sp>
    </p:spTree>
    <p:extLst>
      <p:ext uri="{BB962C8B-B14F-4D97-AF65-F5344CB8AC3E}">
        <p14:creationId xmlns:p14="http://schemas.microsoft.com/office/powerpoint/2010/main" val="2328872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indent="176326">
              <a:lnSpc>
                <a:spcPct val="90000"/>
              </a:lnSpc>
              <a:spcBef>
                <a:spcPts val="1019"/>
              </a:spcBef>
              <a:buClr>
                <a:schemeClr val="accent1"/>
              </a:buClr>
              <a:buSzPct val="80000"/>
              <a:buFont typeface="Wingdings 3" charset="2"/>
              <a:buChar char=""/>
            </a:pPr>
            <a:r>
              <a:rPr lang="en-US" sz="1500" dirty="0">
                <a:solidFill>
                  <a:schemeClr val="tx1">
                    <a:lumMod val="75000"/>
                    <a:lumOff val="25000"/>
                  </a:schemeClr>
                </a:solidFill>
              </a:rPr>
              <a:t>Promotes attendance at District and International Conventions throughout the year as contacts are made with the clubs:  (a) points out bylaw requirements for club representation; (b) checks club budgets for expenses to cover this representation.</a:t>
            </a:r>
          </a:p>
          <a:p>
            <a:pPr marL="0" lvl="2" indent="176326">
              <a:lnSpc>
                <a:spcPct val="90000"/>
              </a:lnSpc>
              <a:spcBef>
                <a:spcPts val="1019"/>
              </a:spcBef>
              <a:buClr>
                <a:schemeClr val="accent1"/>
              </a:buClr>
              <a:buSzPct val="80000"/>
              <a:buFont typeface="Wingdings 3" charset="2"/>
              <a:buChar char=""/>
            </a:pPr>
            <a:r>
              <a:rPr lang="en-US" sz="1500" dirty="0">
                <a:solidFill>
                  <a:schemeClr val="tx1">
                    <a:lumMod val="75000"/>
                    <a:lumOff val="25000"/>
                  </a:schemeClr>
                </a:solidFill>
              </a:rPr>
              <a:t>Appoints, for the next year, district division coordinators and other appointees necessary to develop the district program of activities of Pilot International.  </a:t>
            </a:r>
          </a:p>
          <a:p>
            <a:pPr marL="176326" lvl="3" indent="-176326">
              <a:lnSpc>
                <a:spcPct val="90000"/>
              </a:lnSpc>
              <a:spcBef>
                <a:spcPts val="1019"/>
              </a:spcBef>
              <a:buClr>
                <a:schemeClr val="accent1"/>
              </a:buClr>
              <a:buSzPct val="80000"/>
              <a:buFont typeface="Wingdings 3" charset="2"/>
              <a:buChar char=""/>
              <a:tabLst>
                <a:tab pos="698830" algn="l"/>
                <a:tab pos="931774" algn="l"/>
              </a:tabLst>
            </a:pPr>
            <a:r>
              <a:rPr lang="en-US" sz="1500" dirty="0">
                <a:solidFill>
                  <a:schemeClr val="tx1">
                    <a:lumMod val="75000"/>
                    <a:lumOff val="25000"/>
                  </a:schemeClr>
                </a:solidFill>
              </a:rPr>
              <a:t>Notifies PI Headquarters of these appointments no later than December </a:t>
            </a:r>
          </a:p>
          <a:p>
            <a:pPr marL="176326" lvl="3" indent="-176326">
              <a:lnSpc>
                <a:spcPct val="90000"/>
              </a:lnSpc>
              <a:spcBef>
                <a:spcPts val="1019"/>
              </a:spcBef>
              <a:buClr>
                <a:schemeClr val="accent1"/>
              </a:buClr>
              <a:buSzPct val="80000"/>
              <a:buFont typeface="Wingdings 3" charset="2"/>
              <a:buChar char=""/>
              <a:tabLst>
                <a:tab pos="698830" algn="l"/>
                <a:tab pos="931774" algn="l"/>
              </a:tabLst>
            </a:pPr>
            <a:r>
              <a:rPr lang="en-US" sz="1500" dirty="0">
                <a:solidFill>
                  <a:schemeClr val="tx1">
                    <a:lumMod val="75000"/>
                    <a:lumOff val="25000"/>
                  </a:schemeClr>
                </a:solidFill>
              </a:rPr>
              <a:t>By December 1, notify PI Headquarters of date and location of Fall Council and district convention for their year as Governor.</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16</a:t>
            </a:fld>
            <a:endParaRPr lang="en-US"/>
          </a:p>
        </p:txBody>
      </p:sp>
    </p:spTree>
    <p:extLst>
      <p:ext uri="{BB962C8B-B14F-4D97-AF65-F5344CB8AC3E}">
        <p14:creationId xmlns:p14="http://schemas.microsoft.com/office/powerpoint/2010/main" val="2267560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326" lvl="3" indent="-176326">
              <a:lnSpc>
                <a:spcPct val="90000"/>
              </a:lnSpc>
              <a:spcBef>
                <a:spcPts val="1019"/>
              </a:spcBef>
              <a:buClr>
                <a:schemeClr val="accent1"/>
              </a:buClr>
              <a:buSzPct val="80000"/>
              <a:buFont typeface="Wingdings 3" charset="2"/>
              <a:buChar char=""/>
              <a:tabLst>
                <a:tab pos="698830" algn="l"/>
                <a:tab pos="931774" algn="l"/>
              </a:tabLst>
            </a:pPr>
            <a:r>
              <a:rPr lang="en-US" sz="1400" dirty="0">
                <a:solidFill>
                  <a:schemeClr val="tx1">
                    <a:lumMod val="75000"/>
                    <a:lumOff val="25000"/>
                  </a:schemeClr>
                </a:solidFill>
              </a:rPr>
              <a:t>Appoints Nominating Committee Chair</a:t>
            </a:r>
          </a:p>
          <a:p>
            <a:pPr marL="176326" lvl="3" indent="-176326">
              <a:lnSpc>
                <a:spcPct val="90000"/>
              </a:lnSpc>
              <a:spcBef>
                <a:spcPts val="1019"/>
              </a:spcBef>
              <a:buClr>
                <a:schemeClr val="accent1"/>
              </a:buClr>
              <a:buSzPct val="80000"/>
              <a:buFont typeface="Wingdings 3" charset="2"/>
              <a:buChar char=""/>
              <a:tabLst>
                <a:tab pos="698830" algn="l"/>
                <a:tab pos="931774" algn="l"/>
              </a:tabLst>
            </a:pPr>
            <a:r>
              <a:rPr lang="en-US" sz="1400" dirty="0">
                <a:solidFill>
                  <a:schemeClr val="tx1">
                    <a:lumMod val="75000"/>
                    <a:lumOff val="25000"/>
                  </a:schemeClr>
                </a:solidFill>
              </a:rPr>
              <a:t> Makes sure that the district appointees have the necessary material and understands their responsibilities.</a:t>
            </a:r>
          </a:p>
          <a:p>
            <a:pPr marL="176326" lvl="2" indent="-176326">
              <a:lnSpc>
                <a:spcPct val="90000"/>
              </a:lnSpc>
              <a:spcBef>
                <a:spcPts val="1019"/>
              </a:spcBef>
              <a:buClr>
                <a:schemeClr val="accent1"/>
              </a:buClr>
              <a:buSzPct val="80000"/>
              <a:buFont typeface="Wingdings 3" charset="2"/>
              <a:buChar char=""/>
              <a:tabLst>
                <a:tab pos="698830" algn="l"/>
                <a:tab pos="931774" algn="l"/>
              </a:tabLst>
            </a:pPr>
            <a:r>
              <a:rPr lang="en-US" sz="1400" dirty="0">
                <a:solidFill>
                  <a:schemeClr val="tx1">
                    <a:lumMod val="75000"/>
                    <a:lumOff val="25000"/>
                  </a:schemeClr>
                </a:solidFill>
              </a:rPr>
              <a:t>appoints/reappoints the District PIFF Representative to serve during the next year. </a:t>
            </a:r>
          </a:p>
          <a:p>
            <a:pPr marL="176326" lvl="2" indent="-176326">
              <a:lnSpc>
                <a:spcPct val="90000"/>
              </a:lnSpc>
              <a:spcBef>
                <a:spcPts val="1019"/>
              </a:spcBef>
              <a:buClr>
                <a:schemeClr val="accent1"/>
              </a:buClr>
              <a:buSzPct val="80000"/>
              <a:buFont typeface="Wingdings 3" charset="2"/>
              <a:buChar char=""/>
              <a:tabLst>
                <a:tab pos="698830" algn="l"/>
                <a:tab pos="931774" algn="l"/>
              </a:tabLst>
            </a:pPr>
            <a:r>
              <a:rPr lang="en-US" sz="1400" dirty="0">
                <a:solidFill>
                  <a:schemeClr val="tx1">
                    <a:lumMod val="75000"/>
                    <a:lumOff val="25000"/>
                  </a:schemeClr>
                </a:solidFill>
              </a:rPr>
              <a:t>appoints the District Awards Jury and makes this announcement at district convention. </a:t>
            </a:r>
          </a:p>
          <a:p>
            <a:pPr marL="176326" lvl="2" indent="-176326">
              <a:lnSpc>
                <a:spcPct val="90000"/>
              </a:lnSpc>
              <a:spcBef>
                <a:spcPts val="1019"/>
              </a:spcBef>
              <a:buClr>
                <a:schemeClr val="accent1"/>
              </a:buClr>
              <a:buSzPct val="80000"/>
              <a:buFont typeface="Wingdings 3" charset="2"/>
              <a:buChar char=""/>
              <a:tabLst>
                <a:tab pos="698830" algn="l"/>
                <a:tab pos="931774" algn="l"/>
              </a:tabLst>
            </a:pPr>
            <a:r>
              <a:rPr lang="en-US" sz="1400" dirty="0">
                <a:solidFill>
                  <a:schemeClr val="tx1">
                    <a:lumMod val="75000"/>
                    <a:lumOff val="25000"/>
                  </a:schemeClr>
                </a:solidFill>
              </a:rPr>
              <a:t>Serves as a member of the District Convention Committee and performs the “Duties and Responsibilities of the Governor Elect”. </a:t>
            </a:r>
          </a:p>
          <a:p>
            <a:pPr marL="176326" lvl="2" indent="-176326">
              <a:lnSpc>
                <a:spcPct val="90000"/>
              </a:lnSpc>
              <a:spcBef>
                <a:spcPts val="1019"/>
              </a:spcBef>
              <a:buClr>
                <a:schemeClr val="accent1"/>
              </a:buClr>
              <a:buSzPct val="80000"/>
              <a:buFont typeface="Wingdings 3" charset="2"/>
              <a:buChar char=""/>
              <a:tabLst>
                <a:tab pos="698830" algn="l"/>
                <a:tab pos="931774" algn="l"/>
              </a:tabLst>
            </a:pPr>
            <a:r>
              <a:rPr lang="en-US" sz="1400" dirty="0">
                <a:solidFill>
                  <a:schemeClr val="tx1">
                    <a:lumMod val="75000"/>
                    <a:lumOff val="25000"/>
                  </a:schemeClr>
                </a:solidFill>
              </a:rPr>
              <a:t>Assists in preparing the district budget </a:t>
            </a:r>
          </a:p>
          <a:p>
            <a:pPr marL="176326" lvl="2" indent="-176326">
              <a:lnSpc>
                <a:spcPct val="90000"/>
              </a:lnSpc>
              <a:spcBef>
                <a:spcPts val="1019"/>
              </a:spcBef>
              <a:buClr>
                <a:schemeClr val="accent1"/>
              </a:buClr>
              <a:buSzPct val="80000"/>
              <a:buFont typeface="Wingdings 3" charset="2"/>
              <a:buChar char=""/>
              <a:tabLst>
                <a:tab pos="698830" algn="l"/>
                <a:tab pos="931774" algn="l"/>
              </a:tabLst>
            </a:pPr>
            <a:r>
              <a:rPr lang="en-US" sz="1400" dirty="0">
                <a:solidFill>
                  <a:schemeClr val="tx1">
                    <a:lumMod val="75000"/>
                    <a:lumOff val="25000"/>
                  </a:schemeClr>
                </a:solidFill>
              </a:rPr>
              <a:t>Keeps the official material as Governor Elect.  All other supplies and files for the office of Governor Elect are delivered to the successor in office by August 15.  </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17</a:t>
            </a:fld>
            <a:endParaRPr lang="en-US"/>
          </a:p>
        </p:txBody>
      </p:sp>
    </p:spTree>
    <p:extLst>
      <p:ext uri="{BB962C8B-B14F-4D97-AF65-F5344CB8AC3E}">
        <p14:creationId xmlns:p14="http://schemas.microsoft.com/office/powerpoint/2010/main" val="4221428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326" lvl="1" indent="-176326">
              <a:lnSpc>
                <a:spcPct val="90000"/>
              </a:lnSpc>
              <a:spcBef>
                <a:spcPts val="1019"/>
              </a:spcBef>
              <a:buClr>
                <a:schemeClr val="accent1"/>
              </a:buClr>
              <a:buSzPct val="80000"/>
              <a:buFont typeface="Wingdings 3" charset="2"/>
              <a:buChar char=""/>
              <a:tabLst>
                <a:tab pos="465887" algn="l"/>
                <a:tab pos="931774" algn="l"/>
              </a:tabLst>
            </a:pPr>
            <a:r>
              <a:rPr lang="en-US" sz="1500" dirty="0">
                <a:solidFill>
                  <a:schemeClr val="tx1">
                    <a:lumMod val="75000"/>
                    <a:lumOff val="25000"/>
                  </a:schemeClr>
                </a:solidFill>
              </a:rPr>
              <a:t>Serves directly under the supervision of the Governor, and with the approval of the Governor, handles financial matters of the district and any other duties outlined in the district organization plan.</a:t>
            </a:r>
          </a:p>
          <a:p>
            <a:pPr>
              <a:lnSpc>
                <a:spcPct val="90000"/>
              </a:lnSpc>
              <a:spcBef>
                <a:spcPts val="1019"/>
              </a:spcBef>
              <a:buClr>
                <a:schemeClr val="accent1"/>
              </a:buClr>
              <a:buSzPct val="80000"/>
              <a:buFont typeface="Wingdings 3" charset="2"/>
              <a:buChar char=""/>
              <a:tabLst>
                <a:tab pos="465887" algn="l"/>
                <a:tab pos="579123" algn="l"/>
              </a:tabLst>
            </a:pPr>
            <a:r>
              <a:rPr lang="en-US" sz="1500" dirty="0">
                <a:solidFill>
                  <a:schemeClr val="tx1">
                    <a:lumMod val="75000"/>
                    <a:lumOff val="25000"/>
                  </a:schemeClr>
                </a:solidFill>
              </a:rPr>
              <a:t>	</a:t>
            </a:r>
            <a:r>
              <a:rPr lang="en-US" sz="1500" b="1" i="1" dirty="0">
                <a:solidFill>
                  <a:schemeClr val="tx1">
                    <a:lumMod val="75000"/>
                    <a:lumOff val="25000"/>
                  </a:schemeClr>
                </a:solidFill>
              </a:rPr>
              <a:t>NOTE:   The Treasurer shall not assign the keeping of the district’s books to another person.</a:t>
            </a:r>
          </a:p>
          <a:p>
            <a:pPr marL="176326" lvl="1" indent="-176326">
              <a:lnSpc>
                <a:spcPct val="90000"/>
              </a:lnSpc>
              <a:spcBef>
                <a:spcPts val="1019"/>
              </a:spcBef>
              <a:buClr>
                <a:schemeClr val="accent1"/>
              </a:buClr>
              <a:buSzPct val="80000"/>
              <a:buFont typeface="Wingdings 3" charset="2"/>
              <a:buChar char=""/>
              <a:tabLst>
                <a:tab pos="465887" algn="l"/>
                <a:tab pos="579123" algn="l"/>
              </a:tabLst>
            </a:pPr>
            <a:r>
              <a:rPr lang="en-US" sz="1500" dirty="0">
                <a:solidFill>
                  <a:schemeClr val="tx1">
                    <a:lumMod val="75000"/>
                    <a:lumOff val="25000"/>
                  </a:schemeClr>
                </a:solidFill>
              </a:rPr>
              <a:t>Reports to the Governor the names of clubs' delinquent in payment of district dues.</a:t>
            </a:r>
          </a:p>
          <a:p>
            <a:pPr marL="176326" lvl="1" indent="-176326">
              <a:lnSpc>
                <a:spcPct val="90000"/>
              </a:lnSpc>
              <a:spcBef>
                <a:spcPts val="1019"/>
              </a:spcBef>
              <a:buClr>
                <a:schemeClr val="accent1"/>
              </a:buClr>
              <a:buSzPct val="80000"/>
              <a:buFont typeface="Wingdings 3" charset="2"/>
              <a:buChar char=""/>
              <a:tabLst>
                <a:tab pos="465887" algn="l"/>
                <a:tab pos="579123" algn="l"/>
              </a:tabLst>
            </a:pPr>
            <a:r>
              <a:rPr lang="en-US" sz="1500" dirty="0">
                <a:solidFill>
                  <a:schemeClr val="tx1">
                    <a:lumMod val="75000"/>
                    <a:lumOff val="25000"/>
                  </a:schemeClr>
                </a:solidFill>
              </a:rPr>
              <a:t>Becomes familiar with the bylaws, policies and principles of Pilot International and the duties of District Treasurer.</a:t>
            </a:r>
          </a:p>
          <a:p>
            <a:pPr marL="176326" lvl="1" indent="-176326">
              <a:lnSpc>
                <a:spcPct val="90000"/>
              </a:lnSpc>
              <a:spcBef>
                <a:spcPts val="1019"/>
              </a:spcBef>
              <a:buClr>
                <a:schemeClr val="accent1"/>
              </a:buClr>
              <a:buSzPct val="80000"/>
              <a:buFont typeface="Wingdings 3" charset="2"/>
              <a:buChar char=""/>
              <a:tabLst>
                <a:tab pos="465887" algn="l"/>
                <a:tab pos="579123" algn="l"/>
              </a:tabLst>
            </a:pPr>
            <a:r>
              <a:rPr lang="en-US" sz="1500" dirty="0">
                <a:solidFill>
                  <a:schemeClr val="tx1">
                    <a:lumMod val="75000"/>
                    <a:lumOff val="25000"/>
                  </a:schemeClr>
                </a:solidFill>
              </a:rPr>
              <a:t>Works with the DAC/DEC</a:t>
            </a:r>
          </a:p>
          <a:p>
            <a:pPr marL="176326" lvl="1" indent="-176326">
              <a:lnSpc>
                <a:spcPct val="90000"/>
              </a:lnSpc>
              <a:spcBef>
                <a:spcPts val="1019"/>
              </a:spcBef>
              <a:buClr>
                <a:schemeClr val="accent1"/>
              </a:buClr>
              <a:buSzPct val="80000"/>
              <a:buFont typeface="Wingdings 3" charset="2"/>
              <a:buChar char=""/>
              <a:tabLst>
                <a:tab pos="465887" algn="l"/>
                <a:tab pos="579123" algn="l"/>
              </a:tabLst>
            </a:pPr>
            <a:r>
              <a:rPr lang="en-US" sz="1500" dirty="0">
                <a:solidFill>
                  <a:schemeClr val="tx1">
                    <a:lumMod val="75000"/>
                    <a:lumOff val="25000"/>
                  </a:schemeClr>
                </a:solidFill>
              </a:rPr>
              <a:t>Receives and disburses all district funds:</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18</a:t>
            </a:fld>
            <a:endParaRPr lang="en-US"/>
          </a:p>
        </p:txBody>
      </p:sp>
    </p:spTree>
    <p:extLst>
      <p:ext uri="{BB962C8B-B14F-4D97-AF65-F5344CB8AC3E}">
        <p14:creationId xmlns:p14="http://schemas.microsoft.com/office/powerpoint/2010/main" val="2126937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buClr>
                <a:schemeClr val="accent1"/>
              </a:buClr>
              <a:buSzPct val="80000"/>
              <a:buFont typeface="Wingdings 3" charset="2"/>
              <a:buChar char=""/>
              <a:tabLst>
                <a:tab pos="698830" algn="l"/>
                <a:tab pos="931774" algn="l"/>
              </a:tabLst>
            </a:pPr>
            <a:endParaRPr lang="en-US" sz="1000" b="1" u="sng" dirty="0">
              <a:solidFill>
                <a:schemeClr val="tx1">
                  <a:lumMod val="75000"/>
                  <a:lumOff val="25000"/>
                </a:schemeClr>
              </a:solidFill>
            </a:endParaRPr>
          </a:p>
          <a:p>
            <a:pPr marL="236179">
              <a:lnSpc>
                <a:spcPct val="90000"/>
              </a:lnSpc>
              <a:spcBef>
                <a:spcPts val="1019"/>
              </a:spcBef>
              <a:buClr>
                <a:schemeClr val="accent1"/>
              </a:buClr>
              <a:buSzPct val="80000"/>
              <a:buFont typeface="Wingdings 3" charset="2"/>
              <a:buChar char=""/>
              <a:tabLst>
                <a:tab pos="465887" algn="l"/>
                <a:tab pos="931774" algn="l"/>
              </a:tabLst>
            </a:pPr>
            <a:r>
              <a:rPr lang="en-US" sz="1000" b="1" i="1" dirty="0">
                <a:solidFill>
                  <a:schemeClr val="tx1">
                    <a:lumMod val="75000"/>
                    <a:lumOff val="25000"/>
                  </a:schemeClr>
                </a:solidFill>
              </a:rPr>
              <a:t>NOTE:   The District Administrative Council designates a bank for the deposit of district funds.  Checks issued against district funds are signed by the Governor and Treasurer.  In an emergency, the Governor Elect may sign checks for the Governor or Treasurer.  The Treasurer is responsible for obtaining signature cards and authorized signatures.</a:t>
            </a:r>
          </a:p>
          <a:p>
            <a:pPr marL="1164717" lvl="2" indent="-232943" fontAlgn="base">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uFill>
                  <a:solidFill>
                    <a:srgbClr val="000000"/>
                  </a:solidFill>
                </a:uFill>
              </a:rPr>
              <a:t>Verifies all bills and expense reports (receipts must be attached). Disbursements of district funds are approved by the Governor and Governor Elect.  Following approval and verification, the Treasurer issues checks in accordance with the District Budget and District Standing Rules.</a:t>
            </a:r>
          </a:p>
          <a:p>
            <a:pPr marL="1164717" lvl="2" indent="-232943" fontAlgn="base">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uFill>
                  <a:solidFill>
                    <a:srgbClr val="000000"/>
                  </a:solidFill>
                </a:uFill>
              </a:rPr>
              <a:t>All district financial records will be available for review at each District Administrative Council meeting.</a:t>
            </a:r>
          </a:p>
          <a:p>
            <a:pPr marL="1164717" lvl="2" indent="-232943" fontAlgn="base">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uFill>
                  <a:solidFill>
                    <a:srgbClr val="000000"/>
                  </a:solidFill>
                </a:uFill>
              </a:rPr>
              <a:t>Maintains in the district financial records an itemized list of the amount received from each club.</a:t>
            </a:r>
          </a:p>
          <a:p>
            <a:pPr marL="1164717" lvl="2" indent="-232943" fontAlgn="base">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uFill>
                  <a:solidFill>
                    <a:srgbClr val="000000"/>
                  </a:solidFill>
                </a:uFill>
              </a:rPr>
              <a:t>Provides a copy of the proposed district budget, including the convention budget, to all attendees at the district convention.</a:t>
            </a:r>
          </a:p>
          <a:p>
            <a:pPr marL="1164717" lvl="2" indent="-232943" fontAlgn="base">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uFill>
                  <a:solidFill>
                    <a:srgbClr val="000000"/>
                  </a:solidFill>
                </a:uFill>
              </a:rPr>
              <a:t>Furnishes a quarterly statement of receipts and disbursements of district funds to all clubs, the Executive Committee Representative to the district, and the Pilot International Treasurer.  List clubs that have paid dues and amount paid, and the disbursements made during that period.</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19</a:t>
            </a:fld>
            <a:endParaRPr lang="en-US"/>
          </a:p>
        </p:txBody>
      </p:sp>
    </p:spTree>
    <p:extLst>
      <p:ext uri="{BB962C8B-B14F-4D97-AF65-F5344CB8AC3E}">
        <p14:creationId xmlns:p14="http://schemas.microsoft.com/office/powerpoint/2010/main" val="40775065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lvl="1" indent="-291179">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rPr>
              <a:t>Serves as a member of the District Convention Committee and performs the “Duties and Responsibilities of the District Treasurer.”  </a:t>
            </a:r>
            <a:r>
              <a:rPr lang="en-US" sz="1000" i="1" dirty="0">
                <a:solidFill>
                  <a:schemeClr val="tx1">
                    <a:lumMod val="75000"/>
                    <a:lumOff val="25000"/>
                  </a:schemeClr>
                </a:solidFill>
              </a:rPr>
              <a:t>For details, see “District Convention Manual.”)</a:t>
            </a:r>
            <a:endParaRPr lang="en-US" sz="1000" dirty="0">
              <a:solidFill>
                <a:schemeClr val="tx1">
                  <a:lumMod val="75000"/>
                  <a:lumOff val="25000"/>
                </a:schemeClr>
              </a:solidFill>
            </a:endParaRPr>
          </a:p>
          <a:p>
            <a:pPr marL="236179" lvl="1" indent="-177943">
              <a:lnSpc>
                <a:spcPct val="90000"/>
              </a:lnSpc>
              <a:spcBef>
                <a:spcPts val="1019"/>
              </a:spcBef>
              <a:buClr>
                <a:schemeClr val="accent1"/>
              </a:buClr>
              <a:buSzPct val="80000"/>
              <a:buFont typeface="Wingdings 3" charset="2"/>
              <a:buChar char=""/>
              <a:tabLst>
                <a:tab pos="465887" algn="l"/>
                <a:tab pos="931774" algn="l"/>
              </a:tabLst>
            </a:pPr>
            <a:r>
              <a:rPr lang="en-US" sz="1000" u="sng" dirty="0">
                <a:solidFill>
                  <a:schemeClr val="tx1">
                    <a:lumMod val="75000"/>
                    <a:lumOff val="25000"/>
                  </a:schemeClr>
                </a:solidFill>
              </a:rPr>
              <a:t>District Budget</a:t>
            </a:r>
            <a:endParaRPr lang="en-US" sz="1000" dirty="0">
              <a:solidFill>
                <a:schemeClr val="tx1">
                  <a:lumMod val="75000"/>
                  <a:lumOff val="25000"/>
                </a:schemeClr>
              </a:solidFill>
            </a:endParaRPr>
          </a:p>
          <a:p>
            <a:pPr marL="702066" lvl="3" indent="-177943" fontAlgn="base">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uFill>
                  <a:solidFill>
                    <a:srgbClr val="000000"/>
                  </a:solidFill>
                </a:uFill>
              </a:rPr>
              <a:t>The Treasurer prepares a </a:t>
            </a:r>
            <a:r>
              <a:rPr lang="en-US" sz="1000" u="sng" dirty="0">
                <a:solidFill>
                  <a:schemeClr val="tx1">
                    <a:lumMod val="75000"/>
                    <a:lumOff val="25000"/>
                  </a:schemeClr>
                </a:solidFill>
                <a:uFill>
                  <a:solidFill>
                    <a:srgbClr val="000000"/>
                  </a:solidFill>
                </a:uFill>
              </a:rPr>
              <a:t>working draft</a:t>
            </a:r>
            <a:r>
              <a:rPr lang="en-US" sz="1000" dirty="0">
                <a:solidFill>
                  <a:schemeClr val="tx1">
                    <a:lumMod val="75000"/>
                    <a:lumOff val="25000"/>
                  </a:schemeClr>
                </a:solidFill>
                <a:uFill>
                  <a:solidFill>
                    <a:srgbClr val="000000"/>
                  </a:solidFill>
                </a:uFill>
              </a:rPr>
              <a:t> of the proposed district budget, based on previous records of income and expenses, for the District Administrative Council meeting at which the proposed district budget will be discussed.  The District Administrative Council prepares the proposed district budget for presentation at the district convention.  The Treasurer presents the budget to the convention body for approval.</a:t>
            </a:r>
          </a:p>
          <a:p>
            <a:pPr marL="702066" lvl="3" indent="-177943" fontAlgn="base">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uFill>
                  <a:solidFill>
                    <a:srgbClr val="000000"/>
                  </a:solidFill>
                </a:uFill>
              </a:rPr>
              <a:t>For required items to be included in district budget (Pilot International policy) see:</a:t>
            </a:r>
          </a:p>
          <a:p>
            <a:pPr marL="1167952" lvl="5" indent="-177943">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rPr>
              <a:t>Approved Expenses Paid By Pilot International For District Officers</a:t>
            </a:r>
          </a:p>
          <a:p>
            <a:pPr marL="1167952" lvl="5" indent="-177943">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rPr>
              <a:t>Approved Expenses Paid By The District For District Officers</a:t>
            </a:r>
          </a:p>
          <a:p>
            <a:pPr marL="1167952" lvl="5" indent="-177943">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rPr>
              <a:t>Expenses of District Operations Not Paid By Pilot International</a:t>
            </a:r>
          </a:p>
          <a:p>
            <a:pPr marL="1167952" lvl="5" indent="-177943">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rPr>
              <a:t>Expenses paid By the Club For District Officers “District Convention Manual”</a:t>
            </a:r>
          </a:p>
          <a:p>
            <a:pPr marL="1167952" lvl="5" indent="-177943">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rPr>
              <a:t>“Suggested District Budget Form”</a:t>
            </a:r>
          </a:p>
          <a:p>
            <a:pPr marL="1167952" lvl="5" indent="-177943">
              <a:lnSpc>
                <a:spcPct val="90000"/>
              </a:lnSpc>
              <a:spcBef>
                <a:spcPts val="1019"/>
              </a:spcBef>
              <a:buClr>
                <a:schemeClr val="accent1"/>
              </a:buClr>
              <a:buSzPct val="80000"/>
              <a:buFont typeface="Wingdings 3" charset="2"/>
              <a:buChar char=""/>
              <a:tabLst>
                <a:tab pos="465887" algn="l"/>
                <a:tab pos="931774" algn="l"/>
              </a:tabLst>
            </a:pPr>
            <a:r>
              <a:rPr lang="en-US" sz="1000" dirty="0">
                <a:solidFill>
                  <a:schemeClr val="tx1">
                    <a:lumMod val="75000"/>
                    <a:lumOff val="25000"/>
                  </a:schemeClr>
                </a:solidFill>
              </a:rPr>
              <a:t>District Standing Rules</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20</a:t>
            </a:fld>
            <a:endParaRPr lang="en-US"/>
          </a:p>
        </p:txBody>
      </p:sp>
    </p:spTree>
    <p:extLst>
      <p:ext uri="{BB962C8B-B14F-4D97-AF65-F5344CB8AC3E}">
        <p14:creationId xmlns:p14="http://schemas.microsoft.com/office/powerpoint/2010/main" val="1930906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6179" lvl="1" indent="-236179">
              <a:lnSpc>
                <a:spcPct val="90000"/>
              </a:lnSpc>
              <a:spcBef>
                <a:spcPts val="1019"/>
              </a:spcBef>
              <a:buClr>
                <a:schemeClr val="accent1"/>
              </a:buClr>
              <a:buSzPct val="80000"/>
              <a:buFont typeface="Wingdings 3" charset="2"/>
              <a:buChar char=""/>
              <a:tabLst>
                <a:tab pos="465887" algn="l"/>
                <a:tab pos="931774" algn="l"/>
              </a:tabLst>
            </a:pPr>
            <a:r>
              <a:rPr lang="en-US" dirty="0">
                <a:solidFill>
                  <a:schemeClr val="tx1">
                    <a:lumMod val="75000"/>
                    <a:lumOff val="25000"/>
                  </a:schemeClr>
                </a:solidFill>
              </a:rPr>
              <a:t>Makes a year-to-date report of receipts and disbursements at the district convention, other reports when requested by the Governor, and an annual report following the expiration of the term.</a:t>
            </a:r>
          </a:p>
          <a:p>
            <a:pPr marL="236179" lvl="1" indent="-236179">
              <a:lnSpc>
                <a:spcPct val="90000"/>
              </a:lnSpc>
              <a:spcBef>
                <a:spcPts val="1019"/>
              </a:spcBef>
              <a:buClr>
                <a:schemeClr val="accent1"/>
              </a:buClr>
              <a:buSzPct val="80000"/>
              <a:buFont typeface="Wingdings 3" charset="2"/>
              <a:buChar char=""/>
              <a:tabLst>
                <a:tab pos="465887" algn="l"/>
                <a:tab pos="931774" algn="l"/>
              </a:tabLst>
            </a:pPr>
            <a:r>
              <a:rPr lang="en-US" dirty="0">
                <a:solidFill>
                  <a:schemeClr val="tx1">
                    <a:lumMod val="75000"/>
                    <a:lumOff val="25000"/>
                  </a:schemeClr>
                </a:solidFill>
              </a:rPr>
              <a:t>Delivers the supplies, files and official material for the office to the succeeding Treasurer with 15 days following the expiration of the term of office.</a:t>
            </a:r>
          </a:p>
          <a:p>
            <a:pPr marL="236179" lvl="1" indent="-236179">
              <a:lnSpc>
                <a:spcPct val="90000"/>
              </a:lnSpc>
              <a:spcBef>
                <a:spcPts val="1019"/>
              </a:spcBef>
              <a:buClr>
                <a:schemeClr val="accent1"/>
              </a:buClr>
              <a:buSzPct val="80000"/>
              <a:buFont typeface="Wingdings 3" charset="2"/>
              <a:buChar char=""/>
              <a:tabLst>
                <a:tab pos="465887" algn="l"/>
                <a:tab pos="931774" algn="l"/>
              </a:tabLst>
            </a:pPr>
            <a:r>
              <a:rPr lang="en-US" dirty="0">
                <a:solidFill>
                  <a:schemeClr val="tx1">
                    <a:lumMod val="75000"/>
                    <a:lumOff val="25000"/>
                  </a:schemeClr>
                </a:solidFill>
              </a:rPr>
              <a:t>Delivers the district treasurer’s books to the audit committee by July 31.</a:t>
            </a:r>
          </a:p>
          <a:p>
            <a:pPr marL="236179" lvl="1" indent="-236179">
              <a:lnSpc>
                <a:spcPct val="90000"/>
              </a:lnSpc>
              <a:spcBef>
                <a:spcPts val="1019"/>
              </a:spcBef>
              <a:buClr>
                <a:schemeClr val="accent1"/>
              </a:buClr>
              <a:buSzPct val="80000"/>
              <a:buFont typeface="Wingdings 3" charset="2"/>
              <a:buChar char=""/>
              <a:tabLst>
                <a:tab pos="465887" algn="l"/>
                <a:tab pos="931774" algn="l"/>
              </a:tabLst>
            </a:pPr>
            <a:r>
              <a:rPr lang="en-US" dirty="0">
                <a:solidFill>
                  <a:schemeClr val="tx1">
                    <a:lumMod val="75000"/>
                    <a:lumOff val="25000"/>
                  </a:schemeClr>
                </a:solidFill>
              </a:rPr>
              <a:t>Promotes attendance at the Pilot International Convention.</a:t>
            </a:r>
          </a:p>
          <a:p>
            <a:pPr marL="236179" lvl="1" indent="-236179">
              <a:lnSpc>
                <a:spcPct val="90000"/>
              </a:lnSpc>
              <a:spcBef>
                <a:spcPts val="1019"/>
              </a:spcBef>
              <a:buClr>
                <a:schemeClr val="accent1"/>
              </a:buClr>
              <a:buSzPct val="80000"/>
              <a:buFont typeface="Wingdings 3" charset="2"/>
              <a:buChar char=""/>
              <a:tabLst>
                <a:tab pos="465887" algn="l"/>
                <a:tab pos="931774" algn="l"/>
              </a:tabLst>
            </a:pPr>
            <a:r>
              <a:rPr lang="en-US" dirty="0">
                <a:solidFill>
                  <a:schemeClr val="tx1">
                    <a:lumMod val="75000"/>
                    <a:lumOff val="25000"/>
                  </a:schemeClr>
                </a:solidFill>
              </a:rPr>
              <a:t>Attends the Pilot International Convention and Council of Leaders.</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21</a:t>
            </a:fld>
            <a:endParaRPr lang="en-US"/>
          </a:p>
        </p:txBody>
      </p:sp>
    </p:spTree>
    <p:extLst>
      <p:ext uri="{BB962C8B-B14F-4D97-AF65-F5344CB8AC3E}">
        <p14:creationId xmlns:p14="http://schemas.microsoft.com/office/powerpoint/2010/main" val="15187625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2943">
              <a:lnSpc>
                <a:spcPct val="90000"/>
              </a:lnSpc>
              <a:spcBef>
                <a:spcPts val="1019"/>
              </a:spcBef>
              <a:buClr>
                <a:schemeClr val="accent1"/>
              </a:buClr>
              <a:buSzPct val="80000"/>
              <a:buFont typeface="Wingdings 3" charset="2"/>
              <a:buChar char=""/>
              <a:tabLst>
                <a:tab pos="698830" algn="l"/>
                <a:tab pos="931774" algn="l"/>
              </a:tabLst>
            </a:pPr>
            <a:r>
              <a:rPr lang="en-US" dirty="0">
                <a:solidFill>
                  <a:schemeClr val="tx1">
                    <a:lumMod val="75000"/>
                    <a:lumOff val="25000"/>
                  </a:schemeClr>
                </a:solidFill>
              </a:rPr>
              <a:t>It is the duty of a Pilot Club to know and understand the Status, Qualifications and Duties of a District Secretary before making a nomination.</a:t>
            </a:r>
          </a:p>
          <a:p>
            <a:pPr>
              <a:lnSpc>
                <a:spcPct val="90000"/>
              </a:lnSpc>
              <a:spcBef>
                <a:spcPts val="1019"/>
              </a:spcBef>
              <a:buClr>
                <a:schemeClr val="accent1"/>
              </a:buClr>
              <a:buSzPct val="80000"/>
              <a:buFont typeface="Wingdings 3" charset="2"/>
              <a:buChar char=""/>
              <a:tabLst>
                <a:tab pos="698830" algn="l"/>
                <a:tab pos="931774" algn="l"/>
              </a:tabLst>
            </a:pPr>
            <a:endParaRPr lang="en-US" dirty="0">
              <a:solidFill>
                <a:schemeClr val="tx1">
                  <a:lumMod val="75000"/>
                  <a:lumOff val="25000"/>
                </a:schemeClr>
              </a:solidFill>
            </a:endParaRPr>
          </a:p>
          <a:p>
            <a:pPr indent="-232943">
              <a:lnSpc>
                <a:spcPct val="90000"/>
              </a:lnSpc>
              <a:spcBef>
                <a:spcPts val="1019"/>
              </a:spcBef>
              <a:buClr>
                <a:schemeClr val="accent1"/>
              </a:buClr>
              <a:buSzPct val="80000"/>
              <a:buFont typeface="Wingdings 3" charset="2"/>
              <a:buChar char=""/>
              <a:tabLst>
                <a:tab pos="698830" algn="l"/>
                <a:tab pos="931774" algn="l"/>
              </a:tabLst>
            </a:pPr>
            <a:r>
              <a:rPr lang="en-US" dirty="0">
                <a:solidFill>
                  <a:schemeClr val="tx1">
                    <a:lumMod val="75000"/>
                    <a:lumOff val="25000"/>
                  </a:schemeClr>
                </a:solidFill>
              </a:rPr>
              <a:t>Before a Pilot accepts nomination for the office of District Secretary, it is recommended that the status, qualifications and duties of the office be studied.  </a:t>
            </a:r>
          </a:p>
          <a:p>
            <a:pPr indent="-232943">
              <a:lnSpc>
                <a:spcPct val="90000"/>
              </a:lnSpc>
              <a:spcBef>
                <a:spcPts val="1019"/>
              </a:spcBef>
              <a:buClr>
                <a:schemeClr val="accent1"/>
              </a:buClr>
              <a:buSzPct val="80000"/>
              <a:buFont typeface="Wingdings 3" charset="2"/>
              <a:buChar char=""/>
              <a:tabLst>
                <a:tab pos="698830" algn="l"/>
                <a:tab pos="931774" algn="l"/>
              </a:tabLst>
            </a:pPr>
            <a:endParaRPr lang="en-US" dirty="0">
              <a:solidFill>
                <a:schemeClr val="tx1">
                  <a:lumMod val="75000"/>
                  <a:lumOff val="25000"/>
                </a:schemeClr>
              </a:solidFill>
            </a:endParaRPr>
          </a:p>
          <a:p>
            <a:pPr indent="-232943">
              <a:lnSpc>
                <a:spcPct val="90000"/>
              </a:lnSpc>
              <a:spcBef>
                <a:spcPts val="1019"/>
              </a:spcBef>
              <a:buClr>
                <a:schemeClr val="accent1"/>
              </a:buClr>
              <a:buSzPct val="80000"/>
              <a:buFont typeface="Wingdings 3" charset="2"/>
              <a:buChar char=""/>
              <a:tabLst>
                <a:tab pos="698830" algn="l"/>
                <a:tab pos="931774" algn="l"/>
              </a:tabLst>
            </a:pPr>
            <a:r>
              <a:rPr lang="en-US" dirty="0">
                <a:solidFill>
                  <a:schemeClr val="tx1">
                    <a:lumMod val="75000"/>
                    <a:lumOff val="25000"/>
                  </a:schemeClr>
                </a:solidFill>
              </a:rPr>
              <a:t>The nominee should be fully informed of the importance of the office, the qualifications required, and the duties and responsibilities assumed if elected.</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22</a:t>
            </a:fld>
            <a:endParaRPr lang="en-US"/>
          </a:p>
        </p:txBody>
      </p:sp>
    </p:spTree>
    <p:extLst>
      <p:ext uri="{BB962C8B-B14F-4D97-AF65-F5344CB8AC3E}">
        <p14:creationId xmlns:p14="http://schemas.microsoft.com/office/powerpoint/2010/main" val="13782917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1629F7-5F37-4F4D-B4C2-333AFBBA1437}" type="slidenum">
              <a:rPr lang="en-US" smtClean="0"/>
              <a:t>23</a:t>
            </a:fld>
            <a:endParaRPr lang="en-US"/>
          </a:p>
        </p:txBody>
      </p:sp>
    </p:spTree>
    <p:extLst>
      <p:ext uri="{BB962C8B-B14F-4D97-AF65-F5344CB8AC3E}">
        <p14:creationId xmlns:p14="http://schemas.microsoft.com/office/powerpoint/2010/main" val="38175870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6179" lvl="1" indent="-236179">
              <a:lnSpc>
                <a:spcPct val="90000"/>
              </a:lnSpc>
              <a:spcBef>
                <a:spcPts val="1019"/>
              </a:spcBef>
              <a:buClr>
                <a:schemeClr val="accent1"/>
              </a:buClr>
              <a:buSzPct val="80000"/>
              <a:buFont typeface="Wingdings 3" charset="2"/>
              <a:buChar char=""/>
              <a:tabLst>
                <a:tab pos="465887" algn="l"/>
                <a:tab pos="640594" algn="l"/>
              </a:tabLst>
            </a:pPr>
            <a:r>
              <a:rPr lang="en-US" sz="1300" dirty="0">
                <a:solidFill>
                  <a:schemeClr val="tx1">
                    <a:lumMod val="75000"/>
                    <a:lumOff val="25000"/>
                  </a:schemeClr>
                </a:solidFill>
              </a:rPr>
              <a:t>Serves under the supervision of the Governor.</a:t>
            </a:r>
          </a:p>
          <a:p>
            <a:pPr marL="236179" lvl="1" indent="-236179">
              <a:lnSpc>
                <a:spcPct val="90000"/>
              </a:lnSpc>
              <a:spcBef>
                <a:spcPts val="1019"/>
              </a:spcBef>
              <a:buClr>
                <a:schemeClr val="accent1"/>
              </a:buClr>
              <a:buSzPct val="80000"/>
              <a:buFont typeface="Wingdings 3" charset="2"/>
              <a:buChar char=""/>
              <a:tabLst>
                <a:tab pos="465887" algn="l"/>
                <a:tab pos="640594" algn="l"/>
              </a:tabLst>
            </a:pPr>
            <a:r>
              <a:rPr lang="en-US" sz="1300" dirty="0">
                <a:solidFill>
                  <a:schemeClr val="tx1">
                    <a:lumMod val="75000"/>
                    <a:lumOff val="25000"/>
                  </a:schemeClr>
                </a:solidFill>
              </a:rPr>
              <a:t>Works with the District Administrative Council.  </a:t>
            </a:r>
          </a:p>
          <a:p>
            <a:pPr marL="236179" indent="-236179">
              <a:lnSpc>
                <a:spcPct val="90000"/>
              </a:lnSpc>
              <a:spcBef>
                <a:spcPts val="1019"/>
              </a:spcBef>
              <a:buClr>
                <a:schemeClr val="accent1"/>
              </a:buClr>
              <a:buSzPct val="80000"/>
              <a:buFont typeface="Wingdings 3" charset="2"/>
              <a:buChar char=""/>
              <a:tabLst>
                <a:tab pos="465887" algn="l"/>
                <a:tab pos="640594" algn="l"/>
                <a:tab pos="931774" algn="l"/>
              </a:tabLst>
            </a:pPr>
            <a:r>
              <a:rPr lang="en-US" sz="1300" dirty="0">
                <a:solidFill>
                  <a:schemeClr val="tx1">
                    <a:lumMod val="75000"/>
                    <a:lumOff val="25000"/>
                  </a:schemeClr>
                </a:solidFill>
              </a:rPr>
              <a:t>NOTE: If the District Secretary is not present at a DAC/DEC meeting, another member of the DAC/DEC is appointed to take the minutes.</a:t>
            </a:r>
          </a:p>
          <a:p>
            <a:pPr marL="236179" lvl="1" indent="-236179">
              <a:lnSpc>
                <a:spcPct val="90000"/>
              </a:lnSpc>
              <a:spcBef>
                <a:spcPts val="1019"/>
              </a:spcBef>
              <a:buClr>
                <a:schemeClr val="accent1"/>
              </a:buClr>
              <a:buSzPct val="80000"/>
              <a:buFont typeface="Wingdings 3" charset="2"/>
              <a:buChar char=""/>
              <a:tabLst>
                <a:tab pos="465887" algn="l"/>
                <a:tab pos="640594" algn="l"/>
                <a:tab pos="931774" algn="l"/>
              </a:tabLst>
            </a:pPr>
            <a:r>
              <a:rPr lang="en-US" sz="1300" dirty="0">
                <a:solidFill>
                  <a:schemeClr val="tx1">
                    <a:lumMod val="75000"/>
                    <a:lumOff val="25000"/>
                  </a:schemeClr>
                </a:solidFill>
              </a:rPr>
              <a:t>Assists the Governor in handling correspondence of the district.</a:t>
            </a:r>
          </a:p>
          <a:p>
            <a:pPr marL="236179" lvl="1" indent="-236179">
              <a:lnSpc>
                <a:spcPct val="90000"/>
              </a:lnSpc>
              <a:spcBef>
                <a:spcPts val="1019"/>
              </a:spcBef>
              <a:buClr>
                <a:schemeClr val="accent1"/>
              </a:buClr>
              <a:buSzPct val="80000"/>
              <a:buFont typeface="Wingdings 3" charset="2"/>
              <a:buChar char=""/>
              <a:tabLst>
                <a:tab pos="465887" algn="l"/>
                <a:tab pos="640594" algn="l"/>
                <a:tab pos="931774" algn="l"/>
              </a:tabLst>
            </a:pPr>
            <a:r>
              <a:rPr lang="en-US" sz="1300" dirty="0">
                <a:solidFill>
                  <a:schemeClr val="tx1">
                    <a:lumMod val="75000"/>
                    <a:lumOff val="25000"/>
                  </a:schemeClr>
                </a:solidFill>
              </a:rPr>
              <a:t>Responsible for assisting the Governor in keeping district membership records by recording changes reported by the club recording secretaries   through the database or the form “Notification of Change in Membership Information.”</a:t>
            </a:r>
          </a:p>
          <a:p>
            <a:pPr marL="236179" lvl="1" indent="-236179">
              <a:lnSpc>
                <a:spcPct val="90000"/>
              </a:lnSpc>
              <a:spcBef>
                <a:spcPts val="1019"/>
              </a:spcBef>
              <a:buClr>
                <a:schemeClr val="accent1"/>
              </a:buClr>
              <a:buSzPct val="80000"/>
              <a:buFont typeface="Wingdings 3" charset="2"/>
              <a:buChar char=""/>
              <a:tabLst>
                <a:tab pos="465887" algn="l"/>
                <a:tab pos="640594" algn="l"/>
                <a:tab pos="931774" algn="l"/>
              </a:tabLst>
            </a:pPr>
            <a:r>
              <a:rPr lang="en-US" sz="1300" dirty="0">
                <a:solidFill>
                  <a:schemeClr val="tx1">
                    <a:lumMod val="75000"/>
                    <a:lumOff val="25000"/>
                  </a:schemeClr>
                </a:solidFill>
              </a:rPr>
              <a:t>Serves as a member of the District Convention Committee and performs the “Duties and Responsibilities of the District Secretary.”  (For details, see “District Convention Manual.”)  If the Secretary is unable to attend the District Convention, an interim secretary is appointed to serve during the convention only.</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24</a:t>
            </a:fld>
            <a:endParaRPr lang="en-US"/>
          </a:p>
        </p:txBody>
      </p:sp>
    </p:spTree>
    <p:extLst>
      <p:ext uri="{BB962C8B-B14F-4D97-AF65-F5344CB8AC3E}">
        <p14:creationId xmlns:p14="http://schemas.microsoft.com/office/powerpoint/2010/main" val="4185717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6179" lvl="1" indent="-236179">
              <a:lnSpc>
                <a:spcPct val="90000"/>
              </a:lnSpc>
              <a:spcBef>
                <a:spcPts val="1019"/>
              </a:spcBef>
              <a:buClr>
                <a:schemeClr val="accent1"/>
              </a:buClr>
              <a:buSzPct val="80000"/>
              <a:buFont typeface="Wingdings 3" charset="2"/>
              <a:buChar char=""/>
              <a:tabLst>
                <a:tab pos="465887" algn="l"/>
                <a:tab pos="640594" algn="l"/>
              </a:tabLst>
            </a:pPr>
            <a:r>
              <a:rPr lang="en-US" sz="1300" dirty="0">
                <a:solidFill>
                  <a:schemeClr val="tx1">
                    <a:lumMod val="75000"/>
                    <a:lumOff val="25000"/>
                  </a:schemeClr>
                </a:solidFill>
              </a:rPr>
              <a:t>Serves under the supervision of the Governor.</a:t>
            </a:r>
          </a:p>
          <a:p>
            <a:pPr marL="236179" lvl="1" indent="-236179">
              <a:lnSpc>
                <a:spcPct val="90000"/>
              </a:lnSpc>
              <a:spcBef>
                <a:spcPts val="1019"/>
              </a:spcBef>
              <a:buClr>
                <a:schemeClr val="accent1"/>
              </a:buClr>
              <a:buSzPct val="80000"/>
              <a:buFont typeface="Wingdings 3" charset="2"/>
              <a:buChar char=""/>
              <a:tabLst>
                <a:tab pos="465887" algn="l"/>
                <a:tab pos="640594" algn="l"/>
              </a:tabLst>
            </a:pPr>
            <a:r>
              <a:rPr lang="en-US" sz="1300" dirty="0">
                <a:solidFill>
                  <a:schemeClr val="tx1">
                    <a:lumMod val="75000"/>
                    <a:lumOff val="25000"/>
                  </a:schemeClr>
                </a:solidFill>
              </a:rPr>
              <a:t>Works with the District Administrative Council.  </a:t>
            </a:r>
          </a:p>
          <a:p>
            <a:pPr marL="236179" indent="-236179">
              <a:lnSpc>
                <a:spcPct val="90000"/>
              </a:lnSpc>
              <a:spcBef>
                <a:spcPts val="1019"/>
              </a:spcBef>
              <a:buClr>
                <a:schemeClr val="accent1"/>
              </a:buClr>
              <a:buSzPct val="80000"/>
              <a:buFont typeface="Wingdings 3" charset="2"/>
              <a:buChar char=""/>
              <a:tabLst>
                <a:tab pos="465887" algn="l"/>
                <a:tab pos="640594" algn="l"/>
                <a:tab pos="931774" algn="l"/>
              </a:tabLst>
            </a:pPr>
            <a:r>
              <a:rPr lang="en-US" sz="1300" dirty="0">
                <a:solidFill>
                  <a:schemeClr val="tx1">
                    <a:lumMod val="75000"/>
                    <a:lumOff val="25000"/>
                  </a:schemeClr>
                </a:solidFill>
              </a:rPr>
              <a:t>NOTE: If the District Secretary is not present at a DAC/DEC meeting, another member of the DAC/DEC is appointed to take the minutes.</a:t>
            </a:r>
          </a:p>
          <a:p>
            <a:pPr marL="236179" lvl="1" indent="-236179">
              <a:lnSpc>
                <a:spcPct val="90000"/>
              </a:lnSpc>
              <a:spcBef>
                <a:spcPts val="1019"/>
              </a:spcBef>
              <a:buClr>
                <a:schemeClr val="accent1"/>
              </a:buClr>
              <a:buSzPct val="80000"/>
              <a:buFont typeface="Wingdings 3" charset="2"/>
              <a:buChar char=""/>
              <a:tabLst>
                <a:tab pos="465887" algn="l"/>
                <a:tab pos="640594" algn="l"/>
                <a:tab pos="931774" algn="l"/>
              </a:tabLst>
            </a:pPr>
            <a:r>
              <a:rPr lang="en-US" sz="1300" dirty="0">
                <a:solidFill>
                  <a:schemeClr val="tx1">
                    <a:lumMod val="75000"/>
                    <a:lumOff val="25000"/>
                  </a:schemeClr>
                </a:solidFill>
              </a:rPr>
              <a:t>Assists the Governor in handling correspondence of the district.</a:t>
            </a:r>
          </a:p>
          <a:p>
            <a:pPr marL="236179" lvl="1" indent="-236179">
              <a:lnSpc>
                <a:spcPct val="90000"/>
              </a:lnSpc>
              <a:spcBef>
                <a:spcPts val="1019"/>
              </a:spcBef>
              <a:buClr>
                <a:schemeClr val="accent1"/>
              </a:buClr>
              <a:buSzPct val="80000"/>
              <a:buFont typeface="Wingdings 3" charset="2"/>
              <a:buChar char=""/>
              <a:tabLst>
                <a:tab pos="465887" algn="l"/>
                <a:tab pos="640594" algn="l"/>
                <a:tab pos="931774" algn="l"/>
              </a:tabLst>
            </a:pPr>
            <a:r>
              <a:rPr lang="en-US" sz="1300" dirty="0">
                <a:solidFill>
                  <a:schemeClr val="tx1">
                    <a:lumMod val="75000"/>
                    <a:lumOff val="25000"/>
                  </a:schemeClr>
                </a:solidFill>
              </a:rPr>
              <a:t>Responsible for assisting the Governor in keeping district membership records by recording changes reported by the club recording secretaries   through the database or the form “Notification of Change in Membership Information.”</a:t>
            </a:r>
          </a:p>
          <a:p>
            <a:pPr marL="236179" lvl="1" indent="-236179">
              <a:lnSpc>
                <a:spcPct val="90000"/>
              </a:lnSpc>
              <a:spcBef>
                <a:spcPts val="1019"/>
              </a:spcBef>
              <a:buClr>
                <a:schemeClr val="accent1"/>
              </a:buClr>
              <a:buSzPct val="80000"/>
              <a:buFont typeface="Wingdings 3" charset="2"/>
              <a:buChar char=""/>
              <a:tabLst>
                <a:tab pos="465887" algn="l"/>
                <a:tab pos="640594" algn="l"/>
                <a:tab pos="931774" algn="l"/>
              </a:tabLst>
            </a:pPr>
            <a:r>
              <a:rPr lang="en-US" sz="1300" dirty="0">
                <a:solidFill>
                  <a:schemeClr val="tx1">
                    <a:lumMod val="75000"/>
                    <a:lumOff val="25000"/>
                  </a:schemeClr>
                </a:solidFill>
              </a:rPr>
              <a:t>Serves as a member of the District Convention Committee and performs the “Duties and Responsibilities of the District Secretary.”  (For details, see “District Convention Manual.”)  If the Secretary is unable to attend the District Convention, an interim secretary is appointed to serve during the convention only.</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25</a:t>
            </a:fld>
            <a:endParaRPr lang="en-US"/>
          </a:p>
        </p:txBody>
      </p:sp>
    </p:spTree>
    <p:extLst>
      <p:ext uri="{BB962C8B-B14F-4D97-AF65-F5344CB8AC3E}">
        <p14:creationId xmlns:p14="http://schemas.microsoft.com/office/powerpoint/2010/main" val="13721254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9562" lvl="1" indent="-171472">
              <a:lnSpc>
                <a:spcPct val="90000"/>
              </a:lnSpc>
              <a:spcBef>
                <a:spcPts val="1019"/>
              </a:spcBef>
              <a:buClr>
                <a:schemeClr val="accent1"/>
              </a:buClr>
              <a:buSzPct val="80000"/>
              <a:buFont typeface="Wingdings 3" charset="2"/>
              <a:buChar char=""/>
              <a:tabLst>
                <a:tab pos="465887" algn="l"/>
                <a:tab pos="640594" algn="l"/>
                <a:tab pos="931774" algn="l"/>
              </a:tabLst>
            </a:pPr>
            <a:r>
              <a:rPr lang="en-US" sz="1500" u="sng" dirty="0">
                <a:solidFill>
                  <a:schemeClr val="tx1">
                    <a:lumMod val="75000"/>
                    <a:lumOff val="25000"/>
                  </a:schemeClr>
                </a:solidFill>
              </a:rPr>
              <a:t>Minutes of District Meetings</a:t>
            </a:r>
          </a:p>
          <a:p>
            <a:pPr marL="289562" lvl="1" indent="-171472">
              <a:lnSpc>
                <a:spcPct val="90000"/>
              </a:lnSpc>
              <a:spcBef>
                <a:spcPts val="1019"/>
              </a:spcBef>
              <a:buClr>
                <a:schemeClr val="accent1"/>
              </a:buClr>
              <a:buSzPct val="80000"/>
              <a:buFont typeface="Wingdings 3" charset="2"/>
              <a:buChar char=""/>
              <a:tabLst>
                <a:tab pos="465887" algn="l"/>
                <a:tab pos="640594" algn="l"/>
                <a:tab pos="931774" algn="l"/>
              </a:tabLst>
            </a:pPr>
            <a:endParaRPr lang="en-US" sz="1500" dirty="0">
              <a:solidFill>
                <a:schemeClr val="tx1">
                  <a:lumMod val="75000"/>
                  <a:lumOff val="25000"/>
                </a:schemeClr>
              </a:solidFill>
            </a:endParaRPr>
          </a:p>
          <a:p>
            <a:pPr marL="289562" lvl="2" indent="-171472">
              <a:lnSpc>
                <a:spcPct val="90000"/>
              </a:lnSpc>
              <a:spcBef>
                <a:spcPts val="1019"/>
              </a:spcBef>
              <a:buClr>
                <a:schemeClr val="accent1"/>
              </a:buClr>
              <a:buSzPct val="80000"/>
              <a:buFont typeface="Wingdings 3" charset="2"/>
              <a:buChar char=""/>
              <a:tabLst>
                <a:tab pos="465887" algn="l"/>
                <a:tab pos="640594" algn="l"/>
                <a:tab pos="931774" algn="l"/>
              </a:tabLst>
            </a:pPr>
            <a:r>
              <a:rPr lang="en-US" sz="1500" dirty="0">
                <a:solidFill>
                  <a:schemeClr val="tx1">
                    <a:lumMod val="75000"/>
                    <a:lumOff val="25000"/>
                  </a:schemeClr>
                </a:solidFill>
              </a:rPr>
              <a:t>Takes and transcribes the minutes of the district convention, edits them and when approved by the DAC/DEC, duplicates and mails/emails the minutes within 60 days following the convention.  </a:t>
            </a:r>
          </a:p>
          <a:p>
            <a:pPr marL="289562" lvl="2" indent="-171472">
              <a:lnSpc>
                <a:spcPct val="90000"/>
              </a:lnSpc>
              <a:spcBef>
                <a:spcPts val="1019"/>
              </a:spcBef>
              <a:buClr>
                <a:schemeClr val="accent1"/>
              </a:buClr>
              <a:buSzPct val="80000"/>
              <a:buFont typeface="Wingdings 3" charset="2"/>
              <a:buChar char=""/>
              <a:tabLst>
                <a:tab pos="465887" algn="l"/>
                <a:tab pos="640594" algn="l"/>
                <a:tab pos="931774" algn="l"/>
              </a:tabLst>
            </a:pPr>
            <a:r>
              <a:rPr lang="en-US" sz="1500" dirty="0">
                <a:solidFill>
                  <a:schemeClr val="tx1">
                    <a:lumMod val="75000"/>
                    <a:lumOff val="25000"/>
                  </a:schemeClr>
                </a:solidFill>
              </a:rPr>
              <a:t>Copies of the minutes of the district convention are distributed by the Secretary in accordance with instructions in “District Convention Manual.”</a:t>
            </a:r>
          </a:p>
          <a:p>
            <a:pPr marL="289562" indent="-171472">
              <a:lnSpc>
                <a:spcPct val="90000"/>
              </a:lnSpc>
              <a:spcBef>
                <a:spcPts val="1019"/>
              </a:spcBef>
              <a:buClr>
                <a:schemeClr val="accent1"/>
              </a:buClr>
              <a:buSzPct val="80000"/>
              <a:buFont typeface="Wingdings 3" charset="2"/>
              <a:buChar char=""/>
            </a:pPr>
            <a:r>
              <a:rPr lang="en-US" sz="1500" dirty="0">
                <a:solidFill>
                  <a:schemeClr val="tx1">
                    <a:lumMod val="75000"/>
                    <a:lumOff val="25000"/>
                  </a:schemeClr>
                </a:solidFill>
              </a:rPr>
              <a:t>If business is conducted at Fall Council, takes and transcribes the minutes, edits them and when approved by the DAC/DEC, duplicates and mails/email the minutes within 30 days following the meeting. </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26</a:t>
            </a:fld>
            <a:endParaRPr lang="en-US"/>
          </a:p>
        </p:txBody>
      </p:sp>
    </p:spTree>
    <p:extLst>
      <p:ext uri="{BB962C8B-B14F-4D97-AF65-F5344CB8AC3E}">
        <p14:creationId xmlns:p14="http://schemas.microsoft.com/office/powerpoint/2010/main" val="646844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9562" lvl="1" indent="-171472">
              <a:lnSpc>
                <a:spcPct val="90000"/>
              </a:lnSpc>
              <a:spcBef>
                <a:spcPts val="1019"/>
              </a:spcBef>
              <a:buClr>
                <a:schemeClr val="accent1"/>
              </a:buClr>
              <a:buSzPct val="80000"/>
              <a:buFont typeface="Wingdings 3" charset="2"/>
              <a:buChar char=""/>
              <a:tabLst>
                <a:tab pos="465887" algn="l"/>
                <a:tab pos="640594" algn="l"/>
                <a:tab pos="931774" algn="l"/>
              </a:tabLst>
            </a:pPr>
            <a:r>
              <a:rPr lang="en-US" u="sng" dirty="0">
                <a:solidFill>
                  <a:schemeClr val="tx1">
                    <a:lumMod val="75000"/>
                    <a:lumOff val="25000"/>
                  </a:schemeClr>
                </a:solidFill>
                <a:effectLst/>
              </a:rPr>
              <a:t>Minutes of District Meetings</a:t>
            </a:r>
          </a:p>
          <a:p>
            <a:pPr marL="289562" lvl="1" indent="-171472">
              <a:lnSpc>
                <a:spcPct val="90000"/>
              </a:lnSpc>
              <a:spcBef>
                <a:spcPts val="1019"/>
              </a:spcBef>
              <a:buClr>
                <a:schemeClr val="accent1"/>
              </a:buClr>
              <a:buSzPct val="80000"/>
              <a:buFont typeface="Wingdings 3" charset="2"/>
              <a:buChar char=""/>
              <a:tabLst>
                <a:tab pos="465887" algn="l"/>
                <a:tab pos="640594" algn="l"/>
                <a:tab pos="931774" algn="l"/>
              </a:tabLst>
            </a:pPr>
            <a:endParaRPr lang="en-US" dirty="0">
              <a:solidFill>
                <a:schemeClr val="tx1">
                  <a:lumMod val="75000"/>
                  <a:lumOff val="25000"/>
                </a:schemeClr>
              </a:solidFill>
              <a:effectLst/>
            </a:endParaRPr>
          </a:p>
          <a:p>
            <a:pPr marL="289562" lvl="2" indent="-171472">
              <a:lnSpc>
                <a:spcPct val="90000"/>
              </a:lnSpc>
              <a:spcBef>
                <a:spcPts val="1019"/>
              </a:spcBef>
              <a:buClr>
                <a:schemeClr val="accent1"/>
              </a:buClr>
              <a:buSzPct val="80000"/>
              <a:buFont typeface="Wingdings 3" charset="2"/>
              <a:buChar char=""/>
              <a:tabLst>
                <a:tab pos="465887" algn="l"/>
                <a:tab pos="640594" algn="l"/>
                <a:tab pos="931774" algn="l"/>
              </a:tabLst>
            </a:pPr>
            <a:r>
              <a:rPr lang="en-US" dirty="0">
                <a:solidFill>
                  <a:schemeClr val="tx1">
                    <a:lumMod val="75000"/>
                    <a:lumOff val="25000"/>
                  </a:schemeClr>
                </a:solidFill>
                <a:effectLst/>
              </a:rPr>
              <a:t>Copies of the minutes of the Fall Council are distributed by the Secretary in accordance with instructions in policies for “District Fall Council.”</a:t>
            </a:r>
          </a:p>
          <a:p>
            <a:pPr marL="289562" indent="-171472">
              <a:lnSpc>
                <a:spcPct val="90000"/>
              </a:lnSpc>
              <a:spcBef>
                <a:spcPts val="1019"/>
              </a:spcBef>
              <a:buClr>
                <a:schemeClr val="accent1"/>
              </a:buClr>
              <a:buSzPct val="80000"/>
              <a:buFont typeface="Wingdings 3" charset="2"/>
              <a:buChar char=""/>
            </a:pPr>
            <a:r>
              <a:rPr lang="en-US" dirty="0">
                <a:solidFill>
                  <a:schemeClr val="tx1">
                    <a:lumMod val="75000"/>
                    <a:lumOff val="25000"/>
                  </a:schemeClr>
                </a:solidFill>
                <a:effectLst/>
              </a:rPr>
              <a:t> If NO  business is conducted at Fall Council, the following should be included in lieu of minutes: Fall Council date, location, list of clubs represented, total attendees, and a copy of the agenda/program</a:t>
            </a:r>
          </a:p>
          <a:p>
            <a:pPr marL="289562" indent="-171472">
              <a:lnSpc>
                <a:spcPct val="90000"/>
              </a:lnSpc>
              <a:spcBef>
                <a:spcPts val="1019"/>
              </a:spcBef>
              <a:buClr>
                <a:schemeClr val="accent1"/>
              </a:buClr>
              <a:buSzPct val="80000"/>
              <a:buFont typeface="Wingdings 3" charset="2"/>
              <a:buChar char=""/>
            </a:pPr>
            <a:r>
              <a:rPr lang="en-US" dirty="0">
                <a:solidFill>
                  <a:schemeClr val="tx1">
                    <a:lumMod val="75000"/>
                    <a:lumOff val="25000"/>
                  </a:schemeClr>
                </a:solidFill>
                <a:effectLst/>
              </a:rPr>
              <a:t>Expenses for printing and mailing the minutes are paid from district funds.</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27</a:t>
            </a:fld>
            <a:endParaRPr lang="en-US"/>
          </a:p>
        </p:txBody>
      </p:sp>
    </p:spTree>
    <p:extLst>
      <p:ext uri="{BB962C8B-B14F-4D97-AF65-F5344CB8AC3E}">
        <p14:creationId xmlns:p14="http://schemas.microsoft.com/office/powerpoint/2010/main" val="188028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943" lvl="1">
              <a:lnSpc>
                <a:spcPct val="90000"/>
              </a:lnSpc>
              <a:spcBef>
                <a:spcPts val="1019"/>
              </a:spcBef>
              <a:buClr>
                <a:schemeClr val="accent1"/>
              </a:buClr>
              <a:buSzPct val="80000"/>
              <a:buFont typeface="Wingdings 3" charset="2"/>
              <a:buChar char=""/>
              <a:tabLst>
                <a:tab pos="519270" algn="l"/>
                <a:tab pos="640594" algn="l"/>
                <a:tab pos="931774" algn="l"/>
              </a:tabLst>
            </a:pPr>
            <a:r>
              <a:rPr lang="en-US" sz="1100" u="sng" dirty="0">
                <a:solidFill>
                  <a:schemeClr val="tx1">
                    <a:lumMod val="75000"/>
                    <a:lumOff val="25000"/>
                  </a:schemeClr>
                </a:solidFill>
              </a:rPr>
              <a:t>Election at District Convention</a:t>
            </a:r>
          </a:p>
          <a:p>
            <a:pPr lvl="1" indent="-232943">
              <a:lnSpc>
                <a:spcPct val="90000"/>
              </a:lnSpc>
              <a:spcBef>
                <a:spcPts val="1019"/>
              </a:spcBef>
              <a:buClr>
                <a:schemeClr val="accent1"/>
              </a:buClr>
              <a:buSzPct val="80000"/>
              <a:buFont typeface="Wingdings 3" charset="2"/>
              <a:buChar char=""/>
              <a:tabLst>
                <a:tab pos="519270" algn="l"/>
                <a:tab pos="640594" algn="l"/>
                <a:tab pos="931774" algn="l"/>
              </a:tabLst>
            </a:pPr>
            <a:endParaRPr lang="en-US" sz="1100" dirty="0">
              <a:solidFill>
                <a:schemeClr val="tx1">
                  <a:lumMod val="75000"/>
                  <a:lumOff val="25000"/>
                </a:schemeClr>
              </a:solidFill>
            </a:endParaRPr>
          </a:p>
          <a:p>
            <a:pPr marL="232943">
              <a:lnSpc>
                <a:spcPct val="90000"/>
              </a:lnSpc>
              <a:spcBef>
                <a:spcPts val="1019"/>
              </a:spcBef>
              <a:buClr>
                <a:schemeClr val="accent1"/>
              </a:buClr>
              <a:buSzPct val="80000"/>
              <a:buFont typeface="Wingdings 3" charset="2"/>
              <a:buChar char=""/>
              <a:tabLst>
                <a:tab pos="519270" algn="l"/>
                <a:tab pos="640594" algn="l"/>
                <a:tab pos="931774" algn="l"/>
              </a:tabLst>
            </a:pPr>
            <a:r>
              <a:rPr lang="en-US" sz="1100" b="1" dirty="0">
                <a:solidFill>
                  <a:schemeClr val="tx1">
                    <a:lumMod val="75000"/>
                    <a:lumOff val="25000"/>
                  </a:schemeClr>
                </a:solidFill>
              </a:rPr>
              <a:t>Following election and vote, the Secretary destroys the ballots.</a:t>
            </a:r>
          </a:p>
          <a:p>
            <a:pPr marL="465887" indent="-232943">
              <a:lnSpc>
                <a:spcPct val="90000"/>
              </a:lnSpc>
              <a:spcBef>
                <a:spcPts val="1019"/>
              </a:spcBef>
              <a:buClr>
                <a:schemeClr val="accent1"/>
              </a:buClr>
              <a:buSzPct val="80000"/>
              <a:buFont typeface="Wingdings 3" charset="2"/>
              <a:buChar char=""/>
              <a:tabLst>
                <a:tab pos="519270" algn="l"/>
                <a:tab pos="640594" algn="l"/>
                <a:tab pos="931774" algn="l"/>
              </a:tabLst>
            </a:pPr>
            <a:endParaRPr lang="en-US" sz="1100" b="1" dirty="0">
              <a:solidFill>
                <a:schemeClr val="tx1">
                  <a:lumMod val="75000"/>
                  <a:lumOff val="25000"/>
                </a:schemeClr>
              </a:solidFill>
            </a:endParaRPr>
          </a:p>
          <a:p>
            <a:pPr lvl="1" indent="-232943">
              <a:lnSpc>
                <a:spcPct val="90000"/>
              </a:lnSpc>
              <a:spcBef>
                <a:spcPts val="1019"/>
              </a:spcBef>
              <a:buClr>
                <a:schemeClr val="accent1"/>
              </a:buClr>
              <a:buSzPct val="80000"/>
              <a:buFont typeface="Wingdings 3" charset="2"/>
              <a:buChar char=""/>
              <a:tabLst>
                <a:tab pos="519270" algn="l"/>
                <a:tab pos="640594" algn="l"/>
                <a:tab pos="931774" algn="l"/>
              </a:tabLst>
            </a:pPr>
            <a:r>
              <a:rPr lang="en-US" sz="1100" dirty="0">
                <a:solidFill>
                  <a:schemeClr val="tx1">
                    <a:lumMod val="75000"/>
                    <a:lumOff val="25000"/>
                  </a:schemeClr>
                </a:solidFill>
              </a:rPr>
              <a:t>Delivers the official material to the incoming Secretary by July 15.</a:t>
            </a:r>
          </a:p>
          <a:p>
            <a:pPr lvl="1" indent="-232943">
              <a:lnSpc>
                <a:spcPct val="90000"/>
              </a:lnSpc>
              <a:spcBef>
                <a:spcPts val="1019"/>
              </a:spcBef>
              <a:buClr>
                <a:schemeClr val="accent1"/>
              </a:buClr>
              <a:buSzPct val="80000"/>
              <a:buFont typeface="Wingdings 3" charset="2"/>
              <a:buChar char=""/>
              <a:tabLst>
                <a:tab pos="519270" algn="l"/>
                <a:tab pos="640594" algn="l"/>
                <a:tab pos="931774" algn="l"/>
              </a:tabLst>
            </a:pPr>
            <a:r>
              <a:rPr lang="en-US" sz="1100" dirty="0">
                <a:solidFill>
                  <a:schemeClr val="tx1">
                    <a:lumMod val="75000"/>
                    <a:lumOff val="25000"/>
                  </a:schemeClr>
                </a:solidFill>
              </a:rPr>
              <a:t>Sixty (60) days prior to the opening of the international convention, forward the following to the Secretary of Pilot International and to the Executive Director of Pilot International:</a:t>
            </a:r>
          </a:p>
          <a:p>
            <a:pPr marL="931774" lvl="3" indent="-232943">
              <a:lnSpc>
                <a:spcPct val="90000"/>
              </a:lnSpc>
              <a:spcBef>
                <a:spcPts val="1019"/>
              </a:spcBef>
              <a:buClr>
                <a:schemeClr val="accent1"/>
              </a:buClr>
              <a:buSzPct val="80000"/>
              <a:buFont typeface="Wingdings 3" charset="2"/>
              <a:buChar char=""/>
              <a:tabLst>
                <a:tab pos="519270" algn="l"/>
                <a:tab pos="640594" algn="l"/>
                <a:tab pos="931774" algn="l"/>
              </a:tabLst>
            </a:pPr>
            <a:r>
              <a:rPr lang="en-US" sz="1100" dirty="0">
                <a:solidFill>
                  <a:schemeClr val="tx1">
                    <a:lumMod val="75000"/>
                    <a:lumOff val="25000"/>
                  </a:schemeClr>
                </a:solidFill>
              </a:rPr>
              <a:t>Any recommendations voted by the district for action by the Executive Committee and/or International Administrative Council.</a:t>
            </a:r>
          </a:p>
          <a:p>
            <a:pPr marL="931774" lvl="3" indent="-232943">
              <a:lnSpc>
                <a:spcPct val="90000"/>
              </a:lnSpc>
              <a:spcBef>
                <a:spcPts val="1019"/>
              </a:spcBef>
              <a:buClr>
                <a:schemeClr val="accent1"/>
              </a:buClr>
              <a:buSzPct val="80000"/>
              <a:buFont typeface="Wingdings 3" charset="2"/>
              <a:buChar char=""/>
              <a:tabLst>
                <a:tab pos="519270" algn="l"/>
                <a:tab pos="640594" algn="l"/>
                <a:tab pos="931774" algn="l"/>
              </a:tabLst>
            </a:pPr>
            <a:r>
              <a:rPr lang="en-US" sz="1100" dirty="0">
                <a:solidFill>
                  <a:schemeClr val="tx1">
                    <a:lumMod val="75000"/>
                    <a:lumOff val="25000"/>
                  </a:schemeClr>
                </a:solidFill>
              </a:rPr>
              <a:t>Any proposed amendments to the Pilot International Bylaws voted by the district for action at the annual convention of Pilot International.</a:t>
            </a:r>
          </a:p>
          <a:p>
            <a:pPr lvl="1" indent="-232943">
              <a:lnSpc>
                <a:spcPct val="90000"/>
              </a:lnSpc>
              <a:spcBef>
                <a:spcPts val="1019"/>
              </a:spcBef>
              <a:buClr>
                <a:schemeClr val="accent1"/>
              </a:buClr>
              <a:buSzPct val="80000"/>
              <a:buFont typeface="Wingdings 3" charset="2"/>
              <a:buChar char=""/>
              <a:tabLst>
                <a:tab pos="519270" algn="l"/>
                <a:tab pos="640594" algn="l"/>
                <a:tab pos="931774" algn="l"/>
              </a:tabLst>
            </a:pPr>
            <a:r>
              <a:rPr lang="en-US" sz="1100" dirty="0">
                <a:solidFill>
                  <a:schemeClr val="tx1">
                    <a:lumMod val="75000"/>
                    <a:lumOff val="25000"/>
                  </a:schemeClr>
                </a:solidFill>
              </a:rPr>
              <a:t>Promotes attendance at the international convention.</a:t>
            </a:r>
          </a:p>
          <a:p>
            <a:pPr lvl="1" indent="-232943">
              <a:lnSpc>
                <a:spcPct val="90000"/>
              </a:lnSpc>
              <a:spcBef>
                <a:spcPts val="1019"/>
              </a:spcBef>
              <a:buClr>
                <a:schemeClr val="accent1"/>
              </a:buClr>
              <a:buSzPct val="80000"/>
              <a:buFont typeface="Wingdings 3" charset="2"/>
              <a:buChar char=""/>
              <a:tabLst>
                <a:tab pos="519270" algn="l"/>
                <a:tab pos="640594" algn="l"/>
                <a:tab pos="931774" algn="l"/>
              </a:tabLst>
            </a:pPr>
            <a:r>
              <a:rPr lang="en-US" sz="1100" dirty="0">
                <a:solidFill>
                  <a:schemeClr val="tx1">
                    <a:lumMod val="75000"/>
                    <a:lumOff val="25000"/>
                  </a:schemeClr>
                </a:solidFill>
              </a:rPr>
              <a:t>Attends the international convention and the Council of Leaders.</a:t>
            </a:r>
          </a:p>
          <a:p>
            <a:endParaRPr lang="en-US" dirty="0"/>
          </a:p>
        </p:txBody>
      </p:sp>
      <p:sp>
        <p:nvSpPr>
          <p:cNvPr id="4" name="Slide Number Placeholder 3"/>
          <p:cNvSpPr>
            <a:spLocks noGrp="1"/>
          </p:cNvSpPr>
          <p:nvPr>
            <p:ph type="sldNum" sz="quarter" idx="5"/>
          </p:nvPr>
        </p:nvSpPr>
        <p:spPr/>
        <p:txBody>
          <a:bodyPr/>
          <a:lstStyle/>
          <a:p>
            <a:fld id="{0E1629F7-5F37-4F4D-B4C2-333AFBBA1437}" type="slidenum">
              <a:rPr lang="en-US" smtClean="0"/>
              <a:t>28</a:t>
            </a:fld>
            <a:endParaRPr lang="en-US"/>
          </a:p>
        </p:txBody>
      </p:sp>
    </p:spTree>
    <p:extLst>
      <p:ext uri="{BB962C8B-B14F-4D97-AF65-F5344CB8AC3E}">
        <p14:creationId xmlns:p14="http://schemas.microsoft.com/office/powerpoint/2010/main" val="615604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90000"/>
              </a:lnSpc>
              <a:spcAft>
                <a:spcPts val="611"/>
              </a:spcAft>
            </a:pPr>
            <a:r>
              <a:rPr lang="en-US" sz="2400" b="1" dirty="0"/>
              <a:t>District Division Coordinators </a:t>
            </a:r>
          </a:p>
          <a:p>
            <a:pPr defTabSz="931774">
              <a:lnSpc>
                <a:spcPct val="90000"/>
              </a:lnSpc>
              <a:spcAft>
                <a:spcPts val="611"/>
              </a:spcAft>
            </a:pPr>
            <a:r>
              <a:rPr lang="en-US" dirty="0">
                <a:effectLst/>
              </a:rPr>
              <a:t>District Division Coordinators can do much toward improving relations in the clubs, building membership, improving community relations and preventing “club death.”</a:t>
            </a:r>
          </a:p>
          <a:p>
            <a:pPr defTabSz="931774">
              <a:lnSpc>
                <a:spcPct val="90000"/>
              </a:lnSpc>
              <a:spcAft>
                <a:spcPts val="611"/>
              </a:spcAft>
            </a:pPr>
            <a:endParaRPr lang="en-US" dirty="0">
              <a:effectLst/>
            </a:endParaRPr>
          </a:p>
          <a:p>
            <a:pPr defTabSz="931774">
              <a:lnSpc>
                <a:spcPct val="90000"/>
              </a:lnSpc>
              <a:spcAft>
                <a:spcPts val="611"/>
              </a:spcAft>
            </a:pPr>
            <a:r>
              <a:rPr lang="en-US" dirty="0">
                <a:effectLst/>
              </a:rPr>
              <a:t>To put your strategies into action, your District Division Coordinators need to commit to focus on working with the clubs in your District.  </a:t>
            </a:r>
            <a:r>
              <a:rPr lang="en-US" b="1" dirty="0">
                <a:effectLst/>
              </a:rPr>
              <a:t>Each club should feel empowered to:</a:t>
            </a:r>
            <a:endParaRPr lang="en-US" dirty="0">
              <a:effectLst/>
            </a:endParaRPr>
          </a:p>
          <a:p>
            <a:pPr defTabSz="931774">
              <a:lnSpc>
                <a:spcPct val="90000"/>
              </a:lnSpc>
              <a:spcAft>
                <a:spcPts val="611"/>
              </a:spcAft>
            </a:pPr>
            <a:endParaRPr lang="en-US" dirty="0">
              <a:effectLst/>
            </a:endParaRPr>
          </a:p>
          <a:p>
            <a:pPr marL="349415" indent="-232943" defTabSz="931774">
              <a:lnSpc>
                <a:spcPct val="90000"/>
              </a:lnSpc>
              <a:spcAft>
                <a:spcPts val="611"/>
              </a:spcAft>
              <a:buFont typeface="Arial" panose="020B0604020202020204" pitchFamily="34" charset="0"/>
              <a:buChar char="•"/>
            </a:pPr>
            <a:r>
              <a:rPr lang="en-US" dirty="0">
                <a:effectLst/>
              </a:rPr>
              <a:t>Gain and maintain membership</a:t>
            </a:r>
          </a:p>
          <a:p>
            <a:pPr marL="349415" indent="-232943" defTabSz="931774">
              <a:lnSpc>
                <a:spcPct val="90000"/>
              </a:lnSpc>
              <a:spcAft>
                <a:spcPts val="611"/>
              </a:spcAft>
              <a:buFont typeface="Arial" panose="020B0604020202020204" pitchFamily="34" charset="0"/>
              <a:buChar char="•"/>
            </a:pPr>
            <a:r>
              <a:rPr lang="en-US" dirty="0">
                <a:effectLst/>
              </a:rPr>
              <a:t>Provide exciting, meaningful programs</a:t>
            </a:r>
          </a:p>
          <a:p>
            <a:pPr marL="349415" indent="-232943" defTabSz="931774">
              <a:lnSpc>
                <a:spcPct val="90000"/>
              </a:lnSpc>
              <a:spcAft>
                <a:spcPts val="611"/>
              </a:spcAft>
              <a:buFont typeface="Arial" panose="020B0604020202020204" pitchFamily="34" charset="0"/>
              <a:buChar char="•"/>
            </a:pPr>
            <a:r>
              <a:rPr lang="en-US" dirty="0">
                <a:effectLst/>
              </a:rPr>
              <a:t>Give members leadership and self-improvement opportunities</a:t>
            </a:r>
          </a:p>
          <a:p>
            <a:pPr marL="349415" indent="-232943" defTabSz="931774">
              <a:lnSpc>
                <a:spcPct val="90000"/>
              </a:lnSpc>
              <a:spcAft>
                <a:spcPts val="611"/>
              </a:spcAft>
              <a:buFont typeface="Arial" panose="020B0604020202020204" pitchFamily="34" charset="0"/>
              <a:buChar char="•"/>
            </a:pPr>
            <a:r>
              <a:rPr lang="en-US" dirty="0">
                <a:effectLst/>
              </a:rPr>
              <a:t>Offer “value” to their members, who, in turn, feel “valued”</a:t>
            </a:r>
          </a:p>
          <a:p>
            <a:pPr marL="349415" indent="-232943" defTabSz="931774">
              <a:lnSpc>
                <a:spcPct val="90000"/>
              </a:lnSpc>
              <a:spcAft>
                <a:spcPts val="611"/>
              </a:spcAft>
              <a:buFont typeface="Arial" panose="020B0604020202020204" pitchFamily="34" charset="0"/>
              <a:buChar char="•"/>
            </a:pPr>
            <a:r>
              <a:rPr lang="en-US" dirty="0">
                <a:effectLst/>
              </a:rPr>
              <a:t>Feel creative when planning fundraisers for their club</a:t>
            </a:r>
          </a:p>
          <a:p>
            <a:pPr marL="349415" indent="-232943" defTabSz="931774">
              <a:lnSpc>
                <a:spcPct val="90000"/>
              </a:lnSpc>
              <a:spcAft>
                <a:spcPts val="611"/>
              </a:spcAft>
              <a:buFont typeface="Arial" panose="020B0604020202020204" pitchFamily="34" charset="0"/>
              <a:buChar char="•"/>
            </a:pPr>
            <a:r>
              <a:rPr lang="en-US" dirty="0">
                <a:effectLst/>
              </a:rPr>
              <a:t>Feel a sense of accomplishment toward improving the quality of life in their community</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29</a:t>
            </a:fld>
            <a:endParaRPr lang="en-US" dirty="0"/>
          </a:p>
        </p:txBody>
      </p:sp>
    </p:spTree>
    <p:extLst>
      <p:ext uri="{BB962C8B-B14F-4D97-AF65-F5344CB8AC3E}">
        <p14:creationId xmlns:p14="http://schemas.microsoft.com/office/powerpoint/2010/main" val="3550974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1629F7-5F37-4F4D-B4C2-333AFBBA1437}" type="slidenum">
              <a:rPr lang="en-US" smtClean="0"/>
              <a:t>30</a:t>
            </a:fld>
            <a:endParaRPr lang="en-US"/>
          </a:p>
        </p:txBody>
      </p:sp>
    </p:spTree>
    <p:extLst>
      <p:ext uri="{BB962C8B-B14F-4D97-AF65-F5344CB8AC3E}">
        <p14:creationId xmlns:p14="http://schemas.microsoft.com/office/powerpoint/2010/main" val="29250870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344886" defTabSz="931774">
              <a:lnSpc>
                <a:spcPct val="90000"/>
              </a:lnSpc>
              <a:spcAft>
                <a:spcPts val="611"/>
              </a:spcAft>
            </a:pPr>
            <a:r>
              <a:rPr lang="en-US" i="1" dirty="0">
                <a:effectLst/>
              </a:rPr>
              <a:t>Successful in promoting growth in leadership and membership development.</a:t>
            </a:r>
          </a:p>
          <a:p>
            <a:pPr marL="232943" defTabSz="931774">
              <a:lnSpc>
                <a:spcPct val="90000"/>
              </a:lnSpc>
              <a:spcAft>
                <a:spcPts val="611"/>
              </a:spcAft>
            </a:pPr>
            <a:endParaRPr lang="en-US" dirty="0"/>
          </a:p>
          <a:p>
            <a:pPr defTabSz="931774">
              <a:lnSpc>
                <a:spcPct val="90000"/>
              </a:lnSpc>
              <a:spcAft>
                <a:spcPts val="611"/>
              </a:spcAft>
            </a:pPr>
            <a:r>
              <a:rPr lang="en-US" b="1" dirty="0">
                <a:effectLst/>
              </a:rPr>
              <a:t>Member Division Coordinator </a:t>
            </a:r>
            <a:r>
              <a:rPr lang="en-US" dirty="0">
                <a:effectLst/>
              </a:rPr>
              <a:t>works with clubs to assist and advise regarding:</a:t>
            </a:r>
          </a:p>
          <a:p>
            <a:pPr marL="465887" indent="-232943" defTabSz="931774">
              <a:lnSpc>
                <a:spcPct val="90000"/>
              </a:lnSpc>
              <a:spcAft>
                <a:spcPts val="611"/>
              </a:spcAft>
              <a:buFont typeface="Arial" panose="020B0604020202020204" pitchFamily="34" charset="0"/>
              <a:buChar char="•"/>
            </a:pPr>
            <a:endParaRPr lang="en-US" dirty="0">
              <a:effectLst/>
            </a:endParaRPr>
          </a:p>
          <a:p>
            <a:pPr marL="407651" indent="-291179" defTabSz="931774">
              <a:lnSpc>
                <a:spcPct val="90000"/>
              </a:lnSpc>
              <a:spcAft>
                <a:spcPts val="611"/>
              </a:spcAft>
              <a:buFont typeface="Wingdings" panose="05000000000000000000" pitchFamily="2" charset="2"/>
              <a:buChar char="ü"/>
            </a:pPr>
            <a:r>
              <a:rPr lang="en-US" dirty="0">
                <a:effectLst/>
              </a:rPr>
              <a:t>Retention of members</a:t>
            </a:r>
          </a:p>
          <a:p>
            <a:pPr marL="407651" indent="-291179" defTabSz="931774">
              <a:lnSpc>
                <a:spcPct val="90000"/>
              </a:lnSpc>
              <a:spcAft>
                <a:spcPts val="611"/>
              </a:spcAft>
              <a:buFont typeface="Wingdings" panose="05000000000000000000" pitchFamily="2" charset="2"/>
              <a:buChar char="ü"/>
            </a:pPr>
            <a:r>
              <a:rPr lang="en-US" dirty="0">
                <a:effectLst/>
              </a:rPr>
              <a:t>Recruitment and training members</a:t>
            </a:r>
          </a:p>
          <a:p>
            <a:pPr marL="407651" indent="-291179" defTabSz="931774">
              <a:lnSpc>
                <a:spcPct val="90000"/>
              </a:lnSpc>
              <a:spcAft>
                <a:spcPts val="611"/>
              </a:spcAft>
              <a:buFont typeface="Wingdings" panose="05000000000000000000" pitchFamily="2" charset="2"/>
              <a:buChar char="ü"/>
            </a:pPr>
            <a:r>
              <a:rPr lang="en-US" dirty="0">
                <a:effectLst/>
              </a:rPr>
              <a:t>Organization of new clubs</a:t>
            </a:r>
          </a:p>
          <a:p>
            <a:pPr marL="407651" indent="-291179" defTabSz="931774">
              <a:lnSpc>
                <a:spcPct val="90000"/>
              </a:lnSpc>
              <a:spcAft>
                <a:spcPts val="611"/>
              </a:spcAft>
              <a:buFont typeface="Wingdings" panose="05000000000000000000" pitchFamily="2" charset="2"/>
              <a:buChar char="ü"/>
            </a:pPr>
            <a:r>
              <a:rPr lang="en-US" dirty="0">
                <a:effectLst/>
              </a:rPr>
              <a:t>Public relations, visibility in the community</a:t>
            </a:r>
          </a:p>
          <a:p>
            <a:pPr marL="232943" indent="-232943" defTabSz="931774">
              <a:lnSpc>
                <a:spcPct val="90000"/>
              </a:lnSpc>
              <a:spcAft>
                <a:spcPts val="611"/>
              </a:spcAft>
              <a:buFont typeface="Arial" panose="020B0604020202020204" pitchFamily="34" charset="0"/>
              <a:buChar char="•"/>
            </a:pPr>
            <a:endParaRPr lang="en-US" b="1" u="sng" dirty="0">
              <a:effectLst/>
            </a:endParaRPr>
          </a:p>
          <a:p>
            <a:pPr marL="232943" indent="-232943" defTabSz="931774">
              <a:lnSpc>
                <a:spcPct val="90000"/>
              </a:lnSpc>
              <a:spcAft>
                <a:spcPts val="611"/>
              </a:spcAft>
              <a:buFont typeface="Arial" panose="020B0604020202020204" pitchFamily="34" charset="0"/>
              <a:buChar char="•"/>
            </a:pPr>
            <a:r>
              <a:rPr lang="en-US" b="1" u="sng" dirty="0">
                <a:effectLst/>
              </a:rPr>
              <a:t>Resources</a:t>
            </a:r>
            <a:r>
              <a:rPr lang="en-US" b="1" dirty="0">
                <a:effectLst/>
              </a:rPr>
              <a:t>:   </a:t>
            </a:r>
            <a:r>
              <a:rPr lang="en-US" dirty="0">
                <a:effectLst/>
              </a:rPr>
              <a:t>Project ideas on the PI website; the entire Membership section; Membership forms from the Club Forms section; the Club Building Plan; idea material developed from Project Surveys by the district leaders.</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31</a:t>
            </a:fld>
            <a:endParaRPr lang="en-US" dirty="0"/>
          </a:p>
        </p:txBody>
      </p:sp>
    </p:spTree>
    <p:extLst>
      <p:ext uri="{BB962C8B-B14F-4D97-AF65-F5344CB8AC3E}">
        <p14:creationId xmlns:p14="http://schemas.microsoft.com/office/powerpoint/2010/main" val="24787675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521534" defTabSz="931774">
              <a:lnSpc>
                <a:spcPct val="90000"/>
              </a:lnSpc>
            </a:pPr>
            <a:r>
              <a:rPr lang="en-US" i="1" dirty="0">
                <a:effectLst/>
              </a:rPr>
              <a:t>Successfully leads highly visible programs and focus projects.  Can think outside the box when needed.</a:t>
            </a:r>
          </a:p>
          <a:p>
            <a:pPr marR="521534" indent="-232943" defTabSz="931774">
              <a:lnSpc>
                <a:spcPct val="90000"/>
              </a:lnSpc>
              <a:buFont typeface="Arial" panose="020B0604020202020204" pitchFamily="34" charset="0"/>
              <a:buChar char="•"/>
            </a:pPr>
            <a:endParaRPr lang="en-US" dirty="0">
              <a:effectLst/>
            </a:endParaRPr>
          </a:p>
          <a:p>
            <a:pPr defTabSz="931774">
              <a:lnSpc>
                <a:spcPct val="90000"/>
              </a:lnSpc>
            </a:pPr>
            <a:r>
              <a:rPr lang="en-US" b="1" dirty="0">
                <a:effectLst/>
              </a:rPr>
              <a:t>Projects Division Coordinator</a:t>
            </a:r>
            <a:r>
              <a:rPr lang="en-US" dirty="0">
                <a:effectLst/>
              </a:rPr>
              <a:t> works with clubs to assist and advise regarding:</a:t>
            </a:r>
          </a:p>
          <a:p>
            <a:pPr indent="-232943" defTabSz="931774">
              <a:lnSpc>
                <a:spcPct val="90000"/>
              </a:lnSpc>
              <a:buFont typeface="Arial" panose="020B0604020202020204" pitchFamily="34" charset="0"/>
              <a:buChar char="•"/>
            </a:pPr>
            <a:endParaRPr lang="en-US" dirty="0">
              <a:effectLst/>
            </a:endParaRPr>
          </a:p>
          <a:p>
            <a:pPr marL="407651" indent="-291179" defTabSz="931774">
              <a:lnSpc>
                <a:spcPct val="90000"/>
              </a:lnSpc>
              <a:buFont typeface="Wingdings" panose="05000000000000000000" pitchFamily="2" charset="2"/>
              <a:buChar char="ü"/>
            </a:pPr>
            <a:r>
              <a:rPr lang="en-US" dirty="0">
                <a:effectLst/>
              </a:rPr>
              <a:t>Community service activities (example: community improvements, safety programs, patriotism)</a:t>
            </a:r>
          </a:p>
          <a:p>
            <a:pPr marL="407651" indent="-291179" defTabSz="931774">
              <a:lnSpc>
                <a:spcPct val="90000"/>
              </a:lnSpc>
              <a:buFont typeface="Wingdings" panose="05000000000000000000" pitchFamily="2" charset="2"/>
              <a:buChar char="ü"/>
            </a:pPr>
            <a:r>
              <a:rPr lang="en-US" dirty="0">
                <a:effectLst/>
              </a:rPr>
              <a:t>Investigate community needs</a:t>
            </a:r>
            <a:endParaRPr lang="en-US" b="1" u="sng" dirty="0">
              <a:effectLst/>
            </a:endParaRPr>
          </a:p>
          <a:p>
            <a:pPr marL="232943" indent="-232943" defTabSz="931774">
              <a:lnSpc>
                <a:spcPct val="90000"/>
              </a:lnSpc>
              <a:spcBef>
                <a:spcPts val="234"/>
              </a:spcBef>
              <a:buFont typeface="Arial" panose="020B0604020202020204" pitchFamily="34" charset="0"/>
              <a:buChar char="•"/>
            </a:pPr>
            <a:endParaRPr lang="en-US" b="1" u="sng" dirty="0"/>
          </a:p>
          <a:p>
            <a:pPr marL="232943" indent="-232943" defTabSz="931774">
              <a:lnSpc>
                <a:spcPct val="90000"/>
              </a:lnSpc>
              <a:spcBef>
                <a:spcPts val="234"/>
              </a:spcBef>
              <a:buFont typeface="Arial" panose="020B0604020202020204" pitchFamily="34" charset="0"/>
              <a:buChar char="•"/>
            </a:pPr>
            <a:endParaRPr lang="en-US" b="1" u="sng" dirty="0">
              <a:effectLst/>
            </a:endParaRPr>
          </a:p>
          <a:p>
            <a:pPr marL="232943" indent="-232943" defTabSz="931774">
              <a:lnSpc>
                <a:spcPct val="90000"/>
              </a:lnSpc>
              <a:spcBef>
                <a:spcPts val="234"/>
              </a:spcBef>
              <a:buFont typeface="Arial" panose="020B0604020202020204" pitchFamily="34" charset="0"/>
              <a:buChar char="•"/>
            </a:pPr>
            <a:r>
              <a:rPr lang="en-US" b="1" u="sng" dirty="0">
                <a:effectLst/>
              </a:rPr>
              <a:t>Resources</a:t>
            </a:r>
            <a:r>
              <a:rPr lang="en-US" b="1" dirty="0">
                <a:effectLst/>
              </a:rPr>
              <a:t>:    </a:t>
            </a:r>
            <a:r>
              <a:rPr lang="en-US" dirty="0">
                <a:effectLst/>
              </a:rPr>
              <a:t>Project ideas on the PI website and PI section; idea materials developed from your clubs’ Project surveys by the district leaders.  The Club President and the District Governor and/or District Governor Elect should take the Project ideas section on the PI website and combine it with future years to begin/expand a resource file on disk for the club/district leadership.</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32</a:t>
            </a:fld>
            <a:endParaRPr lang="en-US" dirty="0"/>
          </a:p>
        </p:txBody>
      </p:sp>
    </p:spTree>
    <p:extLst>
      <p:ext uri="{BB962C8B-B14F-4D97-AF65-F5344CB8AC3E}">
        <p14:creationId xmlns:p14="http://schemas.microsoft.com/office/powerpoint/2010/main" val="32850573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90000"/>
              </a:lnSpc>
            </a:pPr>
            <a:r>
              <a:rPr lang="en-US" b="1" dirty="0">
                <a:effectLst/>
              </a:rPr>
              <a:t>Fundraising Division Coordinator</a:t>
            </a:r>
            <a:r>
              <a:rPr lang="en-US" dirty="0">
                <a:effectLst/>
              </a:rPr>
              <a:t> works with clubs to assist and advise regarding:</a:t>
            </a:r>
          </a:p>
          <a:p>
            <a:pPr indent="-232943" defTabSz="931774">
              <a:lnSpc>
                <a:spcPct val="90000"/>
              </a:lnSpc>
              <a:buFont typeface="Arial" panose="020B0604020202020204" pitchFamily="34" charset="0"/>
              <a:buChar char="•"/>
            </a:pPr>
            <a:endParaRPr lang="en-US" dirty="0">
              <a:effectLst/>
            </a:endParaRPr>
          </a:p>
          <a:p>
            <a:pPr marL="407651" indent="-291179" defTabSz="931774">
              <a:lnSpc>
                <a:spcPct val="90000"/>
              </a:lnSpc>
              <a:buFont typeface="Wingdings" panose="05000000000000000000" pitchFamily="2" charset="2"/>
              <a:buChar char="ü"/>
            </a:pPr>
            <a:r>
              <a:rPr lang="en-US" dirty="0">
                <a:effectLst/>
              </a:rPr>
              <a:t>Activities to generate funds to finance club goals</a:t>
            </a:r>
          </a:p>
          <a:p>
            <a:pPr marL="407651" indent="-291179" defTabSz="931774">
              <a:lnSpc>
                <a:spcPct val="90000"/>
              </a:lnSpc>
              <a:buFont typeface="Wingdings" panose="05000000000000000000" pitchFamily="2" charset="2"/>
              <a:buChar char="ü"/>
            </a:pPr>
            <a:r>
              <a:rPr lang="en-US" dirty="0">
                <a:effectLst/>
              </a:rPr>
              <a:t>Help clubs seek alliances and local partnerships</a:t>
            </a:r>
          </a:p>
          <a:p>
            <a:pPr marL="407651" indent="-291179" defTabSz="931774">
              <a:lnSpc>
                <a:spcPct val="90000"/>
              </a:lnSpc>
              <a:buFont typeface="Wingdings" panose="05000000000000000000" pitchFamily="2" charset="2"/>
              <a:buChar char="ü"/>
            </a:pPr>
            <a:r>
              <a:rPr lang="en-US" dirty="0">
                <a:effectLst/>
              </a:rPr>
              <a:t>Support PI efforts to enhance club grant and Pilot mission opportunities</a:t>
            </a:r>
            <a:endParaRPr lang="en-US" b="1" u="sng" dirty="0"/>
          </a:p>
          <a:p>
            <a:pPr marL="232943" marR="75060" indent="-232943" defTabSz="931774">
              <a:lnSpc>
                <a:spcPct val="90000"/>
              </a:lnSpc>
              <a:buFont typeface="Arial" panose="020B0604020202020204" pitchFamily="34" charset="0"/>
              <a:buChar char="•"/>
            </a:pPr>
            <a:endParaRPr lang="en-US" b="1" u="sng" dirty="0">
              <a:effectLst/>
            </a:endParaRPr>
          </a:p>
          <a:p>
            <a:pPr marL="232943" marR="75060" indent="-232943" defTabSz="931774">
              <a:lnSpc>
                <a:spcPct val="90000"/>
              </a:lnSpc>
              <a:buFont typeface="Arial" panose="020B0604020202020204" pitchFamily="34" charset="0"/>
              <a:buChar char="•"/>
            </a:pPr>
            <a:endParaRPr lang="en-US" b="1" u="sng" dirty="0"/>
          </a:p>
          <a:p>
            <a:pPr marL="232943" marR="75060" indent="-232943" defTabSz="931774">
              <a:lnSpc>
                <a:spcPct val="90000"/>
              </a:lnSpc>
              <a:buFont typeface="Arial" panose="020B0604020202020204" pitchFamily="34" charset="0"/>
              <a:buChar char="•"/>
            </a:pPr>
            <a:r>
              <a:rPr lang="en-US" b="1" u="sng" dirty="0">
                <a:effectLst/>
              </a:rPr>
              <a:t>Resources</a:t>
            </a:r>
            <a:r>
              <a:rPr lang="en-US" b="1" dirty="0">
                <a:effectLst/>
              </a:rPr>
              <a:t>:</a:t>
            </a:r>
            <a:r>
              <a:rPr lang="en-US" dirty="0">
                <a:effectLst/>
              </a:rPr>
              <a:t>    Project ideas from the PI website and idea material developed from your clubs’ Project Surveys by the district leaders.  The Club President and the District Governor or District Governor Elect should take the Project ideas section on the PI website and combine it with future years to begin/expand a resource file on disk for the club/district leadership.</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33</a:t>
            </a:fld>
            <a:endParaRPr lang="en-US" dirty="0"/>
          </a:p>
        </p:txBody>
      </p:sp>
    </p:spTree>
    <p:extLst>
      <p:ext uri="{BB962C8B-B14F-4D97-AF65-F5344CB8AC3E}">
        <p14:creationId xmlns:p14="http://schemas.microsoft.com/office/powerpoint/2010/main" val="1964349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344239" defTabSz="931774">
              <a:lnSpc>
                <a:spcPct val="90000"/>
              </a:lnSpc>
              <a:spcAft>
                <a:spcPts val="611"/>
              </a:spcAft>
            </a:pPr>
            <a:endParaRPr lang="en-US" dirty="0">
              <a:effectLst/>
            </a:endParaRPr>
          </a:p>
          <a:p>
            <a:pPr defTabSz="931774">
              <a:lnSpc>
                <a:spcPct val="90000"/>
              </a:lnSpc>
              <a:spcAft>
                <a:spcPts val="611"/>
              </a:spcAft>
            </a:pPr>
            <a:r>
              <a:rPr lang="en-US" b="1" dirty="0">
                <a:effectLst/>
              </a:rPr>
              <a:t>Leadership Development Coordinator</a:t>
            </a:r>
            <a:r>
              <a:rPr lang="en-US" dirty="0">
                <a:effectLst/>
              </a:rPr>
              <a:t> works with clubs to assist and advise regarding:</a:t>
            </a:r>
          </a:p>
          <a:p>
            <a:pPr indent="-232943" defTabSz="931774">
              <a:lnSpc>
                <a:spcPct val="90000"/>
              </a:lnSpc>
              <a:spcAft>
                <a:spcPts val="611"/>
              </a:spcAft>
              <a:buFont typeface="Arial" panose="020B0604020202020204" pitchFamily="34" charset="0"/>
              <a:buChar char="•"/>
            </a:pPr>
            <a:endParaRPr lang="en-US" dirty="0">
              <a:effectLst/>
            </a:endParaRPr>
          </a:p>
          <a:p>
            <a:pPr marL="407651" indent="-291179" defTabSz="931774">
              <a:lnSpc>
                <a:spcPct val="90000"/>
              </a:lnSpc>
              <a:spcAft>
                <a:spcPts val="611"/>
              </a:spcAft>
              <a:buFont typeface="Wingdings" panose="05000000000000000000" pitchFamily="2" charset="2"/>
              <a:buChar char="ü"/>
            </a:pPr>
            <a:r>
              <a:rPr lang="en-US" dirty="0">
                <a:effectLst/>
              </a:rPr>
              <a:t>Training programs for officers</a:t>
            </a:r>
          </a:p>
          <a:p>
            <a:pPr marL="407651" indent="-291179" defTabSz="931774">
              <a:lnSpc>
                <a:spcPct val="90000"/>
              </a:lnSpc>
              <a:spcAft>
                <a:spcPts val="611"/>
              </a:spcAft>
              <a:buFont typeface="Wingdings" panose="05000000000000000000" pitchFamily="2" charset="2"/>
              <a:buChar char="ü"/>
            </a:pPr>
            <a:r>
              <a:rPr lang="en-US" dirty="0">
                <a:effectLst/>
              </a:rPr>
              <a:t>Leadership training programs for members</a:t>
            </a:r>
          </a:p>
          <a:p>
            <a:pPr marL="407651" indent="-291179" defTabSz="931774">
              <a:lnSpc>
                <a:spcPct val="90000"/>
              </a:lnSpc>
              <a:spcAft>
                <a:spcPts val="611"/>
              </a:spcAft>
              <a:buFont typeface="Wingdings" panose="05000000000000000000" pitchFamily="2" charset="2"/>
              <a:buChar char="ü"/>
            </a:pPr>
            <a:r>
              <a:rPr lang="en-US" dirty="0">
                <a:effectLst/>
              </a:rPr>
              <a:t>Mentoring programs for potential district leader</a:t>
            </a:r>
            <a:endParaRPr lang="en-US" b="1" u="sng" dirty="0">
              <a:effectLst/>
            </a:endParaRPr>
          </a:p>
          <a:p>
            <a:pPr marR="344239" defTabSz="931774">
              <a:lnSpc>
                <a:spcPct val="90000"/>
              </a:lnSpc>
              <a:spcAft>
                <a:spcPts val="611"/>
              </a:spcAft>
            </a:pPr>
            <a:endParaRPr lang="en-US" b="1" u="sng" dirty="0">
              <a:effectLst/>
            </a:endParaRPr>
          </a:p>
          <a:p>
            <a:pPr marL="232943" marR="344239" indent="-232943" defTabSz="931774">
              <a:lnSpc>
                <a:spcPct val="90000"/>
              </a:lnSpc>
              <a:spcAft>
                <a:spcPts val="611"/>
              </a:spcAft>
              <a:buFont typeface="Arial" panose="020B0604020202020204" pitchFamily="34" charset="0"/>
              <a:buChar char="•"/>
            </a:pPr>
            <a:r>
              <a:rPr lang="en-US" b="1" u="sng" dirty="0">
                <a:effectLst/>
              </a:rPr>
              <a:t>Resources</a:t>
            </a:r>
            <a:r>
              <a:rPr lang="en-US" b="1" dirty="0">
                <a:effectLst/>
              </a:rPr>
              <a:t>:   </a:t>
            </a:r>
            <a:r>
              <a:rPr lang="en-US" dirty="0">
                <a:effectLst/>
              </a:rPr>
              <a:t>Membership section from the Club Manual provides valuable information from delegating to dealing with members. PI Section and New Officers and Divisions thoroughly explains policies, responsibilities and protocol.</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34</a:t>
            </a:fld>
            <a:endParaRPr lang="en-US" dirty="0"/>
          </a:p>
        </p:txBody>
      </p:sp>
    </p:spTree>
    <p:extLst>
      <p:ext uri="{BB962C8B-B14F-4D97-AF65-F5344CB8AC3E}">
        <p14:creationId xmlns:p14="http://schemas.microsoft.com/office/powerpoint/2010/main" val="42754531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90000"/>
              </a:lnSpc>
              <a:spcAft>
                <a:spcPts val="611"/>
              </a:spcAft>
              <a:tabLst>
                <a:tab pos="524123" algn="l"/>
              </a:tabLst>
            </a:pPr>
            <a:endParaRPr lang="en-US" dirty="0">
              <a:effectLst/>
            </a:endParaRPr>
          </a:p>
          <a:p>
            <a:pPr defTabSz="931774">
              <a:lnSpc>
                <a:spcPct val="90000"/>
              </a:lnSpc>
              <a:spcAft>
                <a:spcPts val="611"/>
              </a:spcAft>
              <a:tabLst>
                <a:tab pos="524123" algn="l"/>
              </a:tabLst>
            </a:pPr>
            <a:r>
              <a:rPr lang="en-US" b="1" u="sng" dirty="0">
                <a:effectLst/>
              </a:rPr>
              <a:t>Responsibilities</a:t>
            </a:r>
            <a:r>
              <a:rPr lang="en-US" b="1" dirty="0">
                <a:effectLst/>
              </a:rPr>
              <a:t>:   </a:t>
            </a:r>
            <a:endParaRPr lang="en-US" dirty="0">
              <a:effectLst/>
            </a:endParaRPr>
          </a:p>
          <a:p>
            <a:pPr marL="349415" indent="-232943" defTabSz="931774">
              <a:lnSpc>
                <a:spcPct val="90000"/>
              </a:lnSpc>
              <a:spcAft>
                <a:spcPts val="611"/>
              </a:spcAft>
              <a:buFont typeface="Arial" panose="020B0604020202020204" pitchFamily="34" charset="0"/>
              <a:buChar char="•"/>
              <a:tabLst>
                <a:tab pos="524123" algn="l"/>
              </a:tabLst>
            </a:pPr>
            <a:r>
              <a:rPr lang="en-US" b="1" dirty="0">
                <a:effectLst/>
              </a:rPr>
              <a:t>Coordinates and shares information</a:t>
            </a:r>
            <a:r>
              <a:rPr lang="en-US" dirty="0">
                <a:effectLst/>
              </a:rPr>
              <a:t> concerning the Anchor program with officers, advisors and clubs throughout the district.</a:t>
            </a:r>
          </a:p>
          <a:p>
            <a:pPr marL="349415" indent="-232943" defTabSz="931774">
              <a:lnSpc>
                <a:spcPct val="90000"/>
              </a:lnSpc>
              <a:spcAft>
                <a:spcPts val="611"/>
              </a:spcAft>
              <a:buFont typeface="Arial" panose="020B0604020202020204" pitchFamily="34" charset="0"/>
              <a:buChar char="•"/>
              <a:tabLst>
                <a:tab pos="524123" algn="l"/>
              </a:tabLst>
            </a:pPr>
            <a:r>
              <a:rPr lang="en-US" b="1" dirty="0">
                <a:effectLst/>
              </a:rPr>
              <a:t>Promotes Compass membership </a:t>
            </a:r>
            <a:r>
              <a:rPr lang="en-US" dirty="0">
                <a:effectLst/>
              </a:rPr>
              <a:t>to graduating seniors.</a:t>
            </a:r>
          </a:p>
          <a:p>
            <a:pPr marL="349415" indent="-232943" defTabSz="931774">
              <a:lnSpc>
                <a:spcPct val="90000"/>
              </a:lnSpc>
              <a:spcAft>
                <a:spcPts val="611"/>
              </a:spcAft>
              <a:buFont typeface="Arial" panose="020B0604020202020204" pitchFamily="34" charset="0"/>
              <a:buChar char="•"/>
              <a:tabLst>
                <a:tab pos="524123" algn="l"/>
              </a:tabLst>
            </a:pPr>
            <a:r>
              <a:rPr lang="en-US" b="1" dirty="0">
                <a:effectLst/>
              </a:rPr>
              <a:t>Works with the District Governor</a:t>
            </a:r>
            <a:r>
              <a:rPr lang="en-US" dirty="0">
                <a:effectLst/>
              </a:rPr>
              <a:t>:  (a) provides district information for the Governor’s Bulletin; (b) develops a proposal for the Anchor Leadership Grant; (c) notifies PI headquarters regarding the District Anchor Representative attending the Leadership Summit.</a:t>
            </a:r>
          </a:p>
          <a:p>
            <a:pPr marL="291179" indent="-232943" defTabSz="931774">
              <a:lnSpc>
                <a:spcPct val="90000"/>
              </a:lnSpc>
              <a:spcAft>
                <a:spcPts val="611"/>
              </a:spcAft>
              <a:buFont typeface="Arial" panose="020B0604020202020204" pitchFamily="34" charset="0"/>
              <a:buChar char="•"/>
            </a:pPr>
            <a:r>
              <a:rPr lang="en-US" b="1" dirty="0">
                <a:effectLst/>
              </a:rPr>
              <a:t>Works with Pilot International staff and Pilot International Coordinator</a:t>
            </a:r>
            <a:r>
              <a:rPr lang="en-US" dirty="0">
                <a:effectLst/>
              </a:rPr>
              <a:t>:  (a) communicates regularly with the PI Anchor Specialist and PI Anchor Coordinator; (b) maintains records of Anchor clubs, current advisors and contact information; provides all contact information to the PI Anchor Specialist by September 30</a:t>
            </a:r>
            <a:r>
              <a:rPr lang="en-US" baseline="30000" dirty="0">
                <a:effectLst/>
              </a:rPr>
              <a:t>th</a:t>
            </a:r>
            <a:r>
              <a:rPr lang="en-US" dirty="0">
                <a:effectLst/>
              </a:rPr>
              <a:t> of the current school year; (c) provides District Anchor news/information/pictures to headquarters. </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35</a:t>
            </a:fld>
            <a:endParaRPr lang="en-US" dirty="0"/>
          </a:p>
        </p:txBody>
      </p:sp>
    </p:spTree>
    <p:extLst>
      <p:ext uri="{BB962C8B-B14F-4D97-AF65-F5344CB8AC3E}">
        <p14:creationId xmlns:p14="http://schemas.microsoft.com/office/powerpoint/2010/main" val="10134834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232943" defTabSz="931774">
              <a:buFont typeface="Arial" panose="020B0604020202020204" pitchFamily="34" charset="0"/>
              <a:buChar char="•"/>
            </a:pPr>
            <a:r>
              <a:rPr lang="en-US" dirty="0"/>
              <a:t>Be familiar with the Anchor Club Handbook.</a:t>
            </a:r>
          </a:p>
          <a:p>
            <a:pPr marL="349415" indent="-232943" defTabSz="931774">
              <a:buFont typeface="Arial" panose="020B0604020202020204" pitchFamily="34" charset="0"/>
              <a:buChar char="•"/>
            </a:pPr>
            <a:r>
              <a:rPr lang="en-US" dirty="0"/>
              <a:t>Be familiar with the Anchor Medical Release Form, available on the Anchor website.  Work with the Anchor Club Advisor in obtaining a copy signed by the Anchor’s parent(s) or legal guardian as needed for participation in Anchor club activities.</a:t>
            </a:r>
          </a:p>
          <a:p>
            <a:pPr marL="349415" indent="-232943" defTabSz="931774">
              <a:buFont typeface="Arial" panose="020B0604020202020204" pitchFamily="34" charset="0"/>
              <a:buChar char="•"/>
            </a:pPr>
            <a:r>
              <a:rPr lang="en-US" dirty="0"/>
              <a:t>Promote and encourage joint Pilot/Anchor service projects and events.</a:t>
            </a:r>
          </a:p>
          <a:p>
            <a:pPr marL="349415" indent="-232943" defTabSz="931774">
              <a:buFont typeface="Arial" panose="020B0604020202020204" pitchFamily="34" charset="0"/>
              <a:buChar char="•"/>
            </a:pPr>
            <a:r>
              <a:rPr lang="en-US" dirty="0"/>
              <a:t>Encourage Anchors to participate in the Anchor Awards and Scholarship programs.</a:t>
            </a:r>
          </a:p>
          <a:p>
            <a:pPr marL="349415" indent="-232943" defTabSz="931774">
              <a:buFont typeface="Arial" panose="020B0604020202020204" pitchFamily="34" charset="0"/>
              <a:buChar char="•"/>
            </a:pPr>
            <a:r>
              <a:rPr lang="en-US" dirty="0"/>
              <a:t>Conduct Anchor club officer(s) and member training.</a:t>
            </a:r>
          </a:p>
          <a:p>
            <a:pPr marL="349415" indent="-232943" defTabSz="931774">
              <a:buFont typeface="Arial" panose="020B0604020202020204" pitchFamily="34" charset="0"/>
              <a:buChar char="•"/>
            </a:pPr>
            <a:r>
              <a:rPr lang="en-US" dirty="0"/>
              <a:t>Be ready to assist in planning Anchor program meetings on topics such as Brain Safety &amp; Health, Supporting Those Who Care for Others, parliamentary procedure; safety issues; career opportunities; leadership development; etc.</a:t>
            </a:r>
          </a:p>
          <a:p>
            <a:pPr marL="349415" indent="-232943" defTabSz="931774">
              <a:buFont typeface="Arial" panose="020B0604020202020204" pitchFamily="34" charset="0"/>
              <a:buChar char="•"/>
            </a:pPr>
            <a:r>
              <a:rPr lang="en-US" dirty="0"/>
              <a:t>Assist the club advisor and club officers in planning and preparing the club’s activities and calendar of events.</a:t>
            </a:r>
          </a:p>
        </p:txBody>
      </p:sp>
      <p:sp>
        <p:nvSpPr>
          <p:cNvPr id="4" name="Slide Number Placeholder 3"/>
          <p:cNvSpPr>
            <a:spLocks noGrp="1"/>
          </p:cNvSpPr>
          <p:nvPr>
            <p:ph type="sldNum" sz="quarter" idx="5"/>
          </p:nvPr>
        </p:nvSpPr>
        <p:spPr/>
        <p:txBody>
          <a:bodyPr/>
          <a:lstStyle/>
          <a:p>
            <a:fld id="{17C8602B-DE71-4185-9484-81F011A81BEC}" type="slidenum">
              <a:rPr lang="en-US" smtClean="0"/>
              <a:t>36</a:t>
            </a:fld>
            <a:endParaRPr lang="en-US" dirty="0"/>
          </a:p>
        </p:txBody>
      </p:sp>
    </p:spTree>
    <p:extLst>
      <p:ext uri="{BB962C8B-B14F-4D97-AF65-F5344CB8AC3E}">
        <p14:creationId xmlns:p14="http://schemas.microsoft.com/office/powerpoint/2010/main" val="40923889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232943" defTabSz="931774">
              <a:buFont typeface="Arial" panose="020B0604020202020204" pitchFamily="34" charset="0"/>
              <a:buChar char="•"/>
            </a:pPr>
            <a:r>
              <a:rPr lang="en-US" dirty="0"/>
              <a:t>Maintain contact with the club advisor to ensure international Anchor dues are paid </a:t>
            </a:r>
            <a:r>
              <a:rPr lang="en-US" b="1" u="sng" dirty="0"/>
              <a:t>on</a:t>
            </a:r>
            <a:r>
              <a:rPr lang="en-US" b="1" dirty="0"/>
              <a:t> </a:t>
            </a:r>
            <a:r>
              <a:rPr lang="en-US" b="1" u="sng" dirty="0"/>
              <a:t>or before November 1</a:t>
            </a:r>
            <a:r>
              <a:rPr lang="en-US" dirty="0"/>
              <a:t> and district dues, if applicable.  Send the required forms to Headquarters along with the Anchor club’s international dues and applicable insurance costs.</a:t>
            </a:r>
          </a:p>
          <a:p>
            <a:pPr marL="349415" indent="-232943" defTabSz="931774">
              <a:buFont typeface="Arial" panose="020B0604020202020204" pitchFamily="34" charset="0"/>
              <a:buChar char="•"/>
            </a:pPr>
            <a:r>
              <a:rPr lang="en-US" dirty="0"/>
              <a:t>Send letters of appreciation to the Anchor club, advisor, members, graduating seniors, etc.</a:t>
            </a:r>
          </a:p>
          <a:p>
            <a:pPr marL="349415" indent="-232943" defTabSz="931774">
              <a:buFont typeface="Arial" panose="020B0604020202020204" pitchFamily="34" charset="0"/>
              <a:buChar char="•"/>
            </a:pPr>
            <a:r>
              <a:rPr lang="en-US" dirty="0"/>
              <a:t>Encourage and assist Anchor and Pilot attendance at district and international meetings and conventions. </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37</a:t>
            </a:fld>
            <a:endParaRPr lang="en-US" dirty="0"/>
          </a:p>
        </p:txBody>
      </p:sp>
    </p:spTree>
    <p:extLst>
      <p:ext uri="{BB962C8B-B14F-4D97-AF65-F5344CB8AC3E}">
        <p14:creationId xmlns:p14="http://schemas.microsoft.com/office/powerpoint/2010/main" val="5391906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90000"/>
              </a:lnSpc>
              <a:spcAft>
                <a:spcPts val="611"/>
              </a:spcAft>
              <a:tabLst>
                <a:tab pos="524123" algn="l"/>
              </a:tabLst>
            </a:pPr>
            <a:r>
              <a:rPr lang="en-US" dirty="0">
                <a:effectLst/>
              </a:rPr>
              <a:t>Every other year, the Governor Elect appoints a representative to serve as district liaison for the Founders Fund.  The appointed Pilot will serve for a minimum of two and a maximum of four years. It is important for the District Officers and the PIFF Representative to establish good communication and work together in order for the district to maximize the potential of this relationship.  If for any reason the PIFF Representative cannot perform the duties of the position, the Governor will appoint a successor.</a:t>
            </a:r>
          </a:p>
          <a:p>
            <a:pPr defTabSz="931774">
              <a:lnSpc>
                <a:spcPct val="90000"/>
              </a:lnSpc>
              <a:spcAft>
                <a:spcPts val="611"/>
              </a:spcAft>
              <a:tabLst>
                <a:tab pos="524123" algn="l"/>
              </a:tabLst>
            </a:pPr>
            <a:endParaRPr lang="en-US" dirty="0">
              <a:effectLst/>
            </a:endParaRPr>
          </a:p>
          <a:p>
            <a:pPr marL="232943" indent="-232943" defTabSz="931774">
              <a:lnSpc>
                <a:spcPct val="90000"/>
              </a:lnSpc>
              <a:spcAft>
                <a:spcPts val="611"/>
              </a:spcAft>
              <a:buFont typeface="Arial" panose="020B0604020202020204" pitchFamily="34" charset="0"/>
              <a:buChar char="•"/>
              <a:tabLst>
                <a:tab pos="524123" algn="l"/>
              </a:tabLst>
            </a:pPr>
            <a:r>
              <a:rPr lang="en-US" b="1" u="sng" dirty="0">
                <a:effectLst/>
              </a:rPr>
              <a:t>Resources</a:t>
            </a:r>
            <a:r>
              <a:rPr lang="en-US" b="1" dirty="0">
                <a:effectLst/>
              </a:rPr>
              <a:t>:</a:t>
            </a:r>
            <a:r>
              <a:rPr lang="en-US" dirty="0">
                <a:effectLst/>
              </a:rPr>
              <a:t>  The Founders Fund section of the Pilot Smart Book; resources and forms available on the website; and material given during the PI convention.</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38</a:t>
            </a:fld>
            <a:endParaRPr lang="en-US" dirty="0"/>
          </a:p>
        </p:txBody>
      </p:sp>
    </p:spTree>
    <p:extLst>
      <p:ext uri="{BB962C8B-B14F-4D97-AF65-F5344CB8AC3E}">
        <p14:creationId xmlns:p14="http://schemas.microsoft.com/office/powerpoint/2010/main" val="13193763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2943" defTabSz="931774">
              <a:lnSpc>
                <a:spcPct val="90000"/>
              </a:lnSpc>
              <a:spcBef>
                <a:spcPts val="1019"/>
              </a:spcBef>
              <a:buFont typeface="Arial" panose="020B0604020202020204" pitchFamily="34" charset="0"/>
              <a:buChar char="•"/>
            </a:pPr>
            <a:r>
              <a:rPr lang="en-US" b="1" dirty="0">
                <a:effectLst/>
              </a:rPr>
              <a:t>District PIFF Representative Appointee should:</a:t>
            </a:r>
            <a:endParaRPr lang="en-US" dirty="0">
              <a:effectLst/>
            </a:endParaRPr>
          </a:p>
          <a:p>
            <a:pPr marL="815302" lvl="1" indent="-291179" defTabSz="931774">
              <a:lnSpc>
                <a:spcPct val="90000"/>
              </a:lnSpc>
              <a:spcBef>
                <a:spcPts val="397"/>
              </a:spcBef>
              <a:buClr>
                <a:schemeClr val="tx1"/>
              </a:buClr>
              <a:buSzPts val="1200"/>
              <a:buFont typeface="Wingdings" panose="05000000000000000000" pitchFamily="2" charset="2"/>
              <a:buChar char="ü"/>
              <a:tabLst>
                <a:tab pos="524123" algn="l"/>
              </a:tabLst>
            </a:pPr>
            <a:r>
              <a:rPr lang="en-US" dirty="0">
                <a:effectLst/>
              </a:rPr>
              <a:t>Be an active Pilot member with three or more years of membership.</a:t>
            </a:r>
          </a:p>
          <a:p>
            <a:pPr marL="291179" indent="-291179" defTabSz="931774">
              <a:lnSpc>
                <a:spcPct val="90000"/>
              </a:lnSpc>
              <a:spcBef>
                <a:spcPts val="25"/>
              </a:spcBef>
              <a:buFont typeface="Wingdings" panose="05000000000000000000" pitchFamily="2" charset="2"/>
              <a:buChar char="ü"/>
              <a:tabLst>
                <a:tab pos="524123" algn="l"/>
              </a:tabLst>
            </a:pPr>
            <a:endParaRPr lang="en-US" dirty="0">
              <a:effectLst/>
            </a:endParaRPr>
          </a:p>
          <a:p>
            <a:pPr marL="815302" lvl="1" indent="-291179" defTabSz="931774">
              <a:lnSpc>
                <a:spcPct val="90000"/>
              </a:lnSpc>
              <a:buClr>
                <a:schemeClr val="tx1"/>
              </a:buClr>
              <a:buSzPts val="1200"/>
              <a:buFont typeface="Wingdings" panose="05000000000000000000" pitchFamily="2" charset="2"/>
              <a:buChar char="ü"/>
              <a:tabLst>
                <a:tab pos="524123" algn="l"/>
              </a:tabLst>
            </a:pPr>
            <a:r>
              <a:rPr lang="en-US" dirty="0">
                <a:effectLst/>
              </a:rPr>
              <a:t>Be committed to Pilot at the club, district and international level in accordance with PI Bylaws. </a:t>
            </a:r>
          </a:p>
          <a:p>
            <a:pPr marL="524123" lvl="1" defTabSz="931774">
              <a:lnSpc>
                <a:spcPct val="90000"/>
              </a:lnSpc>
              <a:buClr>
                <a:schemeClr val="tx1"/>
              </a:buClr>
              <a:buSzPts val="1200"/>
              <a:tabLst>
                <a:tab pos="524123" algn="l"/>
              </a:tabLst>
            </a:pPr>
            <a:endParaRPr lang="en-US" dirty="0">
              <a:effectLst/>
            </a:endParaRPr>
          </a:p>
          <a:p>
            <a:pPr marL="815302" lvl="1" indent="-291179" defTabSz="931774">
              <a:lnSpc>
                <a:spcPct val="90000"/>
              </a:lnSpc>
              <a:buClr>
                <a:schemeClr val="tx1"/>
              </a:buClr>
              <a:buSzPts val="1200"/>
              <a:buFont typeface="Wingdings" panose="05000000000000000000" pitchFamily="2" charset="2"/>
              <a:buChar char="ü"/>
              <a:tabLst>
                <a:tab pos="524123" algn="l"/>
              </a:tabLst>
            </a:pPr>
            <a:r>
              <a:rPr lang="en-US" dirty="0">
                <a:effectLst/>
              </a:rPr>
              <a:t>Be knowledgeable and enthusiastic about Founders Fund activities and goals.</a:t>
            </a:r>
          </a:p>
          <a:p>
            <a:pPr marL="524123" lvl="1" defTabSz="931774">
              <a:lnSpc>
                <a:spcPct val="90000"/>
              </a:lnSpc>
              <a:buClr>
                <a:schemeClr val="tx1"/>
              </a:buClr>
              <a:buSzPts val="1200"/>
              <a:tabLst>
                <a:tab pos="524123" algn="l"/>
              </a:tabLst>
            </a:pPr>
            <a:endParaRPr lang="en-US" dirty="0">
              <a:effectLst/>
            </a:endParaRPr>
          </a:p>
          <a:p>
            <a:pPr marL="815302" lvl="1" indent="-291179" defTabSz="931774">
              <a:lnSpc>
                <a:spcPct val="90000"/>
              </a:lnSpc>
              <a:spcBef>
                <a:spcPts val="489"/>
              </a:spcBef>
              <a:buClr>
                <a:schemeClr val="tx1"/>
              </a:buClr>
              <a:buSzPts val="1200"/>
              <a:buFont typeface="Wingdings" panose="05000000000000000000" pitchFamily="2" charset="2"/>
              <a:buChar char="ü"/>
              <a:tabLst>
                <a:tab pos="524123" algn="l"/>
              </a:tabLst>
            </a:pPr>
            <a:r>
              <a:rPr lang="en-US" dirty="0">
                <a:effectLst/>
              </a:rPr>
              <a:t>Be willing and able to devote the time necessary to Founders Fund training and duties.</a:t>
            </a:r>
          </a:p>
          <a:p>
            <a:pPr marL="524123" lvl="1" defTabSz="931774">
              <a:lnSpc>
                <a:spcPct val="90000"/>
              </a:lnSpc>
              <a:spcBef>
                <a:spcPts val="489"/>
              </a:spcBef>
              <a:buClr>
                <a:schemeClr val="tx1"/>
              </a:buClr>
              <a:buSzPts val="1200"/>
              <a:tabLst>
                <a:tab pos="524123" algn="l"/>
              </a:tabLst>
            </a:pPr>
            <a:endParaRPr lang="en-US" dirty="0">
              <a:effectLst/>
            </a:endParaRPr>
          </a:p>
          <a:p>
            <a:pPr marL="815302" lvl="1" indent="-291179" defTabSz="931774">
              <a:lnSpc>
                <a:spcPct val="90000"/>
              </a:lnSpc>
              <a:spcBef>
                <a:spcPts val="25"/>
              </a:spcBef>
              <a:buClr>
                <a:schemeClr val="tx1"/>
              </a:buClr>
              <a:buSzPts val="1200"/>
              <a:buFont typeface="Wingdings" panose="05000000000000000000" pitchFamily="2" charset="2"/>
              <a:buChar char="ü"/>
              <a:tabLst>
                <a:tab pos="524123" algn="l"/>
              </a:tabLst>
            </a:pPr>
            <a:r>
              <a:rPr lang="en-US" dirty="0">
                <a:effectLst/>
              </a:rPr>
              <a:t>Be able to attend district and Pilot international conventions.</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39</a:t>
            </a:fld>
            <a:endParaRPr lang="en-US" dirty="0"/>
          </a:p>
        </p:txBody>
      </p:sp>
    </p:spTree>
    <p:extLst>
      <p:ext uri="{BB962C8B-B14F-4D97-AF65-F5344CB8AC3E}">
        <p14:creationId xmlns:p14="http://schemas.microsoft.com/office/powerpoint/2010/main" val="42096259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90000"/>
              </a:lnSpc>
              <a:spcAft>
                <a:spcPts val="611"/>
              </a:spcAft>
            </a:pPr>
            <a:r>
              <a:rPr lang="en-US" b="1" dirty="0">
                <a:effectLst/>
              </a:rPr>
              <a:t>Duties of PIFF District Representative are to:</a:t>
            </a:r>
          </a:p>
          <a:p>
            <a:pPr marL="176326" defTabSz="931774">
              <a:lnSpc>
                <a:spcPct val="120000"/>
              </a:lnSpc>
              <a:buFont typeface="Arial" panose="020B0604020202020204" pitchFamily="34" charset="0"/>
              <a:buChar char="•"/>
            </a:pPr>
            <a:endParaRPr lang="en-US" dirty="0">
              <a:effectLst/>
            </a:endParaRPr>
          </a:p>
          <a:p>
            <a:pPr marL="176326" defTabSz="931774">
              <a:lnSpc>
                <a:spcPct val="120000"/>
              </a:lnSpc>
              <a:buFont typeface="Arial" panose="020B0604020202020204" pitchFamily="34" charset="0"/>
              <a:buChar char="•"/>
            </a:pPr>
            <a:r>
              <a:rPr lang="en-US" dirty="0">
                <a:effectLst/>
              </a:rPr>
              <a:t>Prepare a minimum of two</a:t>
            </a:r>
            <a:r>
              <a:rPr lang="en-US" strike="sngStrike" dirty="0">
                <a:effectLst/>
              </a:rPr>
              <a:t> </a:t>
            </a:r>
            <a:r>
              <a:rPr lang="en-US" dirty="0">
                <a:effectLst/>
              </a:rPr>
              <a:t>articles per year to all clubs through the use of the Governor’s Bulletin. </a:t>
            </a:r>
          </a:p>
          <a:p>
            <a:pPr marL="176326" defTabSz="931774">
              <a:lnSpc>
                <a:spcPct val="120000"/>
              </a:lnSpc>
              <a:buFont typeface="Arial" panose="020B0604020202020204" pitchFamily="34" charset="0"/>
              <a:buChar char="•"/>
            </a:pPr>
            <a:r>
              <a:rPr lang="en-US" dirty="0">
                <a:effectLst/>
              </a:rPr>
              <a:t>Be familiar with writing grant proposals, completing scholarship applications in order assist clubs as requested.</a:t>
            </a:r>
            <a:r>
              <a:rPr lang="en-US" strike="sngStrike" dirty="0">
                <a:effectLst/>
              </a:rPr>
              <a:t> </a:t>
            </a:r>
            <a:endParaRPr lang="en-US" dirty="0">
              <a:effectLst/>
            </a:endParaRPr>
          </a:p>
          <a:p>
            <a:pPr marL="176326" defTabSz="931774">
              <a:lnSpc>
                <a:spcPct val="120000"/>
              </a:lnSpc>
              <a:buFont typeface="Arial" panose="020B0604020202020204" pitchFamily="34" charset="0"/>
              <a:buChar char="•"/>
            </a:pPr>
            <a:r>
              <a:rPr lang="en-US" dirty="0">
                <a:effectLst/>
              </a:rPr>
              <a:t>Participate in regional and district workshops/fall councils and in district conventions  and when at Pilot International Conventions, attend meetings and training for PIFF Representatives.</a:t>
            </a:r>
          </a:p>
          <a:p>
            <a:pPr marL="176326" defTabSz="931774">
              <a:lnSpc>
                <a:spcPct val="120000"/>
              </a:lnSpc>
              <a:buFont typeface="Arial" panose="020B0604020202020204" pitchFamily="34" charset="0"/>
              <a:buChar char="•"/>
            </a:pPr>
            <a:r>
              <a:rPr lang="en-US" dirty="0">
                <a:effectLst/>
              </a:rPr>
              <a:t>Encourage club presidents to reserve one program meeting annually to emphasize the Founders Fund and provide program materials or a presenter.   September is Founders Month.</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40</a:t>
            </a:fld>
            <a:endParaRPr lang="en-US" dirty="0"/>
          </a:p>
        </p:txBody>
      </p:sp>
    </p:spTree>
    <p:extLst>
      <p:ext uri="{BB962C8B-B14F-4D97-AF65-F5344CB8AC3E}">
        <p14:creationId xmlns:p14="http://schemas.microsoft.com/office/powerpoint/2010/main" val="42510176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2943" defTabSz="931774">
              <a:lnSpc>
                <a:spcPct val="90000"/>
              </a:lnSpc>
              <a:spcAft>
                <a:spcPts val="611"/>
              </a:spcAft>
              <a:buFont typeface="Arial" panose="020B0604020202020204" pitchFamily="34" charset="0"/>
              <a:buChar char="•"/>
            </a:pPr>
            <a:endParaRPr lang="en-US" b="1" dirty="0">
              <a:effectLst/>
            </a:endParaRPr>
          </a:p>
          <a:p>
            <a:pPr defTabSz="931774">
              <a:lnSpc>
                <a:spcPct val="90000"/>
              </a:lnSpc>
              <a:spcAft>
                <a:spcPts val="611"/>
              </a:spcAft>
            </a:pPr>
            <a:r>
              <a:rPr lang="en-US" b="1" dirty="0">
                <a:effectLst/>
              </a:rPr>
              <a:t>Duties of PIFF District Representative are to:</a:t>
            </a:r>
          </a:p>
          <a:p>
            <a:pPr marL="176326" defTabSz="931774">
              <a:lnSpc>
                <a:spcPct val="120000"/>
              </a:lnSpc>
              <a:buFont typeface="Arial" panose="020B0604020202020204" pitchFamily="34" charset="0"/>
              <a:buChar char="•"/>
            </a:pPr>
            <a:endParaRPr lang="en-US" dirty="0">
              <a:effectLst/>
            </a:endParaRPr>
          </a:p>
          <a:p>
            <a:pPr marL="176326" defTabSz="931774">
              <a:lnSpc>
                <a:spcPct val="120000"/>
              </a:lnSpc>
              <a:buFont typeface="Arial" panose="020B0604020202020204" pitchFamily="34" charset="0"/>
              <a:buChar char="•"/>
            </a:pPr>
            <a:r>
              <a:rPr lang="en-US" dirty="0">
                <a:effectLst/>
              </a:rPr>
              <a:t>Assist the Founders Fund in collecting important information on club and district projects.  </a:t>
            </a:r>
          </a:p>
          <a:p>
            <a:pPr marL="176326" defTabSz="931774">
              <a:lnSpc>
                <a:spcPct val="120000"/>
              </a:lnSpc>
              <a:buFont typeface="Arial" panose="020B0604020202020204" pitchFamily="34" charset="0"/>
              <a:buChar char="•"/>
            </a:pPr>
            <a:r>
              <a:rPr lang="en-US" dirty="0">
                <a:effectLst/>
              </a:rPr>
              <a:t> Share club success stories for possible use in official publications.</a:t>
            </a:r>
          </a:p>
          <a:p>
            <a:pPr marL="176326" defTabSz="931774">
              <a:lnSpc>
                <a:spcPct val="120000"/>
              </a:lnSpc>
              <a:buFont typeface="Arial" panose="020B0604020202020204" pitchFamily="34" charset="0"/>
              <a:buChar char="•"/>
            </a:pPr>
            <a:r>
              <a:rPr lang="en-US" dirty="0">
                <a:effectLst/>
              </a:rPr>
              <a:t> Responsible for presenting Founders Fund awards at district conventions.</a:t>
            </a:r>
          </a:p>
          <a:p>
            <a:pPr marL="176326" defTabSz="931774">
              <a:lnSpc>
                <a:spcPct val="120000"/>
              </a:lnSpc>
              <a:buFont typeface="Arial" panose="020B0604020202020204" pitchFamily="34" charset="0"/>
              <a:buChar char="•"/>
            </a:pPr>
            <a:r>
              <a:rPr lang="en-US" dirty="0">
                <a:effectLst/>
              </a:rPr>
              <a:t>Lead the district in fundraising efforts for the Founders Fund at district conventions.</a:t>
            </a:r>
          </a:p>
          <a:p>
            <a:pPr marL="176326" defTabSz="931774">
              <a:lnSpc>
                <a:spcPct val="120000"/>
              </a:lnSpc>
              <a:buFont typeface="Arial" panose="020B0604020202020204" pitchFamily="34" charset="0"/>
              <a:buChar char="•"/>
            </a:pPr>
            <a:r>
              <a:rPr lang="en-US" dirty="0">
                <a:effectLst/>
              </a:rPr>
              <a:t>Support Founders Fund awareness and fundraising projects at International Convention and Leadership Conference.</a:t>
            </a:r>
          </a:p>
          <a:p>
            <a:pPr marL="176326" defTabSz="931774">
              <a:lnSpc>
                <a:spcPct val="120000"/>
              </a:lnSpc>
              <a:buFont typeface="Arial" panose="020B0604020202020204" pitchFamily="34" charset="0"/>
              <a:buChar char="•"/>
            </a:pPr>
            <a:r>
              <a:rPr lang="en-US" dirty="0">
                <a:effectLst/>
              </a:rPr>
              <a:t>Maintain accurate records and provide them to successor with all pertinent correspondence at the end of the appointment.</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41</a:t>
            </a:fld>
            <a:endParaRPr lang="en-US" dirty="0"/>
          </a:p>
        </p:txBody>
      </p:sp>
    </p:spTree>
    <p:extLst>
      <p:ext uri="{BB962C8B-B14F-4D97-AF65-F5344CB8AC3E}">
        <p14:creationId xmlns:p14="http://schemas.microsoft.com/office/powerpoint/2010/main" val="28515650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90000"/>
              </a:lnSpc>
              <a:spcAft>
                <a:spcPts val="611"/>
              </a:spcAft>
              <a:tabLst>
                <a:tab pos="524123" algn="l"/>
              </a:tabLst>
            </a:pPr>
            <a:r>
              <a:rPr lang="en-US" i="1" dirty="0">
                <a:effectLst/>
              </a:rPr>
              <a:t>Compassion and empathy for others.</a:t>
            </a:r>
          </a:p>
          <a:p>
            <a:pPr defTabSz="931774">
              <a:lnSpc>
                <a:spcPct val="90000"/>
              </a:lnSpc>
              <a:spcAft>
                <a:spcPts val="611"/>
              </a:spcAft>
            </a:pPr>
            <a:endParaRPr lang="en-US" dirty="0"/>
          </a:p>
          <a:p>
            <a:pPr defTabSz="931774">
              <a:lnSpc>
                <a:spcPct val="90000"/>
              </a:lnSpc>
              <a:spcAft>
                <a:spcPts val="611"/>
              </a:spcAft>
            </a:pPr>
            <a:r>
              <a:rPr lang="en-US" dirty="0">
                <a:effectLst/>
              </a:rPr>
              <a:t>The Inspirational Leader is a member of the district team and is appointed by the Governor Elect when division appointments are made.</a:t>
            </a:r>
          </a:p>
          <a:p>
            <a:pPr defTabSz="931774">
              <a:lnSpc>
                <a:spcPct val="90000"/>
              </a:lnSpc>
              <a:spcAft>
                <a:spcPts val="611"/>
              </a:spcAft>
            </a:pPr>
            <a:r>
              <a:rPr lang="en-US" dirty="0">
                <a:effectLst/>
              </a:rPr>
              <a:t> </a:t>
            </a:r>
          </a:p>
          <a:p>
            <a:pPr defTabSz="931774">
              <a:lnSpc>
                <a:spcPct val="90000"/>
              </a:lnSpc>
              <a:spcAft>
                <a:spcPts val="611"/>
              </a:spcAft>
            </a:pPr>
            <a:r>
              <a:rPr lang="en-US" dirty="0">
                <a:effectLst/>
              </a:rPr>
              <a:t>The Inspirational Leader submits a message to be included in the Governor’s Bulletin.  </a:t>
            </a:r>
            <a:r>
              <a:rPr lang="en-US" b="1" i="1" dirty="0">
                <a:effectLst/>
              </a:rPr>
              <a:t>Pilot International is a nonsectarian organization and all messages should be written with this principle in mind.</a:t>
            </a:r>
            <a:endParaRPr lang="en-US" dirty="0">
              <a:effectLst/>
            </a:endParaRPr>
          </a:p>
          <a:p>
            <a:pPr defTabSz="931774">
              <a:lnSpc>
                <a:spcPct val="90000"/>
              </a:lnSpc>
              <a:spcAft>
                <a:spcPts val="611"/>
              </a:spcAft>
            </a:pPr>
            <a:r>
              <a:rPr lang="en-US" dirty="0">
                <a:effectLst/>
              </a:rPr>
              <a:t>The message should:</a:t>
            </a:r>
          </a:p>
          <a:p>
            <a:pPr marL="349415" indent="-232943" defTabSz="931774">
              <a:lnSpc>
                <a:spcPct val="90000"/>
              </a:lnSpc>
              <a:spcAft>
                <a:spcPts val="611"/>
              </a:spcAft>
              <a:buFont typeface="Arial" panose="020B0604020202020204" pitchFamily="34" charset="0"/>
              <a:buChar char="•"/>
            </a:pPr>
            <a:r>
              <a:rPr lang="en-US" dirty="0">
                <a:effectLst/>
              </a:rPr>
              <a:t>Be motivating and uplifting.</a:t>
            </a:r>
          </a:p>
          <a:p>
            <a:pPr marL="349415" indent="-232943" defTabSz="931774">
              <a:lnSpc>
                <a:spcPct val="90000"/>
              </a:lnSpc>
              <a:spcAft>
                <a:spcPts val="611"/>
              </a:spcAft>
              <a:buFont typeface="Arial" panose="020B0604020202020204" pitchFamily="34" charset="0"/>
              <a:buChar char="•"/>
            </a:pPr>
            <a:r>
              <a:rPr lang="en-US" dirty="0">
                <a:effectLst/>
              </a:rPr>
              <a:t>Express gratitude and encouragement to clubs and membership.</a:t>
            </a:r>
          </a:p>
          <a:p>
            <a:pPr marL="349415" indent="-232943" defTabSz="931774">
              <a:lnSpc>
                <a:spcPct val="90000"/>
              </a:lnSpc>
              <a:spcAft>
                <a:spcPts val="611"/>
              </a:spcAft>
              <a:buFont typeface="Arial" panose="020B0604020202020204" pitchFamily="34" charset="0"/>
              <a:buChar char="•"/>
            </a:pPr>
            <a:r>
              <a:rPr lang="en-US" dirty="0">
                <a:effectLst/>
              </a:rPr>
              <a:t>Address a concern of the DAC/DEC for the district and the clubs.</a:t>
            </a:r>
          </a:p>
          <a:p>
            <a:pPr marL="465887" indent="-232943" defTabSz="931774">
              <a:lnSpc>
                <a:spcPct val="90000"/>
              </a:lnSpc>
              <a:spcAft>
                <a:spcPts val="611"/>
              </a:spcAft>
              <a:buFont typeface="Arial" panose="020B0604020202020204" pitchFamily="34" charset="0"/>
              <a:buChar char="•"/>
            </a:pPr>
            <a:r>
              <a:rPr lang="en-US" dirty="0">
                <a:effectLst/>
              </a:rPr>
              <a:t>Examples:  unity, better communication, the need for a positive attitude, hope, love and the willingness to serve.  All Pilots appreciate a message of Friendship and Service.</a:t>
            </a:r>
          </a:p>
          <a:p>
            <a:pPr marL="349415" indent="-232943" defTabSz="931774">
              <a:lnSpc>
                <a:spcPct val="90000"/>
              </a:lnSpc>
              <a:spcAft>
                <a:spcPts val="611"/>
              </a:spcAft>
              <a:buFont typeface="Arial" panose="020B0604020202020204" pitchFamily="34" charset="0"/>
              <a:buChar char="•"/>
            </a:pPr>
            <a:r>
              <a:rPr lang="en-US" dirty="0">
                <a:effectLst/>
              </a:rPr>
              <a:t>Be placed near the “Get Well” and “Sympathy To” information.</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42</a:t>
            </a:fld>
            <a:endParaRPr lang="en-US" dirty="0"/>
          </a:p>
        </p:txBody>
      </p:sp>
    </p:spTree>
    <p:extLst>
      <p:ext uri="{BB962C8B-B14F-4D97-AF65-F5344CB8AC3E}">
        <p14:creationId xmlns:p14="http://schemas.microsoft.com/office/powerpoint/2010/main" val="6286878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90000"/>
              </a:lnSpc>
              <a:spcAft>
                <a:spcPts val="611"/>
              </a:spcAft>
              <a:tabLst>
                <a:tab pos="524123" algn="l"/>
              </a:tabLst>
            </a:pPr>
            <a:endParaRPr lang="en-US" i="1" dirty="0"/>
          </a:p>
          <a:p>
            <a:pPr defTabSz="931774">
              <a:lnSpc>
                <a:spcPct val="90000"/>
              </a:lnSpc>
              <a:spcAft>
                <a:spcPts val="611"/>
              </a:spcAft>
            </a:pPr>
            <a:r>
              <a:rPr lang="en-US" dirty="0">
                <a:effectLst/>
              </a:rPr>
              <a:t>The Inspirational Leader may plan, or assist in planning, the memorial/inspirational service at district convention (if one is held).  All costs of this service should be a line item under District Convention in the District Budget.  The Inspirational Leader may give the Invocation and/or the Benediction at the service.  Special recognition should be given to a Past International President who is being memorialized; for example, include the date of death, year of presidency, club, city/state/ province/prefecture of residency.</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43</a:t>
            </a:fld>
            <a:endParaRPr lang="en-US" dirty="0"/>
          </a:p>
        </p:txBody>
      </p:sp>
    </p:spTree>
    <p:extLst>
      <p:ext uri="{BB962C8B-B14F-4D97-AF65-F5344CB8AC3E}">
        <p14:creationId xmlns:p14="http://schemas.microsoft.com/office/powerpoint/2010/main" val="42725225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2943" defTabSz="931774">
              <a:lnSpc>
                <a:spcPct val="90000"/>
              </a:lnSpc>
              <a:spcAft>
                <a:spcPts val="611"/>
              </a:spcAft>
              <a:buFont typeface="Arial" panose="020B0604020202020204" pitchFamily="34" charset="0"/>
              <a:buChar char="•"/>
              <a:tabLst>
                <a:tab pos="524123" algn="l"/>
              </a:tabLst>
            </a:pPr>
            <a:endParaRPr lang="en-US" dirty="0">
              <a:effectLst/>
            </a:endParaRPr>
          </a:p>
          <a:p>
            <a:pPr defTabSz="931774">
              <a:lnSpc>
                <a:spcPct val="90000"/>
              </a:lnSpc>
              <a:spcAft>
                <a:spcPts val="611"/>
              </a:spcAft>
            </a:pPr>
            <a:r>
              <a:rPr lang="en-US" b="1" u="none" strike="noStrike" dirty="0">
                <a:effectLst/>
              </a:rPr>
              <a:t> </a:t>
            </a:r>
            <a:r>
              <a:rPr lang="en-US" dirty="0">
                <a:effectLst/>
              </a:rPr>
              <a:t>The District Parliamentarian is a member of the District Team and is appointed by the Governor Elect when division appointments are made.  The District Governor and other district officers may call upon the District Parliamentarian when matters of parliamentary procedure and protocol are being considered.</a:t>
            </a:r>
          </a:p>
          <a:p>
            <a:pPr defTabSz="931774">
              <a:lnSpc>
                <a:spcPct val="90000"/>
              </a:lnSpc>
              <a:spcAft>
                <a:spcPts val="611"/>
              </a:spcAft>
            </a:pPr>
            <a:r>
              <a:rPr lang="en-US" dirty="0">
                <a:effectLst/>
              </a:rPr>
              <a:t> </a:t>
            </a:r>
          </a:p>
          <a:p>
            <a:pPr defTabSz="931774">
              <a:lnSpc>
                <a:spcPct val="90000"/>
              </a:lnSpc>
              <a:spcAft>
                <a:spcPts val="611"/>
              </a:spcAft>
            </a:pPr>
            <a:r>
              <a:rPr lang="en-US" dirty="0">
                <a:effectLst/>
              </a:rPr>
              <a:t>The District Parliamentarian cannot be a member of the District Administrative Council and should take no part in the deliberations and decisions of that body. The Governor may appoint a District Administrative Council member to serve as parliamentarian during any meetings of the district officers.</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44</a:t>
            </a:fld>
            <a:endParaRPr lang="en-US" dirty="0"/>
          </a:p>
        </p:txBody>
      </p:sp>
    </p:spTree>
    <p:extLst>
      <p:ext uri="{BB962C8B-B14F-4D97-AF65-F5344CB8AC3E}">
        <p14:creationId xmlns:p14="http://schemas.microsoft.com/office/powerpoint/2010/main" val="27829283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232943" defTabSz="931774">
              <a:lnSpc>
                <a:spcPct val="120000"/>
              </a:lnSpc>
              <a:buFont typeface="Arial" panose="020B0604020202020204" pitchFamily="34" charset="0"/>
              <a:buChar char="•"/>
            </a:pPr>
            <a:r>
              <a:rPr lang="en-US" dirty="0">
                <a:effectLst/>
              </a:rPr>
              <a:t>Be a member of a Pilot club within the district, be a member of the district and knowledgeable about parliamentary procedure;</a:t>
            </a:r>
          </a:p>
          <a:p>
            <a:pPr marL="349415" indent="-232943" defTabSz="931774">
              <a:lnSpc>
                <a:spcPct val="120000"/>
              </a:lnSpc>
              <a:buFont typeface="Arial" panose="020B0604020202020204" pitchFamily="34" charset="0"/>
              <a:buChar char="•"/>
            </a:pPr>
            <a:r>
              <a:rPr lang="en-US" dirty="0">
                <a:effectLst/>
              </a:rPr>
              <a:t>Have a current copy of the </a:t>
            </a:r>
            <a:r>
              <a:rPr lang="en-US" b="1" i="1" dirty="0">
                <a:effectLst/>
              </a:rPr>
              <a:t>Pilot International Bylaws; Pilot International Policies, Roberts Rules of Order, Newly Revised; and the District Standing Rules</a:t>
            </a:r>
            <a:r>
              <a:rPr lang="en-US" dirty="0">
                <a:effectLst/>
              </a:rPr>
              <a:t>.</a:t>
            </a:r>
          </a:p>
          <a:p>
            <a:pPr marL="349415" indent="-232943" defTabSz="931774">
              <a:lnSpc>
                <a:spcPct val="120000"/>
              </a:lnSpc>
              <a:buFont typeface="Arial" panose="020B0604020202020204" pitchFamily="34" charset="0"/>
              <a:buChar char="•"/>
            </a:pPr>
            <a:r>
              <a:rPr lang="en-US" dirty="0">
                <a:effectLst/>
              </a:rPr>
              <a:t>Serve as directed by the District Governor at the district convention, and any district meeting where business is to be conducted (such as Fall Council).  Assist the Governor as discreetly as possible.</a:t>
            </a:r>
          </a:p>
          <a:p>
            <a:pPr marL="349415" indent="-232943" defTabSz="931774">
              <a:lnSpc>
                <a:spcPct val="120000"/>
              </a:lnSpc>
              <a:buFont typeface="Arial" panose="020B0604020202020204" pitchFamily="34" charset="0"/>
              <a:buChar char="•"/>
            </a:pPr>
            <a:r>
              <a:rPr lang="en-US" dirty="0">
                <a:effectLst/>
              </a:rPr>
              <a:t>Review with the Governor and the Executive Committee Representative the Governor’s personal district convention agenda prior to the Convention’s opening. Fulfill any other assignments given by the Governor for the district convention, and/or at the district meetings.</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45</a:t>
            </a:fld>
            <a:endParaRPr lang="en-US" dirty="0"/>
          </a:p>
        </p:txBody>
      </p:sp>
    </p:spTree>
    <p:extLst>
      <p:ext uri="{BB962C8B-B14F-4D97-AF65-F5344CB8AC3E}">
        <p14:creationId xmlns:p14="http://schemas.microsoft.com/office/powerpoint/2010/main" val="29135446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8090" indent="-118090" defTabSz="931774">
              <a:lnSpc>
                <a:spcPct val="120000"/>
              </a:lnSpc>
              <a:buFont typeface="Arial" panose="020B0604020202020204" pitchFamily="34" charset="0"/>
              <a:buChar char="•"/>
            </a:pPr>
            <a:r>
              <a:rPr lang="en-US" dirty="0">
                <a:effectLst/>
              </a:rPr>
              <a:t>See “</a:t>
            </a:r>
            <a:r>
              <a:rPr lang="en-US" i="1" dirty="0">
                <a:effectLst/>
              </a:rPr>
              <a:t>Parliamentarian’s Instructions for Voting at District Convention</a:t>
            </a:r>
            <a:r>
              <a:rPr lang="en-US" dirty="0">
                <a:effectLst/>
              </a:rPr>
              <a:t>” in the District Convention Manual for additional information.</a:t>
            </a:r>
          </a:p>
          <a:p>
            <a:pPr indent="-232943" defTabSz="931774">
              <a:lnSpc>
                <a:spcPct val="120000"/>
              </a:lnSpc>
              <a:buFont typeface="Arial" panose="020B0604020202020204" pitchFamily="34" charset="0"/>
              <a:buChar char="•"/>
            </a:pPr>
            <a:r>
              <a:rPr lang="en-US" dirty="0">
                <a:effectLst/>
              </a:rPr>
              <a:t>Pilot International policy prohibits a nominee for district office from serving as District Parliamentarian.  The appointee also cannot serve as a club delegate.</a:t>
            </a:r>
          </a:p>
          <a:p>
            <a:pPr indent="-232943" defTabSz="931774">
              <a:lnSpc>
                <a:spcPct val="120000"/>
              </a:lnSpc>
              <a:buFont typeface="Arial" panose="020B0604020202020204" pitchFamily="34" charset="0"/>
              <a:buChar char="•"/>
            </a:pPr>
            <a:endParaRPr lang="en-US" dirty="0"/>
          </a:p>
          <a:p>
            <a:pPr defTabSz="931774">
              <a:lnSpc>
                <a:spcPct val="120000"/>
              </a:lnSpc>
            </a:pPr>
            <a:endParaRPr lang="en-US" dirty="0">
              <a:effectLst/>
            </a:endParaRPr>
          </a:p>
          <a:p>
            <a:pPr indent="-232943" defTabSz="931774">
              <a:lnSpc>
                <a:spcPct val="120000"/>
              </a:lnSpc>
              <a:buFont typeface="Arial" panose="020B0604020202020204" pitchFamily="34" charset="0"/>
              <a:buChar char="•"/>
            </a:pPr>
            <a:r>
              <a:rPr lang="en-US" b="1" u="sng" dirty="0">
                <a:effectLst/>
              </a:rPr>
              <a:t>Resources</a:t>
            </a:r>
            <a:r>
              <a:rPr lang="en-US" dirty="0">
                <a:effectLst/>
              </a:rPr>
              <a:t>: District Parliamentarian Guidelines from this section, Parliamentarian’s Instructions for Voting at District Convention, Pilot International Bylaws, Robert’s Rules of Order – New Revised, and the District Standing Rules.</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46</a:t>
            </a:fld>
            <a:endParaRPr lang="en-US" dirty="0"/>
          </a:p>
        </p:txBody>
      </p:sp>
    </p:spTree>
    <p:extLst>
      <p:ext uri="{BB962C8B-B14F-4D97-AF65-F5344CB8AC3E}">
        <p14:creationId xmlns:p14="http://schemas.microsoft.com/office/powerpoint/2010/main" val="7150649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90000"/>
              </a:lnSpc>
            </a:pPr>
            <a:r>
              <a:rPr lang="en-US" dirty="0">
                <a:effectLst/>
              </a:rPr>
              <a:t>The purpose of the Awards Program is to recognize outstanding Pilot and Anchor Clubs. As a member of the District Awards Jury, you need to be enthusiastic and promote the Awards Program. Your committee is made up of a cross-section of Pilots. Use the information and forms from this manual.</a:t>
            </a:r>
          </a:p>
          <a:p>
            <a:pPr indent="-232943" defTabSz="931774">
              <a:lnSpc>
                <a:spcPct val="90000"/>
              </a:lnSpc>
              <a:buFont typeface="Arial" panose="020B0604020202020204" pitchFamily="34" charset="0"/>
              <a:buChar char="•"/>
            </a:pPr>
            <a:endParaRPr lang="en-US" b="1" u="sng" dirty="0"/>
          </a:p>
          <a:p>
            <a:pPr defTabSz="931774">
              <a:lnSpc>
                <a:spcPct val="90000"/>
              </a:lnSpc>
              <a:spcBef>
                <a:spcPts val="1019"/>
              </a:spcBef>
            </a:pPr>
            <a:r>
              <a:rPr lang="en-US" dirty="0">
                <a:effectLst/>
              </a:rPr>
              <a:t>The District Awards Jury should:</a:t>
            </a:r>
          </a:p>
          <a:p>
            <a:pPr marL="349415" marR="1294" indent="-232943" defTabSz="931774">
              <a:lnSpc>
                <a:spcPct val="90000"/>
              </a:lnSpc>
              <a:spcBef>
                <a:spcPts val="479"/>
              </a:spcBef>
              <a:buFont typeface="Arial" panose="020B0604020202020204" pitchFamily="34" charset="0"/>
              <a:buChar char="•"/>
              <a:tabLst>
                <a:tab pos="0" algn="l"/>
              </a:tabLst>
            </a:pPr>
            <a:r>
              <a:rPr lang="en-US" dirty="0">
                <a:effectLst/>
              </a:rPr>
              <a:t>Use the current forms and judging criteria to judge entries. Call PI Headquarters with any questions regarding criteria. </a:t>
            </a:r>
          </a:p>
          <a:p>
            <a:pPr marL="349415" marR="1294" indent="-232943" defTabSz="931774">
              <a:lnSpc>
                <a:spcPct val="90000"/>
              </a:lnSpc>
              <a:spcBef>
                <a:spcPts val="479"/>
              </a:spcBef>
              <a:buFont typeface="Arial" panose="020B0604020202020204" pitchFamily="34" charset="0"/>
              <a:buChar char="•"/>
              <a:tabLst>
                <a:tab pos="0" algn="l"/>
              </a:tabLst>
            </a:pPr>
            <a:r>
              <a:rPr lang="en-US" dirty="0">
                <a:effectLst/>
              </a:rPr>
              <a:t>Promote awards program in the Governor’s Bulletin.</a:t>
            </a:r>
          </a:p>
          <a:p>
            <a:pPr marL="349415" marR="1294" indent="-232943" defTabSz="931774">
              <a:lnSpc>
                <a:spcPct val="90000"/>
              </a:lnSpc>
              <a:spcBef>
                <a:spcPts val="479"/>
              </a:spcBef>
              <a:buFont typeface="Arial" panose="020B0604020202020204" pitchFamily="34" charset="0"/>
              <a:buChar char="•"/>
              <a:tabLst>
                <a:tab pos="0" algn="l"/>
              </a:tabLst>
            </a:pPr>
            <a:r>
              <a:rPr lang="en-US" dirty="0">
                <a:effectLst/>
              </a:rPr>
              <a:t>Showcase award winning club entries at district or regional meetings.</a:t>
            </a:r>
          </a:p>
          <a:p>
            <a:pPr marL="349415" marR="1294" indent="-232943" defTabSz="931774">
              <a:lnSpc>
                <a:spcPct val="90000"/>
              </a:lnSpc>
              <a:spcBef>
                <a:spcPts val="479"/>
              </a:spcBef>
              <a:buFont typeface="Arial" panose="020B0604020202020204" pitchFamily="34" charset="0"/>
              <a:buChar char="•"/>
              <a:tabLst>
                <a:tab pos="0" algn="l"/>
              </a:tabLst>
            </a:pPr>
            <a:r>
              <a:rPr lang="en-US" dirty="0">
                <a:effectLst/>
              </a:rPr>
              <a:t>Ensure a greater understanding of district and international awards competitions by the members of the district</a:t>
            </a:r>
          </a:p>
          <a:p>
            <a:pPr indent="-232943" defTabSz="931774">
              <a:lnSpc>
                <a:spcPct val="90000"/>
              </a:lnSpc>
              <a:buFont typeface="Arial" panose="020B0604020202020204" pitchFamily="34" charset="0"/>
              <a:buChar char="•"/>
            </a:pPr>
            <a:r>
              <a:rPr lang="en-US" dirty="0">
                <a:effectLst/>
              </a:rPr>
              <a:t>Assist in providing the opportunity for an Anchor in the district (incoming President of the Outstanding Anchor Club of the Year) to attend the Pilot International Convention &amp; Leadership Conference and represent Anchor clubs in the district</a:t>
            </a:r>
            <a:endParaRPr lang="en-US" b="1" u="sng" dirty="0">
              <a:effectLst/>
            </a:endParaRP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47</a:t>
            </a:fld>
            <a:endParaRPr lang="en-US" dirty="0"/>
          </a:p>
        </p:txBody>
      </p:sp>
    </p:spTree>
    <p:extLst>
      <p:ext uri="{BB962C8B-B14F-4D97-AF65-F5344CB8AC3E}">
        <p14:creationId xmlns:p14="http://schemas.microsoft.com/office/powerpoint/2010/main" val="14289675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1294" indent="-232943" defTabSz="931774">
              <a:lnSpc>
                <a:spcPct val="90000"/>
              </a:lnSpc>
              <a:spcBef>
                <a:spcPts val="479"/>
              </a:spcBef>
              <a:buFont typeface="Arial" panose="020B0604020202020204" pitchFamily="34" charset="0"/>
              <a:buChar char="•"/>
              <a:tabLst>
                <a:tab pos="0" algn="l"/>
              </a:tabLst>
            </a:pPr>
            <a:r>
              <a:rPr lang="en-US" dirty="0">
                <a:effectLst/>
              </a:rPr>
              <a:t>Outstanding Anchor Club of the Year entries; Pilot District awards</a:t>
            </a:r>
          </a:p>
          <a:p>
            <a:pPr marR="1294" indent="-232943" defTabSz="931774">
              <a:lnSpc>
                <a:spcPct val="90000"/>
              </a:lnSpc>
              <a:spcBef>
                <a:spcPts val="479"/>
              </a:spcBef>
              <a:buFont typeface="Arial" panose="020B0604020202020204" pitchFamily="34" charset="0"/>
              <a:buChar char="•"/>
              <a:tabLst>
                <a:tab pos="0" algn="l"/>
              </a:tabLst>
            </a:pPr>
            <a:endParaRPr lang="en-US" dirty="0"/>
          </a:p>
          <a:p>
            <a:pPr marR="1294" defTabSz="931774">
              <a:lnSpc>
                <a:spcPct val="90000"/>
              </a:lnSpc>
              <a:spcBef>
                <a:spcPts val="479"/>
              </a:spcBef>
              <a:tabLst>
                <a:tab pos="0" algn="l"/>
              </a:tabLst>
            </a:pPr>
            <a:endParaRPr lang="en-US" dirty="0">
              <a:effectLst/>
            </a:endParaRPr>
          </a:p>
          <a:p>
            <a:pPr marR="1294" defTabSz="931774">
              <a:lnSpc>
                <a:spcPct val="90000"/>
              </a:lnSpc>
              <a:spcBef>
                <a:spcPts val="479"/>
              </a:spcBef>
              <a:tabLst>
                <a:tab pos="0" algn="l"/>
              </a:tabLst>
            </a:pPr>
            <a:r>
              <a:rPr lang="en-US" b="1" dirty="0">
                <a:effectLst/>
              </a:rPr>
              <a:t>DISTRICT AWARDS JURY SCHEDULE:</a:t>
            </a:r>
            <a:endParaRPr lang="en-US" dirty="0">
              <a:effectLst/>
            </a:endParaRPr>
          </a:p>
          <a:p>
            <a:pPr marR="1294" indent="-232943" defTabSz="931774">
              <a:lnSpc>
                <a:spcPct val="90000"/>
              </a:lnSpc>
              <a:spcBef>
                <a:spcPts val="479"/>
              </a:spcBef>
              <a:buFont typeface="Arial" panose="020B0604020202020204" pitchFamily="34" charset="0"/>
              <a:buChar char="•"/>
              <a:tabLst>
                <a:tab pos="0" algn="l"/>
              </a:tabLst>
            </a:pPr>
            <a:r>
              <a:rPr lang="en-US" b="1" dirty="0">
                <a:effectLst/>
              </a:rPr>
              <a:t>JULY</a:t>
            </a:r>
            <a:endParaRPr lang="en-US" dirty="0">
              <a:effectLst/>
            </a:endParaRPr>
          </a:p>
          <a:p>
            <a:pPr marR="1294" lvl="1" indent="-113236" defTabSz="931774">
              <a:lnSpc>
                <a:spcPct val="90000"/>
              </a:lnSpc>
              <a:spcBef>
                <a:spcPts val="479"/>
              </a:spcBef>
              <a:buFont typeface="Arial" panose="020B0604020202020204" pitchFamily="34" charset="0"/>
              <a:buChar char="•"/>
              <a:tabLst>
                <a:tab pos="0" algn="l"/>
              </a:tabLst>
            </a:pPr>
            <a:r>
              <a:rPr lang="en-US" dirty="0">
                <a:effectLst/>
              </a:rPr>
              <a:t>Jury receives relevant pages for the District Manual from the District Governor.</a:t>
            </a:r>
          </a:p>
          <a:p>
            <a:pPr marR="1294" indent="-232943" defTabSz="931774">
              <a:lnSpc>
                <a:spcPct val="90000"/>
              </a:lnSpc>
              <a:spcBef>
                <a:spcPts val="479"/>
              </a:spcBef>
              <a:buFont typeface="Arial" panose="020B0604020202020204" pitchFamily="34" charset="0"/>
              <a:buChar char="•"/>
              <a:tabLst>
                <a:tab pos="0" algn="l"/>
              </a:tabLst>
            </a:pPr>
            <a:r>
              <a:rPr lang="en-US" b="1" dirty="0">
                <a:effectLst/>
              </a:rPr>
              <a:t>FALL WORKSHOP </a:t>
            </a:r>
            <a:endParaRPr lang="en-US" dirty="0">
              <a:effectLst/>
            </a:endParaRPr>
          </a:p>
          <a:p>
            <a:pPr marL="465887" marR="1294" indent="-232943" defTabSz="931774">
              <a:lnSpc>
                <a:spcPct val="90000"/>
              </a:lnSpc>
              <a:spcBef>
                <a:spcPts val="479"/>
              </a:spcBef>
              <a:buFont typeface="Arial" panose="020B0604020202020204" pitchFamily="34" charset="0"/>
              <a:buChar char="•"/>
              <a:tabLst>
                <a:tab pos="465887" algn="l"/>
              </a:tabLst>
            </a:pPr>
            <a:r>
              <a:rPr lang="en-US" dirty="0">
                <a:effectLst/>
              </a:rPr>
              <a:t>Assist in promoting and training Pilot and Anchor Clubs in preparing entries; display past winners; provide time for an exchange of ideas and information regarding district and international awards entries, etc.</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48</a:t>
            </a:fld>
            <a:endParaRPr lang="en-US" dirty="0"/>
          </a:p>
        </p:txBody>
      </p:sp>
    </p:spTree>
    <p:extLst>
      <p:ext uri="{BB962C8B-B14F-4D97-AF65-F5344CB8AC3E}">
        <p14:creationId xmlns:p14="http://schemas.microsoft.com/office/powerpoint/2010/main" val="33663074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1294" indent="-232943" defTabSz="931774">
              <a:lnSpc>
                <a:spcPct val="90000"/>
              </a:lnSpc>
              <a:spcBef>
                <a:spcPts val="479"/>
              </a:spcBef>
              <a:buFont typeface="Arial" panose="020B0604020202020204" pitchFamily="34" charset="0"/>
              <a:buChar char="•"/>
              <a:tabLst>
                <a:tab pos="0" algn="l"/>
              </a:tabLst>
            </a:pPr>
            <a:endParaRPr lang="en-US" dirty="0">
              <a:effectLst/>
            </a:endParaRPr>
          </a:p>
          <a:p>
            <a:pPr marR="1294" defTabSz="931774">
              <a:lnSpc>
                <a:spcPct val="90000"/>
              </a:lnSpc>
              <a:spcBef>
                <a:spcPts val="479"/>
              </a:spcBef>
              <a:tabLst>
                <a:tab pos="0" algn="l"/>
              </a:tabLst>
            </a:pPr>
            <a:r>
              <a:rPr lang="en-US" dirty="0">
                <a:effectLst/>
              </a:rPr>
              <a:t>DISTRICT DEADLINE</a:t>
            </a:r>
          </a:p>
          <a:p>
            <a:pPr marL="465887" marR="1294" indent="-232943" defTabSz="931774">
              <a:lnSpc>
                <a:spcPct val="90000"/>
              </a:lnSpc>
              <a:spcBef>
                <a:spcPts val="479"/>
              </a:spcBef>
              <a:buFont typeface="Arial" panose="020B0604020202020204" pitchFamily="34" charset="0"/>
              <a:buChar char="•"/>
              <a:tabLst>
                <a:tab pos="0" algn="l"/>
              </a:tabLst>
            </a:pPr>
            <a:r>
              <a:rPr lang="en-US" dirty="0">
                <a:effectLst/>
              </a:rPr>
              <a:t>Deadline set by the Governor for Anchor Clubs to send Outstanding Anchor Club of the Year nominations to District Awards Jury Chair.  </a:t>
            </a:r>
            <a:r>
              <a:rPr lang="en-US" b="1" i="1" dirty="0">
                <a:effectLst/>
              </a:rPr>
              <a:t>Ensure that Anchor Clubs know where and when this is needed – include this information in Governor’s Bulletins; also have the District Anchor Coordinator send this information to all Anchor Clubs.</a:t>
            </a:r>
            <a:endParaRPr lang="en-US" dirty="0">
              <a:effectLst/>
            </a:endParaRPr>
          </a:p>
          <a:p>
            <a:pPr marR="1294" indent="-232943" defTabSz="931774">
              <a:lnSpc>
                <a:spcPct val="90000"/>
              </a:lnSpc>
              <a:spcBef>
                <a:spcPts val="479"/>
              </a:spcBef>
              <a:buFont typeface="Arial" panose="020B0604020202020204" pitchFamily="34" charset="0"/>
              <a:buChar char="•"/>
              <a:tabLst>
                <a:tab pos="0" algn="l"/>
              </a:tabLst>
            </a:pPr>
            <a:endParaRPr lang="en-US" b="1" dirty="0">
              <a:effectLst/>
            </a:endParaRPr>
          </a:p>
          <a:p>
            <a:pPr marR="1294" defTabSz="931774">
              <a:lnSpc>
                <a:spcPct val="90000"/>
              </a:lnSpc>
              <a:spcBef>
                <a:spcPts val="479"/>
              </a:spcBef>
              <a:tabLst>
                <a:tab pos="0" algn="l"/>
              </a:tabLst>
            </a:pPr>
            <a:r>
              <a:rPr lang="en-US" b="1" dirty="0">
                <a:effectLst/>
              </a:rPr>
              <a:t>INTERNATIONAL ANCHOR DEADLINE – APRIL 15</a:t>
            </a:r>
            <a:endParaRPr lang="en-US" dirty="0">
              <a:effectLst/>
            </a:endParaRPr>
          </a:p>
          <a:p>
            <a:pPr marL="412504" marR="1294" indent="-179561" defTabSz="931774">
              <a:lnSpc>
                <a:spcPct val="90000"/>
              </a:lnSpc>
              <a:spcBef>
                <a:spcPts val="479"/>
              </a:spcBef>
              <a:buFont typeface="Arial" panose="020B0604020202020204" pitchFamily="34" charset="0"/>
              <a:buChar char="•"/>
              <a:tabLst>
                <a:tab pos="0" algn="l"/>
              </a:tabLst>
            </a:pPr>
            <a:r>
              <a:rPr lang="en-US" dirty="0">
                <a:effectLst/>
              </a:rPr>
              <a:t>Postmark deadline for Awards Jury Chair to send District Outstanding Anchor Club of the Year winners to PI Headquarters for international competition.  All COED Anchor clubs send entries directly to PI Headquarters.</a:t>
            </a:r>
          </a:p>
          <a:p>
            <a:pPr marL="232943" marR="1294" defTabSz="931774">
              <a:lnSpc>
                <a:spcPct val="90000"/>
              </a:lnSpc>
              <a:spcBef>
                <a:spcPts val="479"/>
              </a:spcBef>
              <a:tabLst>
                <a:tab pos="0" algn="l"/>
              </a:tabLst>
            </a:pPr>
            <a:endParaRPr lang="en-US" dirty="0">
              <a:effectLst/>
            </a:endParaRPr>
          </a:p>
          <a:p>
            <a:pPr marR="1294" defTabSz="931774">
              <a:lnSpc>
                <a:spcPct val="90000"/>
              </a:lnSpc>
              <a:spcBef>
                <a:spcPts val="479"/>
              </a:spcBef>
              <a:tabLst>
                <a:tab pos="0" algn="l"/>
              </a:tabLst>
            </a:pPr>
            <a:r>
              <a:rPr lang="en-US" b="1" dirty="0">
                <a:effectLst/>
              </a:rPr>
              <a:t>DISTRICT CONVENTION</a:t>
            </a:r>
            <a:endParaRPr lang="en-US" dirty="0">
              <a:effectLst/>
            </a:endParaRPr>
          </a:p>
          <a:p>
            <a:pPr marL="469122" indent="-232943" defTabSz="931774">
              <a:lnSpc>
                <a:spcPct val="90000"/>
              </a:lnSpc>
              <a:buFont typeface="Arial" panose="020B0604020202020204" pitchFamily="34" charset="0"/>
              <a:buChar char="•"/>
            </a:pPr>
            <a:r>
              <a:rPr lang="en-US" dirty="0">
                <a:effectLst/>
              </a:rPr>
              <a:t>Jury assists Governor in setting up the awards ceremony for club recognition</a:t>
            </a:r>
            <a:endParaRPr lang="en-US" b="1" dirty="0">
              <a:effectLst/>
            </a:endParaRP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49</a:t>
            </a:fld>
            <a:endParaRPr lang="en-US" dirty="0"/>
          </a:p>
        </p:txBody>
      </p:sp>
    </p:spTree>
    <p:extLst>
      <p:ext uri="{BB962C8B-B14F-4D97-AF65-F5344CB8AC3E}">
        <p14:creationId xmlns:p14="http://schemas.microsoft.com/office/powerpoint/2010/main" val="2454221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DAC/DEC will appoint, by November 1, a nominating committee of three (3) to five (5) members or one (1) member from each region in regional Districts. No two (2) will be members of the same Club. The chairman will be designated by the Governor. The committee will verify and present at least one (1) qualified nominee for each elected District office to the District Convention body. </a:t>
            </a:r>
          </a:p>
          <a:p>
            <a:endParaRPr lang="en-US" dirty="0"/>
          </a:p>
          <a:p>
            <a:r>
              <a:rPr lang="en-US" dirty="0"/>
              <a:t>A Club may submit nominees from any District dues-paying Pilot in the District to the nominating committee. In regional Districts, nominations for Regional Lt. Governor will be made only by Clubs from that region. Postmark deadline for nominations is 60 days prior to the first day of District Convention. </a:t>
            </a:r>
          </a:p>
          <a:p>
            <a:endParaRPr lang="en-US" dirty="0"/>
          </a:p>
          <a:p>
            <a:r>
              <a:rPr lang="en-US" dirty="0"/>
              <a:t>The nominating committee will send to the Governor the names and qualifications of nominees for District office no less than forty-five (45) days prior to the first day of District Convention. </a:t>
            </a:r>
          </a:p>
          <a:p>
            <a:endParaRPr lang="en-US" dirty="0"/>
          </a:p>
          <a:p>
            <a:r>
              <a:rPr lang="en-US" dirty="0"/>
              <a:t>The Governor will send by electronic or postal mail to the Clubs, District Officers and Past Governors (if applicable) the names and qualifications of nominees for District office no less than thirty (30) days prior to the first day of District Convention. </a:t>
            </a:r>
          </a:p>
          <a:p>
            <a:endParaRPr lang="en-US" dirty="0"/>
          </a:p>
        </p:txBody>
      </p:sp>
      <p:sp>
        <p:nvSpPr>
          <p:cNvPr id="4" name="Slide Number Placeholder 3"/>
          <p:cNvSpPr>
            <a:spLocks noGrp="1"/>
          </p:cNvSpPr>
          <p:nvPr>
            <p:ph type="sldNum" sz="quarter" idx="5"/>
          </p:nvPr>
        </p:nvSpPr>
        <p:spPr/>
        <p:txBody>
          <a:bodyPr/>
          <a:lstStyle/>
          <a:p>
            <a:fld id="{17C8602B-DE71-4185-9484-81F011A81BEC}" type="slidenum">
              <a:rPr lang="en-US" smtClean="0"/>
              <a:t>50</a:t>
            </a:fld>
            <a:endParaRPr lang="en-US" dirty="0"/>
          </a:p>
        </p:txBody>
      </p:sp>
    </p:spTree>
    <p:extLst>
      <p:ext uri="{BB962C8B-B14F-4D97-AF65-F5344CB8AC3E}">
        <p14:creationId xmlns:p14="http://schemas.microsoft.com/office/powerpoint/2010/main" val="41835982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Audit Committee shall review the financial records of the prior year by August 31 and provide a written report of the findings to the Governor and Immediate Past Governor. The committee shall be composed of Pilots with financial expertise. </a:t>
            </a:r>
          </a:p>
        </p:txBody>
      </p:sp>
      <p:sp>
        <p:nvSpPr>
          <p:cNvPr id="4" name="Slide Number Placeholder 3"/>
          <p:cNvSpPr>
            <a:spLocks noGrp="1"/>
          </p:cNvSpPr>
          <p:nvPr>
            <p:ph type="sldNum" sz="quarter" idx="5"/>
          </p:nvPr>
        </p:nvSpPr>
        <p:spPr/>
        <p:txBody>
          <a:bodyPr/>
          <a:lstStyle/>
          <a:p>
            <a:fld id="{17C8602B-DE71-4185-9484-81F011A81BEC}" type="slidenum">
              <a:rPr lang="en-US" smtClean="0"/>
              <a:t>51</a:t>
            </a:fld>
            <a:endParaRPr lang="en-US" dirty="0"/>
          </a:p>
        </p:txBody>
      </p:sp>
    </p:spTree>
    <p:extLst>
      <p:ext uri="{BB962C8B-B14F-4D97-AF65-F5344CB8AC3E}">
        <p14:creationId xmlns:p14="http://schemas.microsoft.com/office/powerpoint/2010/main" val="126473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26655-5601-4505-BA86-8DC1FE8C0C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BFB351-ECE6-4AFC-8E4D-DA1502E229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D524AE-EF1A-4A18-B456-DA9AA3FBF65F}"/>
              </a:ext>
            </a:extLst>
          </p:cNvPr>
          <p:cNvSpPr>
            <a:spLocks noGrp="1"/>
          </p:cNvSpPr>
          <p:nvPr>
            <p:ph type="dt" sz="half" idx="10"/>
          </p:nvPr>
        </p:nvSpPr>
        <p:spPr/>
        <p:txBody>
          <a:bodyPr/>
          <a:lstStyle/>
          <a:p>
            <a:fld id="{8C14D68E-1189-4039-B3E6-17BAD3BA49C4}" type="datetimeFigureOut">
              <a:rPr lang="en-US" smtClean="0"/>
              <a:t>10/10/2021</a:t>
            </a:fld>
            <a:endParaRPr lang="en-US"/>
          </a:p>
        </p:txBody>
      </p:sp>
      <p:sp>
        <p:nvSpPr>
          <p:cNvPr id="5" name="Footer Placeholder 4">
            <a:extLst>
              <a:ext uri="{FF2B5EF4-FFF2-40B4-BE49-F238E27FC236}">
                <a16:creationId xmlns:a16="http://schemas.microsoft.com/office/drawing/2014/main" id="{506F806C-D813-4E5A-80F7-BD422F766D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E4DA84-A5F7-464A-B5A0-2FDBAF56BDBB}"/>
              </a:ext>
            </a:extLst>
          </p:cNvPr>
          <p:cNvSpPr>
            <a:spLocks noGrp="1"/>
          </p:cNvSpPr>
          <p:nvPr>
            <p:ph type="sldNum" sz="quarter" idx="12"/>
          </p:nvPr>
        </p:nvSpPr>
        <p:spPr/>
        <p:txBody>
          <a:bodyPr/>
          <a:lstStyle/>
          <a:p>
            <a:fld id="{0C97CCEA-4081-47BA-A126-E6430B7ABA14}" type="slidenum">
              <a:rPr lang="en-US" smtClean="0"/>
              <a:t>‹#›</a:t>
            </a:fld>
            <a:endParaRPr lang="en-US"/>
          </a:p>
        </p:txBody>
      </p:sp>
    </p:spTree>
    <p:extLst>
      <p:ext uri="{BB962C8B-B14F-4D97-AF65-F5344CB8AC3E}">
        <p14:creationId xmlns:p14="http://schemas.microsoft.com/office/powerpoint/2010/main" val="173097055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3150D-EDB5-4B10-A280-F329AC3517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E13C4A-3A37-410A-805A-4D443DE83A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7B23A8-A17E-4EB5-B6CF-2C686D572EE7}"/>
              </a:ext>
            </a:extLst>
          </p:cNvPr>
          <p:cNvSpPr>
            <a:spLocks noGrp="1"/>
          </p:cNvSpPr>
          <p:nvPr>
            <p:ph type="dt" sz="half" idx="10"/>
          </p:nvPr>
        </p:nvSpPr>
        <p:spPr/>
        <p:txBody>
          <a:bodyPr/>
          <a:lstStyle/>
          <a:p>
            <a:fld id="{8C14D68E-1189-4039-B3E6-17BAD3BA49C4}" type="datetimeFigureOut">
              <a:rPr lang="en-US" smtClean="0"/>
              <a:t>10/10/2021</a:t>
            </a:fld>
            <a:endParaRPr lang="en-US"/>
          </a:p>
        </p:txBody>
      </p:sp>
      <p:sp>
        <p:nvSpPr>
          <p:cNvPr id="5" name="Footer Placeholder 4">
            <a:extLst>
              <a:ext uri="{FF2B5EF4-FFF2-40B4-BE49-F238E27FC236}">
                <a16:creationId xmlns:a16="http://schemas.microsoft.com/office/drawing/2014/main" id="{68B58DD1-2ABC-4C87-BD81-7290EBDE12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79D267-499A-4DA8-8093-08CB5CE5A880}"/>
              </a:ext>
            </a:extLst>
          </p:cNvPr>
          <p:cNvSpPr>
            <a:spLocks noGrp="1"/>
          </p:cNvSpPr>
          <p:nvPr>
            <p:ph type="sldNum" sz="quarter" idx="12"/>
          </p:nvPr>
        </p:nvSpPr>
        <p:spPr/>
        <p:txBody>
          <a:bodyPr/>
          <a:lstStyle/>
          <a:p>
            <a:fld id="{0C97CCEA-4081-47BA-A126-E6430B7ABA14}" type="slidenum">
              <a:rPr lang="en-US" smtClean="0"/>
              <a:t>‹#›</a:t>
            </a:fld>
            <a:endParaRPr lang="en-US"/>
          </a:p>
        </p:txBody>
      </p:sp>
    </p:spTree>
    <p:extLst>
      <p:ext uri="{BB962C8B-B14F-4D97-AF65-F5344CB8AC3E}">
        <p14:creationId xmlns:p14="http://schemas.microsoft.com/office/powerpoint/2010/main" val="4207564979"/>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BFEE0-45E3-4C7D-A0DA-90CA24EB29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12AF13-F7ED-4ABA-9ADC-0EAE9C1EFA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CD5E03-E6A7-40A2-9CA3-E91A4D0E548D}"/>
              </a:ext>
            </a:extLst>
          </p:cNvPr>
          <p:cNvSpPr>
            <a:spLocks noGrp="1"/>
          </p:cNvSpPr>
          <p:nvPr>
            <p:ph type="dt" sz="half" idx="10"/>
          </p:nvPr>
        </p:nvSpPr>
        <p:spPr/>
        <p:txBody>
          <a:bodyPr/>
          <a:lstStyle/>
          <a:p>
            <a:fld id="{8C14D68E-1189-4039-B3E6-17BAD3BA49C4}" type="datetimeFigureOut">
              <a:rPr lang="en-US" smtClean="0"/>
              <a:t>10/10/2021</a:t>
            </a:fld>
            <a:endParaRPr lang="en-US"/>
          </a:p>
        </p:txBody>
      </p:sp>
      <p:sp>
        <p:nvSpPr>
          <p:cNvPr id="5" name="Footer Placeholder 4">
            <a:extLst>
              <a:ext uri="{FF2B5EF4-FFF2-40B4-BE49-F238E27FC236}">
                <a16:creationId xmlns:a16="http://schemas.microsoft.com/office/drawing/2014/main" id="{079339F8-D83A-4986-B4E6-95620B33EA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1D235C-5539-46AA-99E8-5D8B6E6C5BE6}"/>
              </a:ext>
            </a:extLst>
          </p:cNvPr>
          <p:cNvSpPr>
            <a:spLocks noGrp="1"/>
          </p:cNvSpPr>
          <p:nvPr>
            <p:ph type="sldNum" sz="quarter" idx="12"/>
          </p:nvPr>
        </p:nvSpPr>
        <p:spPr/>
        <p:txBody>
          <a:bodyPr/>
          <a:lstStyle/>
          <a:p>
            <a:fld id="{0C97CCEA-4081-47BA-A126-E6430B7ABA14}" type="slidenum">
              <a:rPr lang="en-US" smtClean="0"/>
              <a:t>‹#›</a:t>
            </a:fld>
            <a:endParaRPr lang="en-US"/>
          </a:p>
        </p:txBody>
      </p:sp>
    </p:spTree>
    <p:extLst>
      <p:ext uri="{BB962C8B-B14F-4D97-AF65-F5344CB8AC3E}">
        <p14:creationId xmlns:p14="http://schemas.microsoft.com/office/powerpoint/2010/main" val="232929546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87EC6-6206-40BA-B117-67E34CB59A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A013A1-DEAD-4928-8D14-E7A9A4C17D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A6CC7D-9AC8-47F3-9B33-E9F2E29B71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69930F-23A5-4920-A82D-EE55C3F34926}"/>
              </a:ext>
            </a:extLst>
          </p:cNvPr>
          <p:cNvSpPr>
            <a:spLocks noGrp="1"/>
          </p:cNvSpPr>
          <p:nvPr>
            <p:ph type="dt" sz="half" idx="10"/>
          </p:nvPr>
        </p:nvSpPr>
        <p:spPr/>
        <p:txBody>
          <a:bodyPr/>
          <a:lstStyle/>
          <a:p>
            <a:fld id="{8C14D68E-1189-4039-B3E6-17BAD3BA49C4}" type="datetimeFigureOut">
              <a:rPr lang="en-US" smtClean="0"/>
              <a:t>10/10/2021</a:t>
            </a:fld>
            <a:endParaRPr lang="en-US"/>
          </a:p>
        </p:txBody>
      </p:sp>
      <p:sp>
        <p:nvSpPr>
          <p:cNvPr id="6" name="Footer Placeholder 5">
            <a:extLst>
              <a:ext uri="{FF2B5EF4-FFF2-40B4-BE49-F238E27FC236}">
                <a16:creationId xmlns:a16="http://schemas.microsoft.com/office/drawing/2014/main" id="{930F0396-CD68-43A8-B4E8-0392CFF74C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DB5B07-7A79-4913-B319-6ADF5820AF1C}"/>
              </a:ext>
            </a:extLst>
          </p:cNvPr>
          <p:cNvSpPr>
            <a:spLocks noGrp="1"/>
          </p:cNvSpPr>
          <p:nvPr>
            <p:ph type="sldNum" sz="quarter" idx="12"/>
          </p:nvPr>
        </p:nvSpPr>
        <p:spPr/>
        <p:txBody>
          <a:bodyPr/>
          <a:lstStyle/>
          <a:p>
            <a:fld id="{0C97CCEA-4081-47BA-A126-E6430B7ABA14}" type="slidenum">
              <a:rPr lang="en-US" smtClean="0"/>
              <a:t>‹#›</a:t>
            </a:fld>
            <a:endParaRPr lang="en-US"/>
          </a:p>
        </p:txBody>
      </p:sp>
    </p:spTree>
    <p:extLst>
      <p:ext uri="{BB962C8B-B14F-4D97-AF65-F5344CB8AC3E}">
        <p14:creationId xmlns:p14="http://schemas.microsoft.com/office/powerpoint/2010/main" val="60615597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C9C36-C6A5-479E-B362-D3AAE26452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F03ADA-2884-482A-83A3-589F35A846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56F850-22BF-45DC-AEBA-0AEDE2EF01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45A5B5-3E99-4F44-88A0-9407BE87CF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21B862-1DF1-4CA4-B89B-50116C59DA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B3FCFB-9054-4AB5-B78C-6802CBB096D9}"/>
              </a:ext>
            </a:extLst>
          </p:cNvPr>
          <p:cNvSpPr>
            <a:spLocks noGrp="1"/>
          </p:cNvSpPr>
          <p:nvPr>
            <p:ph type="dt" sz="half" idx="10"/>
          </p:nvPr>
        </p:nvSpPr>
        <p:spPr/>
        <p:txBody>
          <a:bodyPr/>
          <a:lstStyle/>
          <a:p>
            <a:fld id="{8C14D68E-1189-4039-B3E6-17BAD3BA49C4}" type="datetimeFigureOut">
              <a:rPr lang="en-US" smtClean="0"/>
              <a:t>10/10/2021</a:t>
            </a:fld>
            <a:endParaRPr lang="en-US"/>
          </a:p>
        </p:txBody>
      </p:sp>
      <p:sp>
        <p:nvSpPr>
          <p:cNvPr id="8" name="Footer Placeholder 7">
            <a:extLst>
              <a:ext uri="{FF2B5EF4-FFF2-40B4-BE49-F238E27FC236}">
                <a16:creationId xmlns:a16="http://schemas.microsoft.com/office/drawing/2014/main" id="{009B2D35-63D0-4F9A-8FAB-FBF11EEFE7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AA2504-5B5D-489E-9F1C-135E54B07D49}"/>
              </a:ext>
            </a:extLst>
          </p:cNvPr>
          <p:cNvSpPr>
            <a:spLocks noGrp="1"/>
          </p:cNvSpPr>
          <p:nvPr>
            <p:ph type="sldNum" sz="quarter" idx="12"/>
          </p:nvPr>
        </p:nvSpPr>
        <p:spPr/>
        <p:txBody>
          <a:bodyPr/>
          <a:lstStyle/>
          <a:p>
            <a:fld id="{0C97CCEA-4081-47BA-A126-E6430B7ABA14}" type="slidenum">
              <a:rPr lang="en-US" smtClean="0"/>
              <a:t>‹#›</a:t>
            </a:fld>
            <a:endParaRPr lang="en-US"/>
          </a:p>
        </p:txBody>
      </p:sp>
    </p:spTree>
    <p:extLst>
      <p:ext uri="{BB962C8B-B14F-4D97-AF65-F5344CB8AC3E}">
        <p14:creationId xmlns:p14="http://schemas.microsoft.com/office/powerpoint/2010/main" val="20598260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FCEEC-36D8-4AE2-A37A-755A4A5179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464BBC-2DFD-4E5A-B555-76B4159A29E6}"/>
              </a:ext>
            </a:extLst>
          </p:cNvPr>
          <p:cNvSpPr>
            <a:spLocks noGrp="1"/>
          </p:cNvSpPr>
          <p:nvPr>
            <p:ph type="dt" sz="half" idx="10"/>
          </p:nvPr>
        </p:nvSpPr>
        <p:spPr/>
        <p:txBody>
          <a:bodyPr/>
          <a:lstStyle/>
          <a:p>
            <a:fld id="{8C14D68E-1189-4039-B3E6-17BAD3BA49C4}" type="datetimeFigureOut">
              <a:rPr lang="en-US" smtClean="0"/>
              <a:t>10/10/2021</a:t>
            </a:fld>
            <a:endParaRPr lang="en-US"/>
          </a:p>
        </p:txBody>
      </p:sp>
      <p:sp>
        <p:nvSpPr>
          <p:cNvPr id="4" name="Footer Placeholder 3">
            <a:extLst>
              <a:ext uri="{FF2B5EF4-FFF2-40B4-BE49-F238E27FC236}">
                <a16:creationId xmlns:a16="http://schemas.microsoft.com/office/drawing/2014/main" id="{D430B3DD-99ED-4CFB-815C-949E007E38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B851B8F-4C20-42BF-9476-1A7807B79042}"/>
              </a:ext>
            </a:extLst>
          </p:cNvPr>
          <p:cNvSpPr>
            <a:spLocks noGrp="1"/>
          </p:cNvSpPr>
          <p:nvPr>
            <p:ph type="sldNum" sz="quarter" idx="12"/>
          </p:nvPr>
        </p:nvSpPr>
        <p:spPr/>
        <p:txBody>
          <a:bodyPr/>
          <a:lstStyle/>
          <a:p>
            <a:fld id="{0C97CCEA-4081-47BA-A126-E6430B7ABA14}" type="slidenum">
              <a:rPr lang="en-US" smtClean="0"/>
              <a:t>‹#›</a:t>
            </a:fld>
            <a:endParaRPr lang="en-US"/>
          </a:p>
        </p:txBody>
      </p:sp>
    </p:spTree>
    <p:extLst>
      <p:ext uri="{BB962C8B-B14F-4D97-AF65-F5344CB8AC3E}">
        <p14:creationId xmlns:p14="http://schemas.microsoft.com/office/powerpoint/2010/main" val="300119229"/>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623E5E-9503-4433-8E3D-7BC70E0F2E28}"/>
              </a:ext>
            </a:extLst>
          </p:cNvPr>
          <p:cNvSpPr>
            <a:spLocks noGrp="1"/>
          </p:cNvSpPr>
          <p:nvPr>
            <p:ph type="dt" sz="half" idx="10"/>
          </p:nvPr>
        </p:nvSpPr>
        <p:spPr/>
        <p:txBody>
          <a:bodyPr/>
          <a:lstStyle/>
          <a:p>
            <a:fld id="{8C14D68E-1189-4039-B3E6-17BAD3BA49C4}" type="datetimeFigureOut">
              <a:rPr lang="en-US" smtClean="0"/>
              <a:t>10/10/2021</a:t>
            </a:fld>
            <a:endParaRPr lang="en-US"/>
          </a:p>
        </p:txBody>
      </p:sp>
      <p:sp>
        <p:nvSpPr>
          <p:cNvPr id="3" name="Footer Placeholder 2">
            <a:extLst>
              <a:ext uri="{FF2B5EF4-FFF2-40B4-BE49-F238E27FC236}">
                <a16:creationId xmlns:a16="http://schemas.microsoft.com/office/drawing/2014/main" id="{F2D4FA69-E505-4497-B773-7110ABAF88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1D56B8-B6C9-44E2-9F32-5676B0EE8C83}"/>
              </a:ext>
            </a:extLst>
          </p:cNvPr>
          <p:cNvSpPr>
            <a:spLocks noGrp="1"/>
          </p:cNvSpPr>
          <p:nvPr>
            <p:ph type="sldNum" sz="quarter" idx="12"/>
          </p:nvPr>
        </p:nvSpPr>
        <p:spPr/>
        <p:txBody>
          <a:bodyPr/>
          <a:lstStyle/>
          <a:p>
            <a:fld id="{0C97CCEA-4081-47BA-A126-E6430B7ABA14}" type="slidenum">
              <a:rPr lang="en-US" smtClean="0"/>
              <a:t>‹#›</a:t>
            </a:fld>
            <a:endParaRPr lang="en-US"/>
          </a:p>
        </p:txBody>
      </p:sp>
    </p:spTree>
    <p:extLst>
      <p:ext uri="{BB962C8B-B14F-4D97-AF65-F5344CB8AC3E}">
        <p14:creationId xmlns:p14="http://schemas.microsoft.com/office/powerpoint/2010/main" val="293996575"/>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42B3C-6214-49F3-ADAA-2E7173C628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6A9B3D-173C-4E1D-83E4-C82D827A5C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AD4EBE-37EA-43D7-9A95-F9D40E982D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4164C5-4BEF-4BDC-97C1-CAEF152AB273}"/>
              </a:ext>
            </a:extLst>
          </p:cNvPr>
          <p:cNvSpPr>
            <a:spLocks noGrp="1"/>
          </p:cNvSpPr>
          <p:nvPr>
            <p:ph type="dt" sz="half" idx="10"/>
          </p:nvPr>
        </p:nvSpPr>
        <p:spPr/>
        <p:txBody>
          <a:bodyPr/>
          <a:lstStyle/>
          <a:p>
            <a:fld id="{8C14D68E-1189-4039-B3E6-17BAD3BA49C4}" type="datetimeFigureOut">
              <a:rPr lang="en-US" smtClean="0"/>
              <a:t>10/10/2021</a:t>
            </a:fld>
            <a:endParaRPr lang="en-US"/>
          </a:p>
        </p:txBody>
      </p:sp>
      <p:sp>
        <p:nvSpPr>
          <p:cNvPr id="6" name="Footer Placeholder 5">
            <a:extLst>
              <a:ext uri="{FF2B5EF4-FFF2-40B4-BE49-F238E27FC236}">
                <a16:creationId xmlns:a16="http://schemas.microsoft.com/office/drawing/2014/main" id="{DE46AB91-0265-4C55-98A4-61B62521BC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F4A540-AAAB-4643-8D06-A4B9DFADD687}"/>
              </a:ext>
            </a:extLst>
          </p:cNvPr>
          <p:cNvSpPr>
            <a:spLocks noGrp="1"/>
          </p:cNvSpPr>
          <p:nvPr>
            <p:ph type="sldNum" sz="quarter" idx="12"/>
          </p:nvPr>
        </p:nvSpPr>
        <p:spPr/>
        <p:txBody>
          <a:bodyPr/>
          <a:lstStyle/>
          <a:p>
            <a:fld id="{0C97CCEA-4081-47BA-A126-E6430B7ABA14}" type="slidenum">
              <a:rPr lang="en-US" smtClean="0"/>
              <a:t>‹#›</a:t>
            </a:fld>
            <a:endParaRPr lang="en-US"/>
          </a:p>
        </p:txBody>
      </p:sp>
    </p:spTree>
    <p:extLst>
      <p:ext uri="{BB962C8B-B14F-4D97-AF65-F5344CB8AC3E}">
        <p14:creationId xmlns:p14="http://schemas.microsoft.com/office/powerpoint/2010/main" val="330171382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F100F-1BF4-4148-B88C-CBB64521D1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BDC97C-D059-4022-BB35-C05654E6CB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9E1328-8995-43A2-996A-DAF14DE448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A1BD46-2AFB-488F-BBD1-4E6DFDD243BE}"/>
              </a:ext>
            </a:extLst>
          </p:cNvPr>
          <p:cNvSpPr>
            <a:spLocks noGrp="1"/>
          </p:cNvSpPr>
          <p:nvPr>
            <p:ph type="dt" sz="half" idx="10"/>
          </p:nvPr>
        </p:nvSpPr>
        <p:spPr/>
        <p:txBody>
          <a:bodyPr/>
          <a:lstStyle/>
          <a:p>
            <a:fld id="{8C14D68E-1189-4039-B3E6-17BAD3BA49C4}" type="datetimeFigureOut">
              <a:rPr lang="en-US" smtClean="0"/>
              <a:t>10/10/2021</a:t>
            </a:fld>
            <a:endParaRPr lang="en-US"/>
          </a:p>
        </p:txBody>
      </p:sp>
      <p:sp>
        <p:nvSpPr>
          <p:cNvPr id="6" name="Footer Placeholder 5">
            <a:extLst>
              <a:ext uri="{FF2B5EF4-FFF2-40B4-BE49-F238E27FC236}">
                <a16:creationId xmlns:a16="http://schemas.microsoft.com/office/drawing/2014/main" id="{0AC7475C-86CC-4E29-BAFF-99CE66B693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BC2F2F-E2A9-40FA-A506-FD1B27F5D5EA}"/>
              </a:ext>
            </a:extLst>
          </p:cNvPr>
          <p:cNvSpPr>
            <a:spLocks noGrp="1"/>
          </p:cNvSpPr>
          <p:nvPr>
            <p:ph type="sldNum" sz="quarter" idx="12"/>
          </p:nvPr>
        </p:nvSpPr>
        <p:spPr/>
        <p:txBody>
          <a:bodyPr/>
          <a:lstStyle/>
          <a:p>
            <a:fld id="{0C97CCEA-4081-47BA-A126-E6430B7ABA14}" type="slidenum">
              <a:rPr lang="en-US" smtClean="0"/>
              <a:t>‹#›</a:t>
            </a:fld>
            <a:endParaRPr lang="en-US"/>
          </a:p>
        </p:txBody>
      </p:sp>
    </p:spTree>
    <p:extLst>
      <p:ext uri="{BB962C8B-B14F-4D97-AF65-F5344CB8AC3E}">
        <p14:creationId xmlns:p14="http://schemas.microsoft.com/office/powerpoint/2010/main" val="76115914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9016-85B9-4A7C-A2A9-DCC6E89D62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A8CA5E-A205-41F0-AC1B-4A439F7393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36ED4A-B104-409E-8F0F-1F9B5EB67FD7}"/>
              </a:ext>
            </a:extLst>
          </p:cNvPr>
          <p:cNvSpPr>
            <a:spLocks noGrp="1"/>
          </p:cNvSpPr>
          <p:nvPr>
            <p:ph type="dt" sz="half" idx="10"/>
          </p:nvPr>
        </p:nvSpPr>
        <p:spPr/>
        <p:txBody>
          <a:bodyPr/>
          <a:lstStyle/>
          <a:p>
            <a:fld id="{8C14D68E-1189-4039-B3E6-17BAD3BA49C4}" type="datetimeFigureOut">
              <a:rPr lang="en-US" smtClean="0"/>
              <a:t>10/10/2021</a:t>
            </a:fld>
            <a:endParaRPr lang="en-US"/>
          </a:p>
        </p:txBody>
      </p:sp>
      <p:sp>
        <p:nvSpPr>
          <p:cNvPr id="5" name="Footer Placeholder 4">
            <a:extLst>
              <a:ext uri="{FF2B5EF4-FFF2-40B4-BE49-F238E27FC236}">
                <a16:creationId xmlns:a16="http://schemas.microsoft.com/office/drawing/2014/main" id="{685A7CA2-9E71-49DA-8A27-73C3187531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1C78EB-5BF8-4C1D-ADF3-F29C10BE82C4}"/>
              </a:ext>
            </a:extLst>
          </p:cNvPr>
          <p:cNvSpPr>
            <a:spLocks noGrp="1"/>
          </p:cNvSpPr>
          <p:nvPr>
            <p:ph type="sldNum" sz="quarter" idx="12"/>
          </p:nvPr>
        </p:nvSpPr>
        <p:spPr/>
        <p:txBody>
          <a:bodyPr/>
          <a:lstStyle/>
          <a:p>
            <a:fld id="{0C97CCEA-4081-47BA-A126-E6430B7ABA14}" type="slidenum">
              <a:rPr lang="en-US" smtClean="0"/>
              <a:t>‹#›</a:t>
            </a:fld>
            <a:endParaRPr lang="en-US"/>
          </a:p>
        </p:txBody>
      </p:sp>
    </p:spTree>
    <p:extLst>
      <p:ext uri="{BB962C8B-B14F-4D97-AF65-F5344CB8AC3E}">
        <p14:creationId xmlns:p14="http://schemas.microsoft.com/office/powerpoint/2010/main" val="300000906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087AE2-8081-4BDA-983E-CF8DC84B17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4B76D6-F40E-40FF-A9E7-3C328BCF1A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F597B-C110-4F11-8062-5D10F71B5D74}"/>
              </a:ext>
            </a:extLst>
          </p:cNvPr>
          <p:cNvSpPr>
            <a:spLocks noGrp="1"/>
          </p:cNvSpPr>
          <p:nvPr>
            <p:ph type="dt" sz="half" idx="10"/>
          </p:nvPr>
        </p:nvSpPr>
        <p:spPr/>
        <p:txBody>
          <a:bodyPr/>
          <a:lstStyle/>
          <a:p>
            <a:fld id="{8C14D68E-1189-4039-B3E6-17BAD3BA49C4}" type="datetimeFigureOut">
              <a:rPr lang="en-US" smtClean="0"/>
              <a:t>10/10/2021</a:t>
            </a:fld>
            <a:endParaRPr lang="en-US"/>
          </a:p>
        </p:txBody>
      </p:sp>
      <p:sp>
        <p:nvSpPr>
          <p:cNvPr id="5" name="Footer Placeholder 4">
            <a:extLst>
              <a:ext uri="{FF2B5EF4-FFF2-40B4-BE49-F238E27FC236}">
                <a16:creationId xmlns:a16="http://schemas.microsoft.com/office/drawing/2014/main" id="{8973093A-EF92-4E50-9477-3476CADAF3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B2366D-24DD-4D0C-B4D9-8A77819C02F1}"/>
              </a:ext>
            </a:extLst>
          </p:cNvPr>
          <p:cNvSpPr>
            <a:spLocks noGrp="1"/>
          </p:cNvSpPr>
          <p:nvPr>
            <p:ph type="sldNum" sz="quarter" idx="12"/>
          </p:nvPr>
        </p:nvSpPr>
        <p:spPr/>
        <p:txBody>
          <a:bodyPr/>
          <a:lstStyle/>
          <a:p>
            <a:fld id="{0C97CCEA-4081-47BA-A126-E6430B7ABA14}" type="slidenum">
              <a:rPr lang="en-US" smtClean="0"/>
              <a:t>‹#›</a:t>
            </a:fld>
            <a:endParaRPr lang="en-US"/>
          </a:p>
        </p:txBody>
      </p:sp>
    </p:spTree>
    <p:extLst>
      <p:ext uri="{BB962C8B-B14F-4D97-AF65-F5344CB8AC3E}">
        <p14:creationId xmlns:p14="http://schemas.microsoft.com/office/powerpoint/2010/main" val="253812709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663060-7A8C-4FAC-88BD-9089EF306D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28FB94-5414-45C8-BB7F-DF6B05BB00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F4D242-A219-4A72-B480-0BBC7C4450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4D68E-1189-4039-B3E6-17BAD3BA49C4}" type="datetimeFigureOut">
              <a:rPr lang="en-US" smtClean="0"/>
              <a:t>10/10/2021</a:t>
            </a:fld>
            <a:endParaRPr lang="en-US"/>
          </a:p>
        </p:txBody>
      </p:sp>
      <p:sp>
        <p:nvSpPr>
          <p:cNvPr id="5" name="Footer Placeholder 4">
            <a:extLst>
              <a:ext uri="{FF2B5EF4-FFF2-40B4-BE49-F238E27FC236}">
                <a16:creationId xmlns:a16="http://schemas.microsoft.com/office/drawing/2014/main" id="{2100581D-C45B-441E-9088-61FFD8FDD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37C5815-B20F-49DE-848F-E7C853C4BD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7CCEA-4081-47BA-A126-E6430B7ABA14}" type="slidenum">
              <a:rPr lang="en-US" smtClean="0"/>
              <a:t>‹#›</a:t>
            </a:fld>
            <a:endParaRPr lang="en-US"/>
          </a:p>
        </p:txBody>
      </p:sp>
    </p:spTree>
    <p:extLst>
      <p:ext uri="{BB962C8B-B14F-4D97-AF65-F5344CB8AC3E}">
        <p14:creationId xmlns:p14="http://schemas.microsoft.com/office/powerpoint/2010/main" val="1768977991"/>
      </p:ext>
    </p:extLst>
  </p:cSld>
  <p:clrMap bg1="lt1" tx1="dk1" bg2="lt2" tx2="dk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66A575-7835-4400-BEDE-89F2EF034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1A54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A3CF9B5-2A0F-4D2C-B859-FC96AF81F329}"/>
              </a:ext>
            </a:extLst>
          </p:cNvPr>
          <p:cNvSpPr>
            <a:spLocks noGrp="1"/>
          </p:cNvSpPr>
          <p:nvPr>
            <p:ph type="ctrTitle"/>
          </p:nvPr>
        </p:nvSpPr>
        <p:spPr>
          <a:xfrm>
            <a:off x="621629" y="640080"/>
            <a:ext cx="4225290" cy="5578816"/>
          </a:xfrm>
        </p:spPr>
        <p:txBody>
          <a:bodyPr vert="horz" lIns="91440" tIns="45720" rIns="91440" bIns="45720" rtlCol="0" anchor="ctr" anchorCtr="0">
            <a:normAutofit/>
          </a:bodyPr>
          <a:lstStyle/>
          <a:p>
            <a:r>
              <a:rPr lang="en-US" sz="4400" b="1" dirty="0">
                <a:solidFill>
                  <a:srgbClr val="FFFFFF"/>
                </a:solidFill>
                <a:effectLst>
                  <a:outerShdw blurRad="50800" dist="38100" dir="5400000" algn="t" rotWithShape="0">
                    <a:prstClr val="black">
                      <a:alpha val="40000"/>
                    </a:prstClr>
                  </a:outerShdw>
                </a:effectLst>
              </a:rPr>
              <a:t>Everything you wanted to know about serving on the DAC/DEC </a:t>
            </a:r>
            <a:br>
              <a:rPr lang="en-US" sz="4400" b="1" dirty="0">
                <a:solidFill>
                  <a:srgbClr val="FFFFFF"/>
                </a:solidFill>
                <a:effectLst>
                  <a:outerShdw blurRad="50800" dist="38100" dir="5400000" algn="t" rotWithShape="0">
                    <a:prstClr val="black">
                      <a:alpha val="40000"/>
                    </a:prstClr>
                  </a:outerShdw>
                </a:effectLst>
              </a:rPr>
            </a:br>
            <a:r>
              <a:rPr lang="en-US" sz="4400" b="1" dirty="0">
                <a:solidFill>
                  <a:srgbClr val="FFFFFF"/>
                </a:solidFill>
                <a:effectLst>
                  <a:outerShdw blurRad="50800" dist="38100" dir="5400000" algn="t" rotWithShape="0">
                    <a:prstClr val="black">
                      <a:alpha val="40000"/>
                    </a:prstClr>
                  </a:outerShdw>
                </a:effectLst>
              </a:rPr>
              <a:t>but were afraid </a:t>
            </a:r>
            <a:br>
              <a:rPr lang="en-US" sz="4400" b="1" dirty="0">
                <a:solidFill>
                  <a:srgbClr val="FFFFFF"/>
                </a:solidFill>
                <a:effectLst>
                  <a:outerShdw blurRad="50800" dist="38100" dir="5400000" algn="t" rotWithShape="0">
                    <a:prstClr val="black">
                      <a:alpha val="40000"/>
                    </a:prstClr>
                  </a:outerShdw>
                </a:effectLst>
              </a:rPr>
            </a:br>
            <a:r>
              <a:rPr lang="en-US" sz="4400" b="1" dirty="0">
                <a:solidFill>
                  <a:srgbClr val="FFFFFF"/>
                </a:solidFill>
                <a:effectLst>
                  <a:outerShdw blurRad="50800" dist="38100" dir="5400000" algn="t" rotWithShape="0">
                    <a:prstClr val="black">
                      <a:alpha val="40000"/>
                    </a:prstClr>
                  </a:outerShdw>
                </a:effectLst>
              </a:rPr>
              <a:t>to ask . . .</a:t>
            </a:r>
          </a:p>
        </p:txBody>
      </p:sp>
      <p:pic>
        <p:nvPicPr>
          <p:cNvPr id="3" name="Picture 2" descr="Logo&#10;&#10;Description automatically generated">
            <a:extLst>
              <a:ext uri="{FF2B5EF4-FFF2-40B4-BE49-F238E27FC236}">
                <a16:creationId xmlns:a16="http://schemas.microsoft.com/office/drawing/2014/main" id="{5846354D-52F8-49A9-BEA3-044BA75428CE}"/>
              </a:ext>
            </a:extLst>
          </p:cNvPr>
          <p:cNvPicPr>
            <a:picLocks noChangeAspect="1"/>
          </p:cNvPicPr>
          <p:nvPr/>
        </p:nvPicPr>
        <p:blipFill rotWithShape="1">
          <a:blip r:embed="rId3">
            <a:extLst>
              <a:ext uri="{28A0092B-C50C-407E-A947-70E740481C1C}">
                <a14:useLocalDpi xmlns:a14="http://schemas.microsoft.com/office/drawing/2010/main" val="0"/>
              </a:ext>
            </a:extLst>
          </a:blip>
          <a:srcRect l="-3002" t="-3669" r="-4403" b="-3063"/>
          <a:stretch/>
        </p:blipFill>
        <p:spPr>
          <a:xfrm>
            <a:off x="5802085" y="435429"/>
            <a:ext cx="6052457" cy="5954485"/>
          </a:xfrm>
          <a:prstGeom prst="rect">
            <a:avLst/>
          </a:prstGeom>
        </p:spPr>
      </p:pic>
    </p:spTree>
    <p:extLst>
      <p:ext uri="{BB962C8B-B14F-4D97-AF65-F5344CB8AC3E}">
        <p14:creationId xmlns:p14="http://schemas.microsoft.com/office/powerpoint/2010/main" val="679053828"/>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BE6313F-F0BC-4FFF-824D-C058F903F0D8}"/>
              </a:ext>
            </a:extLst>
          </p:cNvPr>
          <p:cNvSpPr txBox="1"/>
          <p:nvPr/>
        </p:nvSpPr>
        <p:spPr>
          <a:xfrm>
            <a:off x="1136429" y="555171"/>
            <a:ext cx="6467867" cy="5173615"/>
          </a:xfrm>
          <a:prstGeom prst="rect">
            <a:avLst/>
          </a:prstGeom>
        </p:spPr>
        <p:txBody>
          <a:bodyPr vert="horz" lIns="91440" tIns="45720" rIns="91440" bIns="45720" rtlCol="0" anchor="ctr">
            <a:normAutofit/>
          </a:bodyPr>
          <a:lstStyle/>
          <a:p>
            <a:pPr marR="0">
              <a:lnSpc>
                <a:spcPct val="90000"/>
              </a:lnSpc>
              <a:spcBef>
                <a:spcPts val="1000"/>
              </a:spcBef>
              <a:buClr>
                <a:schemeClr val="accent1"/>
              </a:buClr>
              <a:buSzPct val="100000"/>
              <a:tabLst>
                <a:tab pos="800100" algn="l"/>
              </a:tabLst>
            </a:pPr>
            <a:r>
              <a:rPr lang="en-US" sz="2800" b="1" dirty="0">
                <a:effectLst/>
              </a:rPr>
              <a:t>DISTRICT ADMINISTRATIVE COUNCIL</a:t>
            </a:r>
            <a:endParaRPr lang="en-US" sz="2800" dirty="0">
              <a:effectLst/>
            </a:endParaRPr>
          </a:p>
          <a:p>
            <a:pPr>
              <a:lnSpc>
                <a:spcPct val="90000"/>
              </a:lnSpc>
              <a:spcBef>
                <a:spcPts val="1000"/>
              </a:spcBef>
              <a:buClr>
                <a:schemeClr val="accent1"/>
              </a:buClr>
              <a:buSzPct val="100000"/>
            </a:pPr>
            <a:r>
              <a:rPr lang="en-US" sz="2800" b="1" dirty="0">
                <a:effectLst/>
              </a:rPr>
              <a:t>	</a:t>
            </a:r>
          </a:p>
          <a:p>
            <a:pPr marL="57150" indent="-285750">
              <a:lnSpc>
                <a:spcPct val="90000"/>
              </a:lnSpc>
              <a:spcBef>
                <a:spcPts val="1000"/>
              </a:spcBef>
              <a:buClr>
                <a:schemeClr val="accent1"/>
              </a:buClr>
              <a:buSzPct val="100000"/>
              <a:buBlip>
                <a:blip r:embed="rId3"/>
              </a:buBlip>
            </a:pPr>
            <a:r>
              <a:rPr lang="en-US" sz="2800" dirty="0">
                <a:effectLst/>
              </a:rPr>
              <a:t>Governor</a:t>
            </a:r>
          </a:p>
          <a:p>
            <a:pPr marL="57150" indent="-285750">
              <a:lnSpc>
                <a:spcPct val="90000"/>
              </a:lnSpc>
              <a:spcBef>
                <a:spcPts val="1000"/>
              </a:spcBef>
              <a:buClr>
                <a:schemeClr val="accent1"/>
              </a:buClr>
              <a:buSzPct val="100000"/>
              <a:buBlip>
                <a:blip r:embed="rId3"/>
              </a:buBlip>
            </a:pPr>
            <a:r>
              <a:rPr lang="en-US" sz="2800" dirty="0">
                <a:effectLst/>
              </a:rPr>
              <a:t>Governor Elect</a:t>
            </a:r>
          </a:p>
          <a:p>
            <a:pPr marL="57150" indent="-285750">
              <a:lnSpc>
                <a:spcPct val="90000"/>
              </a:lnSpc>
              <a:spcBef>
                <a:spcPts val="1000"/>
              </a:spcBef>
              <a:buClr>
                <a:schemeClr val="accent1"/>
              </a:buClr>
              <a:buSzPct val="100000"/>
              <a:buBlip>
                <a:blip r:embed="rId3"/>
              </a:buBlip>
            </a:pPr>
            <a:r>
              <a:rPr lang="en-US" sz="2800" dirty="0">
                <a:effectLst/>
              </a:rPr>
              <a:t>Treasurer</a:t>
            </a:r>
          </a:p>
          <a:p>
            <a:pPr marL="57150" indent="-285750">
              <a:lnSpc>
                <a:spcPct val="90000"/>
              </a:lnSpc>
              <a:spcBef>
                <a:spcPts val="1000"/>
              </a:spcBef>
              <a:buClr>
                <a:schemeClr val="accent1"/>
              </a:buClr>
              <a:buSzPct val="100000"/>
              <a:buBlip>
                <a:blip r:embed="rId3"/>
              </a:buBlip>
            </a:pPr>
            <a:r>
              <a:rPr lang="en-US" sz="2800" dirty="0">
                <a:effectLst/>
              </a:rPr>
              <a:t>Secretary</a:t>
            </a:r>
          </a:p>
          <a:p>
            <a:pPr marL="171450" indent="-285750">
              <a:lnSpc>
                <a:spcPct val="90000"/>
              </a:lnSpc>
              <a:spcBef>
                <a:spcPts val="1000"/>
              </a:spcBef>
              <a:buClr>
                <a:schemeClr val="accent1"/>
              </a:buClr>
              <a:buSzPct val="100000"/>
              <a:buBlip>
                <a:blip r:embed="rId3"/>
              </a:buBlip>
            </a:pPr>
            <a:endParaRPr lang="en-US" sz="2800" dirty="0"/>
          </a:p>
          <a:p>
            <a:pPr>
              <a:lnSpc>
                <a:spcPct val="90000"/>
              </a:lnSpc>
              <a:spcBef>
                <a:spcPts val="1000"/>
              </a:spcBef>
              <a:buClr>
                <a:schemeClr val="accent1"/>
              </a:buClr>
              <a:buSzPct val="100000"/>
            </a:pPr>
            <a:r>
              <a:rPr lang="en-US" sz="2800" dirty="0">
                <a:effectLst/>
              </a:rPr>
              <a:t>The work of the DAC/DEC is under the general supervision of the Executive Committee of Pilot International.</a:t>
            </a:r>
            <a:endParaRPr lang="en-US" sz="2800" dirty="0"/>
          </a:p>
        </p:txBody>
      </p:sp>
      <p:sp>
        <p:nvSpPr>
          <p:cNvPr id="33" name="Rectangle 32">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1A54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ECA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Logo&#10;&#10;Description automatically generated">
            <a:extLst>
              <a:ext uri="{FF2B5EF4-FFF2-40B4-BE49-F238E27FC236}">
                <a16:creationId xmlns:a16="http://schemas.microsoft.com/office/drawing/2014/main" id="{8B0EFBD1-C3AE-4DC2-8CC3-FF714AAB32C2}"/>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l="841" r="1" b="1"/>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2687715300"/>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BE6313F-F0BC-4FFF-824D-C058F903F0D8}"/>
              </a:ext>
            </a:extLst>
          </p:cNvPr>
          <p:cNvSpPr txBox="1"/>
          <p:nvPr/>
        </p:nvSpPr>
        <p:spPr>
          <a:xfrm>
            <a:off x="1136429" y="555171"/>
            <a:ext cx="6467867" cy="5173615"/>
          </a:xfrm>
          <a:prstGeom prst="rect">
            <a:avLst/>
          </a:prstGeom>
        </p:spPr>
        <p:txBody>
          <a:bodyPr vert="horz" lIns="91440" tIns="45720" rIns="91440" bIns="45720" rtlCol="0" anchor="ctr">
            <a:normAutofit/>
          </a:bodyPr>
          <a:lstStyle/>
          <a:p>
            <a:pPr marR="0">
              <a:lnSpc>
                <a:spcPct val="90000"/>
              </a:lnSpc>
              <a:spcBef>
                <a:spcPts val="1000"/>
              </a:spcBef>
              <a:buClr>
                <a:schemeClr val="accent1"/>
              </a:buClr>
              <a:buSzPct val="100000"/>
              <a:tabLst>
                <a:tab pos="800100" algn="l"/>
              </a:tabLst>
            </a:pPr>
            <a:r>
              <a:rPr lang="en-US" sz="2800" b="1" dirty="0">
                <a:effectLst/>
              </a:rPr>
              <a:t>DISTRICT EXECUTIVE COUNCIL</a:t>
            </a:r>
            <a:endParaRPr lang="en-US" sz="2800" dirty="0">
              <a:effectLst/>
            </a:endParaRPr>
          </a:p>
          <a:p>
            <a:pPr>
              <a:lnSpc>
                <a:spcPct val="90000"/>
              </a:lnSpc>
              <a:spcBef>
                <a:spcPts val="1000"/>
              </a:spcBef>
              <a:buClr>
                <a:schemeClr val="accent1"/>
              </a:buClr>
              <a:buSzPct val="100000"/>
            </a:pPr>
            <a:r>
              <a:rPr lang="en-US" sz="2800" b="1" dirty="0">
                <a:effectLst/>
              </a:rPr>
              <a:t>	</a:t>
            </a:r>
          </a:p>
          <a:p>
            <a:pPr marL="57150" indent="-285750">
              <a:lnSpc>
                <a:spcPct val="90000"/>
              </a:lnSpc>
              <a:spcBef>
                <a:spcPts val="1000"/>
              </a:spcBef>
              <a:buClr>
                <a:schemeClr val="accent1"/>
              </a:buClr>
              <a:buSzPct val="100000"/>
              <a:buBlip>
                <a:blip r:embed="rId3"/>
              </a:buBlip>
            </a:pPr>
            <a:r>
              <a:rPr lang="en-US" sz="2800" dirty="0">
                <a:effectLst/>
              </a:rPr>
              <a:t>Governor</a:t>
            </a:r>
          </a:p>
          <a:p>
            <a:pPr marL="57150" indent="-285750">
              <a:lnSpc>
                <a:spcPct val="90000"/>
              </a:lnSpc>
              <a:spcBef>
                <a:spcPts val="1000"/>
              </a:spcBef>
              <a:buClr>
                <a:schemeClr val="accent1"/>
              </a:buClr>
              <a:buSzPct val="100000"/>
              <a:buBlip>
                <a:blip r:embed="rId3"/>
              </a:buBlip>
            </a:pPr>
            <a:r>
              <a:rPr lang="en-US" sz="2800" dirty="0">
                <a:effectLst/>
              </a:rPr>
              <a:t>Governor Elect</a:t>
            </a:r>
          </a:p>
          <a:p>
            <a:pPr marL="57150" indent="-285750">
              <a:lnSpc>
                <a:spcPct val="90000"/>
              </a:lnSpc>
              <a:spcBef>
                <a:spcPts val="1000"/>
              </a:spcBef>
              <a:buClr>
                <a:schemeClr val="accent1"/>
              </a:buClr>
              <a:buSzPct val="100000"/>
              <a:buBlip>
                <a:blip r:embed="rId3"/>
              </a:buBlip>
            </a:pPr>
            <a:r>
              <a:rPr lang="en-US" sz="2800" dirty="0">
                <a:effectLst/>
              </a:rPr>
              <a:t>Treasurer</a:t>
            </a:r>
          </a:p>
          <a:p>
            <a:pPr marL="57150" indent="-285750">
              <a:lnSpc>
                <a:spcPct val="90000"/>
              </a:lnSpc>
              <a:spcBef>
                <a:spcPts val="1000"/>
              </a:spcBef>
              <a:buClr>
                <a:schemeClr val="accent1"/>
              </a:buClr>
              <a:buSzPct val="100000"/>
              <a:buBlip>
                <a:blip r:embed="rId3"/>
              </a:buBlip>
            </a:pPr>
            <a:r>
              <a:rPr lang="en-US" sz="2800" dirty="0">
                <a:effectLst/>
              </a:rPr>
              <a:t>Secretary</a:t>
            </a:r>
          </a:p>
          <a:p>
            <a:pPr marL="171450" indent="-285750">
              <a:lnSpc>
                <a:spcPct val="90000"/>
              </a:lnSpc>
              <a:spcBef>
                <a:spcPts val="1000"/>
              </a:spcBef>
              <a:buClr>
                <a:schemeClr val="accent1"/>
              </a:buClr>
              <a:buSzPct val="100000"/>
              <a:buBlip>
                <a:blip r:embed="rId3"/>
              </a:buBlip>
            </a:pPr>
            <a:r>
              <a:rPr lang="en-US" sz="2800" dirty="0"/>
              <a:t>Lt. Governor(s)</a:t>
            </a:r>
          </a:p>
        </p:txBody>
      </p:sp>
      <p:sp>
        <p:nvSpPr>
          <p:cNvPr id="33" name="Rectangle 32">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1A54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ECA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Logo&#10;&#10;Description automatically generated">
            <a:extLst>
              <a:ext uri="{FF2B5EF4-FFF2-40B4-BE49-F238E27FC236}">
                <a16:creationId xmlns:a16="http://schemas.microsoft.com/office/drawing/2014/main" id="{8B0EFBD1-C3AE-4DC2-8CC3-FF714AAB32C2}"/>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l="841" r="1" b="1"/>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185405894"/>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E98EFD-62D9-4410-8138-67B0E29ABC90}"/>
              </a:ext>
            </a:extLst>
          </p:cNvPr>
          <p:cNvSpPr txBox="1"/>
          <p:nvPr/>
        </p:nvSpPr>
        <p:spPr>
          <a:xfrm>
            <a:off x="1136428" y="627564"/>
            <a:ext cx="7474172" cy="1325563"/>
          </a:xfrm>
          <a:prstGeom prst="rect">
            <a:avLst/>
          </a:prstGeom>
        </p:spPr>
        <p:txBody>
          <a:bodyPr vert="horz" lIns="91440" tIns="45720" rIns="91440" bIns="45720" rtlCol="0" anchor="ctr">
            <a:normAutofit/>
          </a:bodyPr>
          <a:lstStyle/>
          <a:p>
            <a:pPr marL="0" marR="0">
              <a:lnSpc>
                <a:spcPct val="90000"/>
              </a:lnSpc>
              <a:spcBef>
                <a:spcPct val="0"/>
              </a:spcBef>
              <a:spcAft>
                <a:spcPts val="600"/>
              </a:spcAft>
              <a:tabLst>
                <a:tab pos="457200" algn="l"/>
              </a:tabLst>
            </a:pPr>
            <a:r>
              <a:rPr lang="en-US" sz="4000" b="1" dirty="0">
                <a:effectLst/>
                <a:latin typeface="+mj-lt"/>
                <a:ea typeface="+mj-ea"/>
                <a:cs typeface="+mj-cs"/>
              </a:rPr>
              <a:t>DUTIES AND RESPONSIBILITIES </a:t>
            </a:r>
          </a:p>
          <a:p>
            <a:pPr marL="0" marR="0">
              <a:lnSpc>
                <a:spcPct val="90000"/>
              </a:lnSpc>
              <a:spcBef>
                <a:spcPct val="0"/>
              </a:spcBef>
              <a:spcAft>
                <a:spcPts val="600"/>
              </a:spcAft>
              <a:tabLst>
                <a:tab pos="457200" algn="l"/>
              </a:tabLst>
            </a:pPr>
            <a:r>
              <a:rPr lang="en-US" sz="4000" b="1" dirty="0">
                <a:effectLst/>
                <a:latin typeface="+mj-lt"/>
                <a:ea typeface="+mj-ea"/>
                <a:cs typeface="+mj-cs"/>
              </a:rPr>
              <a:t>OF THE DAC/DEC</a:t>
            </a:r>
          </a:p>
        </p:txBody>
      </p:sp>
      <p:sp>
        <p:nvSpPr>
          <p:cNvPr id="3" name="TextBox 2">
            <a:extLst>
              <a:ext uri="{FF2B5EF4-FFF2-40B4-BE49-F238E27FC236}">
                <a16:creationId xmlns:a16="http://schemas.microsoft.com/office/drawing/2014/main" id="{1ECC889F-FF4E-4F5C-AC86-A3B537A133B0}"/>
              </a:ext>
            </a:extLst>
          </p:cNvPr>
          <p:cNvSpPr txBox="1"/>
          <p:nvPr/>
        </p:nvSpPr>
        <p:spPr>
          <a:xfrm>
            <a:off x="1136429" y="2278173"/>
            <a:ext cx="6467867" cy="3450613"/>
          </a:xfrm>
          <a:prstGeom prst="rect">
            <a:avLst/>
          </a:prstGeom>
        </p:spPr>
        <p:txBody>
          <a:bodyPr vert="horz" lIns="91440" tIns="45720" rIns="91440" bIns="45720" rtlCol="0" anchor="ctr" anchorCtr="0">
            <a:normAutofit/>
          </a:bodyPr>
          <a:lstStyle/>
          <a:p>
            <a:pPr marL="228600" marR="0" lvl="0" indent="-228600">
              <a:lnSpc>
                <a:spcPct val="90000"/>
              </a:lnSpc>
              <a:spcBef>
                <a:spcPts val="0"/>
              </a:spcBef>
              <a:spcAft>
                <a:spcPts val="600"/>
              </a:spcAft>
              <a:buBlip>
                <a:blip r:embed="rId3"/>
              </a:buBlip>
            </a:pPr>
            <a:r>
              <a:rPr lang="en-US" sz="2200" dirty="0">
                <a:effectLst/>
              </a:rPr>
              <a:t>charged to further Pilot International’s objectives, study and teach its principles, ideals and ethics.  </a:t>
            </a:r>
          </a:p>
          <a:p>
            <a:pPr marR="0" lvl="0">
              <a:lnSpc>
                <a:spcPct val="90000"/>
              </a:lnSpc>
              <a:spcBef>
                <a:spcPts val="0"/>
              </a:spcBef>
              <a:spcAft>
                <a:spcPts val="600"/>
              </a:spcAft>
              <a:buBlip>
                <a:blip r:embed="rId3"/>
              </a:buBlip>
            </a:pPr>
            <a:r>
              <a:rPr lang="en-US" sz="2200" dirty="0">
                <a:effectLst/>
              </a:rPr>
              <a:t>Bylaws, Policies of PI </a:t>
            </a:r>
          </a:p>
          <a:p>
            <a:pPr marL="228600" marR="0" lvl="0" indent="-228600">
              <a:lnSpc>
                <a:spcPct val="90000"/>
              </a:lnSpc>
              <a:spcBef>
                <a:spcPts val="0"/>
              </a:spcBef>
              <a:spcAft>
                <a:spcPts val="600"/>
              </a:spcAft>
              <a:buBlip>
                <a:blip r:embed="rId3"/>
              </a:buBlip>
            </a:pPr>
            <a:r>
              <a:rPr lang="en-US" sz="2200" dirty="0">
                <a:effectLst/>
              </a:rPr>
              <a:t>Brain Safety &amp; Health and Supporting Those Who Care for Others.</a:t>
            </a:r>
          </a:p>
          <a:p>
            <a:pPr marR="0" lvl="0">
              <a:lnSpc>
                <a:spcPct val="90000"/>
              </a:lnSpc>
              <a:spcBef>
                <a:spcPts val="0"/>
              </a:spcBef>
              <a:spcAft>
                <a:spcPts val="600"/>
              </a:spcAft>
              <a:buBlip>
                <a:blip r:embed="rId3"/>
              </a:buBlip>
            </a:pPr>
            <a:r>
              <a:rPr lang="en-US" sz="2200" dirty="0">
                <a:effectLst/>
              </a:rPr>
              <a:t>propose amendments to the district standing rules.</a:t>
            </a:r>
          </a:p>
          <a:p>
            <a:pPr marL="228600" marR="0" lvl="0" indent="-228600">
              <a:lnSpc>
                <a:spcPct val="90000"/>
              </a:lnSpc>
              <a:spcBef>
                <a:spcPts val="0"/>
              </a:spcBef>
              <a:spcAft>
                <a:spcPts val="600"/>
              </a:spcAft>
              <a:buBlip>
                <a:blip r:embed="rId3"/>
              </a:buBlip>
            </a:pPr>
            <a:r>
              <a:rPr lang="en-US" sz="2200" dirty="0">
                <a:effectLst/>
              </a:rPr>
              <a:t>make recommendations for consideration by the voting body at district convention</a:t>
            </a:r>
            <a:endParaRPr lang="en-US" sz="2200" dirty="0"/>
          </a:p>
          <a:p>
            <a:pPr marR="0" lvl="0">
              <a:lnSpc>
                <a:spcPct val="90000"/>
              </a:lnSpc>
              <a:spcBef>
                <a:spcPts val="0"/>
              </a:spcBef>
              <a:spcAft>
                <a:spcPts val="600"/>
              </a:spcAft>
              <a:buBlip>
                <a:blip r:embed="rId3"/>
              </a:buBlip>
            </a:pPr>
            <a:r>
              <a:rPr lang="en-US" sz="2200" dirty="0">
                <a:effectLst/>
              </a:rPr>
              <a:t>district budget</a:t>
            </a:r>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1A54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ECA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B28EB83E-817E-4F2A-A264-0D99FC93B268}"/>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l="841" r="1" b="1"/>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290117379"/>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694D6-6F8B-4718-B510-CEFECE76F3CC}"/>
              </a:ext>
            </a:extLst>
          </p:cNvPr>
          <p:cNvSpPr txBox="1"/>
          <p:nvPr/>
        </p:nvSpPr>
        <p:spPr>
          <a:xfrm>
            <a:off x="1125543" y="446314"/>
            <a:ext cx="6467867" cy="5543729"/>
          </a:xfrm>
          <a:prstGeom prst="rect">
            <a:avLst/>
          </a:prstGeom>
        </p:spPr>
        <p:txBody>
          <a:bodyPr vert="horz" lIns="91440" tIns="45720" rIns="91440" bIns="45720" rtlCol="0" anchor="ctr">
            <a:normAutofit/>
          </a:bodyPr>
          <a:lstStyle/>
          <a:p>
            <a:pPr marR="0" lvl="0">
              <a:lnSpc>
                <a:spcPct val="90000"/>
              </a:lnSpc>
              <a:spcBef>
                <a:spcPts val="1000"/>
              </a:spcBef>
              <a:buClr>
                <a:schemeClr val="accent1"/>
              </a:buClr>
              <a:buSzPct val="80000"/>
              <a:tabLst>
                <a:tab pos="457200" algn="l"/>
              </a:tabLst>
            </a:pPr>
            <a:r>
              <a:rPr lang="en-US" sz="4000" b="1" dirty="0">
                <a:effectLst/>
              </a:rPr>
              <a:t>THE DAC/DEC:</a:t>
            </a:r>
          </a:p>
          <a:p>
            <a:pPr marL="571500" marR="0" lvl="1" indent="-342900">
              <a:lnSpc>
                <a:spcPct val="90000"/>
              </a:lnSpc>
              <a:spcBef>
                <a:spcPts val="1000"/>
              </a:spcBef>
              <a:buClr>
                <a:schemeClr val="accent1"/>
              </a:buClr>
              <a:buSzPct val="100000"/>
              <a:buBlip>
                <a:blip r:embed="rId3"/>
              </a:buBlip>
              <a:tabLst>
                <a:tab pos="457200" algn="l"/>
              </a:tabLst>
            </a:pPr>
            <a:r>
              <a:rPr lang="en-US" sz="2000" dirty="0">
                <a:effectLst/>
              </a:rPr>
              <a:t> </a:t>
            </a:r>
            <a:r>
              <a:rPr lang="en-US" sz="2000" dirty="0"/>
              <a:t>S</a:t>
            </a:r>
            <a:r>
              <a:rPr lang="en-US" sz="2000" dirty="0">
                <a:effectLst/>
              </a:rPr>
              <a:t>hould not express personal opinions contradictory to the District Standing Rules, the Bylaws and/or action voted by the convention body of Pilot International or the Executive Committee</a:t>
            </a:r>
          </a:p>
          <a:p>
            <a:pPr marL="571500" lvl="1" indent="-342900">
              <a:lnSpc>
                <a:spcPct val="90000"/>
              </a:lnSpc>
              <a:spcBef>
                <a:spcPts val="1000"/>
              </a:spcBef>
              <a:buClr>
                <a:schemeClr val="accent1"/>
              </a:buClr>
              <a:buSzPct val="100000"/>
              <a:buBlip>
                <a:blip r:embed="rId3"/>
              </a:buBlip>
              <a:tabLst>
                <a:tab pos="457200" algn="l"/>
              </a:tabLst>
            </a:pPr>
            <a:r>
              <a:rPr lang="en-US" sz="2000" dirty="0">
                <a:effectLst/>
              </a:rPr>
              <a:t>Campaign for or against club, district or international officers</a:t>
            </a:r>
          </a:p>
          <a:p>
            <a:pPr marL="571500" lvl="1" indent="-342900">
              <a:lnSpc>
                <a:spcPct val="90000"/>
              </a:lnSpc>
              <a:spcBef>
                <a:spcPts val="1000"/>
              </a:spcBef>
              <a:buClr>
                <a:schemeClr val="accent1"/>
              </a:buClr>
              <a:buSzPct val="100000"/>
              <a:buBlip>
                <a:blip r:embed="rId3"/>
              </a:buBlip>
              <a:tabLst>
                <a:tab pos="457200" algn="l"/>
              </a:tabLst>
            </a:pPr>
            <a:r>
              <a:rPr lang="en-US" sz="2000" dirty="0">
                <a:effectLst/>
              </a:rPr>
              <a:t>Make commitments in the name of Pilot International involving PI, districts or clubs without prior approval of the Executive Committee  </a:t>
            </a:r>
          </a:p>
          <a:p>
            <a:pPr marR="0" lvl="1" indent="-228600">
              <a:lnSpc>
                <a:spcPct val="90000"/>
              </a:lnSpc>
              <a:spcBef>
                <a:spcPts val="1000"/>
              </a:spcBef>
              <a:buClr>
                <a:schemeClr val="accent1"/>
              </a:buClr>
              <a:buSzPct val="80000"/>
              <a:buFont typeface="Arial" panose="020B0604020202020204" pitchFamily="34" charset="0"/>
              <a:buChar char="•"/>
              <a:tabLst>
                <a:tab pos="457200" algn="l"/>
              </a:tabLst>
            </a:pPr>
            <a:endParaRPr lang="en-US" sz="2000" dirty="0">
              <a:effectLst/>
            </a:endParaRPr>
          </a:p>
          <a:p>
            <a:pPr marR="0" lvl="1" indent="-228600">
              <a:lnSpc>
                <a:spcPct val="90000"/>
              </a:lnSpc>
              <a:spcBef>
                <a:spcPts val="1000"/>
              </a:spcBef>
              <a:buClr>
                <a:schemeClr val="accent1"/>
              </a:buClr>
              <a:buSzPct val="80000"/>
              <a:buFont typeface="Arial" panose="020B0604020202020204" pitchFamily="34" charset="0"/>
              <a:buChar char="•"/>
              <a:tabLst>
                <a:tab pos="457200" algn="l"/>
              </a:tabLst>
            </a:pPr>
            <a:endParaRPr lang="en-US" sz="2000" dirty="0">
              <a:effectLst/>
            </a:endParaRPr>
          </a:p>
        </p:txBody>
      </p:sp>
      <p:sp>
        <p:nvSpPr>
          <p:cNvPr id="13" name="Rectangle 12">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1A54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ECA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4CAB4BEF-CACE-4D21-A18D-ACC0445DB8C7}"/>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l="841" r="1" b="1"/>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5" name="TextBox 4">
            <a:extLst>
              <a:ext uri="{FF2B5EF4-FFF2-40B4-BE49-F238E27FC236}">
                <a16:creationId xmlns:a16="http://schemas.microsoft.com/office/drawing/2014/main" id="{854F6596-255C-42CA-A12F-316C7DAC8DC4}"/>
              </a:ext>
            </a:extLst>
          </p:cNvPr>
          <p:cNvSpPr txBox="1"/>
          <p:nvPr/>
        </p:nvSpPr>
        <p:spPr>
          <a:xfrm>
            <a:off x="1328057" y="4767944"/>
            <a:ext cx="6265353" cy="903514"/>
          </a:xfrm>
          <a:prstGeom prst="rect">
            <a:avLst/>
          </a:prstGeom>
        </p:spPr>
        <p:txBody>
          <a:bodyPr vert="horz" lIns="91440" tIns="45720" rIns="91440" bIns="45720" rtlCol="0">
            <a:normAutofit fontScale="92500" lnSpcReduction="10000"/>
          </a:bodyPr>
          <a:lstStyle/>
          <a:p>
            <a:pPr marL="228600" marR="0" lvl="1">
              <a:lnSpc>
                <a:spcPct val="90000"/>
              </a:lnSpc>
              <a:spcBef>
                <a:spcPts val="1000"/>
              </a:spcBef>
              <a:buClr>
                <a:schemeClr val="accent1"/>
              </a:buClr>
              <a:buSzPct val="80000"/>
              <a:tabLst>
                <a:tab pos="457200" algn="l"/>
              </a:tabLst>
            </a:pPr>
            <a:endParaRPr lang="en-US" sz="1200" dirty="0">
              <a:solidFill>
                <a:schemeClr val="tx1">
                  <a:lumMod val="75000"/>
                  <a:lumOff val="25000"/>
                </a:schemeClr>
              </a:solidFill>
              <a:effectLst/>
            </a:endParaRPr>
          </a:p>
          <a:p>
            <a:pPr marL="404813" marR="0" lvl="3">
              <a:lnSpc>
                <a:spcPct val="90000"/>
              </a:lnSpc>
              <a:spcBef>
                <a:spcPts val="1000"/>
              </a:spcBef>
              <a:buClr>
                <a:schemeClr val="accent1"/>
              </a:buClr>
              <a:buSzPct val="80000"/>
              <a:tabLst>
                <a:tab pos="457200" algn="l"/>
                <a:tab pos="1143000" algn="l"/>
              </a:tabLst>
            </a:pPr>
            <a:r>
              <a:rPr lang="en-US" sz="2400" i="1" dirty="0">
                <a:solidFill>
                  <a:schemeClr val="tx1">
                    <a:lumMod val="75000"/>
                    <a:lumOff val="25000"/>
                  </a:schemeClr>
                </a:solidFill>
                <a:effectLst/>
              </a:rPr>
              <a:t>Any violations should be reported to the PI President with a copy to Pilot Headquarters.</a:t>
            </a:r>
          </a:p>
        </p:txBody>
      </p:sp>
    </p:spTree>
    <p:extLst>
      <p:ext uri="{BB962C8B-B14F-4D97-AF65-F5344CB8AC3E}">
        <p14:creationId xmlns:p14="http://schemas.microsoft.com/office/powerpoint/2010/main" val="162622643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BE6313F-F0BC-4FFF-824D-C058F903F0D8}"/>
              </a:ext>
            </a:extLst>
          </p:cNvPr>
          <p:cNvSpPr txBox="1"/>
          <p:nvPr/>
        </p:nvSpPr>
        <p:spPr>
          <a:xfrm>
            <a:off x="1136429" y="859971"/>
            <a:ext cx="6467867" cy="4868815"/>
          </a:xfrm>
          <a:prstGeom prst="rect">
            <a:avLst/>
          </a:prstGeom>
        </p:spPr>
        <p:txBody>
          <a:bodyPr vert="horz" lIns="91440" tIns="45720" rIns="91440" bIns="45720" rtlCol="0" anchor="ctr">
            <a:normAutofit/>
          </a:bodyPr>
          <a:lstStyle/>
          <a:p>
            <a:pPr marR="0">
              <a:lnSpc>
                <a:spcPct val="90000"/>
              </a:lnSpc>
              <a:spcBef>
                <a:spcPts val="1000"/>
              </a:spcBef>
              <a:buClr>
                <a:schemeClr val="accent1"/>
              </a:buClr>
              <a:buSzPct val="80000"/>
              <a:tabLst>
                <a:tab pos="800100" algn="l"/>
              </a:tabLst>
            </a:pPr>
            <a:r>
              <a:rPr lang="en-US" sz="4000" b="1" dirty="0">
                <a:effectLst/>
              </a:rPr>
              <a:t>To Qualify for DAC/DEC Officer</a:t>
            </a:r>
            <a:endParaRPr lang="en-US" sz="4000" dirty="0">
              <a:effectLst/>
            </a:endParaRPr>
          </a:p>
          <a:p>
            <a:pPr marL="114300" indent="-228600">
              <a:lnSpc>
                <a:spcPct val="90000"/>
              </a:lnSpc>
              <a:spcBef>
                <a:spcPts val="1000"/>
              </a:spcBef>
              <a:buClr>
                <a:schemeClr val="accent1"/>
              </a:buClr>
              <a:buSzPct val="80000"/>
              <a:buFont typeface="Arial" panose="020B0604020202020204" pitchFamily="34" charset="0"/>
              <a:buChar char="•"/>
            </a:pPr>
            <a:endParaRPr lang="en-US" sz="1500" dirty="0">
              <a:effectLst/>
            </a:endParaRPr>
          </a:p>
          <a:p>
            <a:pPr marL="171450" marR="0" indent="-285750">
              <a:lnSpc>
                <a:spcPct val="90000"/>
              </a:lnSpc>
              <a:spcBef>
                <a:spcPts val="0"/>
              </a:spcBef>
              <a:spcAft>
                <a:spcPts val="600"/>
              </a:spcAft>
              <a:buBlip>
                <a:blip r:embed="rId3"/>
              </a:buBlip>
              <a:tabLst>
                <a:tab pos="1028700" algn="l"/>
              </a:tabLst>
            </a:pPr>
            <a:r>
              <a:rPr lang="en-US" sz="2000" dirty="0">
                <a:effectLst/>
              </a:rPr>
              <a:t>dues paying active member</a:t>
            </a:r>
          </a:p>
          <a:p>
            <a:pPr marL="171450" marR="0" indent="-285750">
              <a:lnSpc>
                <a:spcPct val="90000"/>
              </a:lnSpc>
              <a:spcBef>
                <a:spcPts val="0"/>
              </a:spcBef>
              <a:spcAft>
                <a:spcPts val="600"/>
              </a:spcAft>
              <a:buBlip>
                <a:blip r:embed="rId3"/>
              </a:buBlip>
              <a:tabLst>
                <a:tab pos="1028700" algn="l"/>
              </a:tabLst>
            </a:pPr>
            <a:r>
              <a:rPr lang="en-US" sz="2000" dirty="0"/>
              <a:t>president of a Pilot Club  *</a:t>
            </a:r>
          </a:p>
          <a:p>
            <a:pPr marL="171450" marR="0" indent="-285750">
              <a:lnSpc>
                <a:spcPct val="90000"/>
              </a:lnSpc>
              <a:spcBef>
                <a:spcPts val="0"/>
              </a:spcBef>
              <a:spcAft>
                <a:spcPts val="600"/>
              </a:spcAft>
              <a:buBlip>
                <a:blip r:embed="rId3"/>
              </a:buBlip>
              <a:tabLst>
                <a:tab pos="1028700" algn="l"/>
              </a:tabLst>
            </a:pPr>
            <a:r>
              <a:rPr lang="en-US" sz="2000" dirty="0">
                <a:effectLst/>
              </a:rPr>
              <a:t>attended District and Pilot </a:t>
            </a:r>
            <a:r>
              <a:rPr lang="en-US" sz="2000" dirty="0"/>
              <a:t>International Conventions  </a:t>
            </a:r>
          </a:p>
          <a:p>
            <a:pPr marL="282575" marR="0" indent="-282575">
              <a:lnSpc>
                <a:spcPct val="90000"/>
              </a:lnSpc>
              <a:spcBef>
                <a:spcPts val="0"/>
              </a:spcBef>
              <a:spcAft>
                <a:spcPts val="600"/>
              </a:spcAft>
              <a:buBlip>
                <a:blip r:embed="rId3"/>
              </a:buBlip>
            </a:pPr>
            <a:r>
              <a:rPr lang="en-US" sz="2000" dirty="0">
                <a:effectLst/>
              </a:rPr>
              <a:t>not serve as a District officer</a:t>
            </a:r>
            <a:r>
              <a:rPr lang="en-US" sz="2000" dirty="0"/>
              <a:t>, International officer and/or a club president at the same time</a:t>
            </a:r>
            <a:endParaRPr lang="en-US" sz="2000" dirty="0">
              <a:effectLst/>
            </a:endParaRPr>
          </a:p>
          <a:p>
            <a:pPr marL="171450" marR="0" indent="-285750">
              <a:lnSpc>
                <a:spcPct val="90000"/>
              </a:lnSpc>
              <a:spcBef>
                <a:spcPts val="0"/>
              </a:spcBef>
              <a:spcAft>
                <a:spcPts val="600"/>
              </a:spcAft>
              <a:buBlip>
                <a:blip r:embed="rId3"/>
              </a:buBlip>
              <a:tabLst>
                <a:tab pos="1028700" algn="l"/>
              </a:tabLst>
            </a:pPr>
            <a:r>
              <a:rPr lang="en-US" sz="2000" dirty="0">
                <a:effectLst/>
              </a:rPr>
              <a:t>time and effort necessary</a:t>
            </a:r>
          </a:p>
          <a:p>
            <a:pPr marL="114300" marR="0" indent="-228600">
              <a:lnSpc>
                <a:spcPct val="90000"/>
              </a:lnSpc>
              <a:spcBef>
                <a:spcPts val="0"/>
              </a:spcBef>
              <a:spcAft>
                <a:spcPts val="600"/>
              </a:spcAft>
              <a:buFont typeface="Arial" panose="020B0604020202020204" pitchFamily="34" charset="0"/>
              <a:buChar char="•"/>
              <a:tabLst>
                <a:tab pos="1028700" algn="l"/>
              </a:tabLst>
            </a:pPr>
            <a:endParaRPr lang="en-US" sz="1500" dirty="0"/>
          </a:p>
          <a:p>
            <a:pPr marL="114300" marR="0" indent="-228600">
              <a:lnSpc>
                <a:spcPct val="90000"/>
              </a:lnSpc>
              <a:spcBef>
                <a:spcPts val="0"/>
              </a:spcBef>
              <a:spcAft>
                <a:spcPts val="600"/>
              </a:spcAft>
              <a:buFont typeface="Arial" panose="020B0604020202020204" pitchFamily="34" charset="0"/>
              <a:buChar char="•"/>
              <a:tabLst>
                <a:tab pos="1028700" algn="l"/>
              </a:tabLst>
            </a:pPr>
            <a:endParaRPr lang="en-US" sz="1500" dirty="0">
              <a:effectLst/>
            </a:endParaRPr>
          </a:p>
          <a:p>
            <a:pPr marR="0">
              <a:lnSpc>
                <a:spcPct val="90000"/>
              </a:lnSpc>
              <a:spcBef>
                <a:spcPts val="0"/>
              </a:spcBef>
              <a:spcAft>
                <a:spcPts val="600"/>
              </a:spcAft>
              <a:tabLst>
                <a:tab pos="1028700" algn="l"/>
              </a:tabLst>
            </a:pPr>
            <a:r>
              <a:rPr lang="en-US" sz="2000" dirty="0"/>
              <a:t>*</a:t>
            </a:r>
            <a:r>
              <a:rPr lang="en-US" sz="2000" dirty="0">
                <a:effectLst/>
              </a:rPr>
              <a:t>A nominee for Secretary or Treasurer of a Small District will have served on a Pilot Club Executive Board. </a:t>
            </a:r>
          </a:p>
        </p:txBody>
      </p:sp>
      <p:sp>
        <p:nvSpPr>
          <p:cNvPr id="21" name="Rectangle 2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1A54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ECA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Logo&#10;&#10;Description automatically generated">
            <a:extLst>
              <a:ext uri="{FF2B5EF4-FFF2-40B4-BE49-F238E27FC236}">
                <a16:creationId xmlns:a16="http://schemas.microsoft.com/office/drawing/2014/main" id="{6AFE7891-89F8-4937-8B50-22A5A338CA90}"/>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l="841" r="1" b="1"/>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8038769"/>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D50805F-5416-4908-A6BB-4058FFE4225E}"/>
              </a:ext>
            </a:extLst>
          </p:cNvPr>
          <p:cNvSpPr txBox="1"/>
          <p:nvPr/>
        </p:nvSpPr>
        <p:spPr>
          <a:xfrm>
            <a:off x="1136428" y="627564"/>
            <a:ext cx="7474172"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dirty="0">
                <a:latin typeface="+mj-lt"/>
                <a:ea typeface="+mj-ea"/>
                <a:cs typeface="+mj-cs"/>
              </a:rPr>
              <a:t>Terms of Election &amp; Vacancy in Office</a:t>
            </a:r>
          </a:p>
        </p:txBody>
      </p:sp>
      <p:sp>
        <p:nvSpPr>
          <p:cNvPr id="5" name="TextBox 4">
            <a:extLst>
              <a:ext uri="{FF2B5EF4-FFF2-40B4-BE49-F238E27FC236}">
                <a16:creationId xmlns:a16="http://schemas.microsoft.com/office/drawing/2014/main" id="{FE12CB65-D084-48F3-83FC-B678373BE956}"/>
              </a:ext>
            </a:extLst>
          </p:cNvPr>
          <p:cNvSpPr txBox="1"/>
          <p:nvPr/>
        </p:nvSpPr>
        <p:spPr>
          <a:xfrm>
            <a:off x="1136429" y="1763487"/>
            <a:ext cx="7474171" cy="4049484"/>
          </a:xfrm>
          <a:prstGeom prst="rect">
            <a:avLst/>
          </a:prstGeom>
        </p:spPr>
        <p:txBody>
          <a:bodyPr vert="horz" lIns="91440" tIns="45720" rIns="91440" bIns="45720" rtlCol="0" anchor="ctr">
            <a:normAutofit/>
          </a:bodyPr>
          <a:lstStyle/>
          <a:p>
            <a:pPr marL="457200" marR="0" lvl="0" indent="-342900">
              <a:lnSpc>
                <a:spcPct val="90000"/>
              </a:lnSpc>
              <a:spcBef>
                <a:spcPts val="1000"/>
              </a:spcBef>
              <a:buClr>
                <a:schemeClr val="accent1"/>
              </a:buClr>
              <a:buSzPct val="100000"/>
              <a:buBlip>
                <a:blip r:embed="rId3"/>
              </a:buBlip>
              <a:tabLst>
                <a:tab pos="800100" algn="l"/>
                <a:tab pos="1028700" algn="l"/>
              </a:tabLst>
            </a:pPr>
            <a:r>
              <a:rPr lang="en-US" sz="2000" dirty="0">
                <a:effectLst/>
              </a:rPr>
              <a:t>one year and begins on July 1 </a:t>
            </a:r>
          </a:p>
          <a:p>
            <a:pPr marL="457200" marR="0" lvl="0" indent="-342900">
              <a:lnSpc>
                <a:spcPct val="90000"/>
              </a:lnSpc>
              <a:spcBef>
                <a:spcPts val="1000"/>
              </a:spcBef>
              <a:buClr>
                <a:schemeClr val="accent1"/>
              </a:buClr>
              <a:buSzPct val="100000"/>
              <a:buBlip>
                <a:blip r:embed="rId3"/>
              </a:buBlip>
              <a:tabLst>
                <a:tab pos="800100" algn="l"/>
                <a:tab pos="1028700" algn="l"/>
              </a:tabLst>
            </a:pPr>
            <a:r>
              <a:rPr lang="en-US" sz="2000" dirty="0">
                <a:effectLst/>
              </a:rPr>
              <a:t>more than six months is deemed to have served a full term.</a:t>
            </a:r>
          </a:p>
          <a:p>
            <a:pPr marL="457200" marR="0" lvl="0" indent="-342900">
              <a:lnSpc>
                <a:spcPct val="90000"/>
              </a:lnSpc>
              <a:spcBef>
                <a:spcPts val="1000"/>
              </a:spcBef>
              <a:buClr>
                <a:schemeClr val="accent1"/>
              </a:buClr>
              <a:buSzPct val="100000"/>
              <a:buBlip>
                <a:blip r:embed="rId3"/>
              </a:buBlip>
              <a:tabLst>
                <a:tab pos="800100" algn="l"/>
                <a:tab pos="1028700" algn="l"/>
              </a:tabLst>
            </a:pPr>
            <a:r>
              <a:rPr lang="en-US" sz="2000" dirty="0">
                <a:effectLst/>
              </a:rPr>
              <a:t>unable to perform the duties of the office </a:t>
            </a:r>
          </a:p>
          <a:p>
            <a:pPr marL="914400" lvl="1" indent="-342900">
              <a:lnSpc>
                <a:spcPct val="90000"/>
              </a:lnSpc>
              <a:spcBef>
                <a:spcPts val="1000"/>
              </a:spcBef>
              <a:buClr>
                <a:schemeClr val="accent1"/>
              </a:buClr>
              <a:buSzPct val="100000"/>
              <a:buBlip>
                <a:blip r:embed="rId3"/>
              </a:buBlip>
              <a:tabLst>
                <a:tab pos="800100" algn="l"/>
                <a:tab pos="1028700" algn="l"/>
              </a:tabLst>
            </a:pPr>
            <a:r>
              <a:rPr lang="en-US" sz="2000" dirty="0">
                <a:effectLst/>
              </a:rPr>
              <a:t>for three (3) consecutive months </a:t>
            </a:r>
          </a:p>
          <a:p>
            <a:pPr marL="914400" lvl="1" indent="-342900">
              <a:lnSpc>
                <a:spcPct val="90000"/>
              </a:lnSpc>
              <a:spcBef>
                <a:spcPts val="1000"/>
              </a:spcBef>
              <a:buClr>
                <a:schemeClr val="accent1"/>
              </a:buClr>
              <a:buSzPct val="100000"/>
              <a:buBlip>
                <a:blip r:embed="rId3"/>
              </a:buBlip>
              <a:tabLst>
                <a:tab pos="800100" algn="l"/>
                <a:tab pos="1028700" algn="l"/>
              </a:tabLst>
            </a:pPr>
            <a:r>
              <a:rPr lang="en-US" sz="2000" dirty="0"/>
              <a:t>a</a:t>
            </a:r>
            <a:r>
              <a:rPr lang="en-US" sz="2000" dirty="0">
                <a:effectLst/>
              </a:rPr>
              <a:t>bsent from any two (2) required meetings</a:t>
            </a:r>
            <a:endParaRPr lang="en-US" sz="2000" dirty="0"/>
          </a:p>
          <a:p>
            <a:pPr marL="914400" lvl="1" indent="-342900">
              <a:lnSpc>
                <a:spcPct val="90000"/>
              </a:lnSpc>
              <a:spcBef>
                <a:spcPts val="1000"/>
              </a:spcBef>
              <a:buClr>
                <a:schemeClr val="accent1"/>
              </a:buClr>
              <a:buSzPct val="100000"/>
              <a:buBlip>
                <a:blip r:embed="rId3"/>
              </a:buBlip>
              <a:tabLst>
                <a:tab pos="800100" algn="l"/>
                <a:tab pos="1028700" algn="l"/>
              </a:tabLst>
            </a:pPr>
            <a:r>
              <a:rPr lang="en-US" sz="2000" dirty="0">
                <a:effectLst/>
              </a:rPr>
              <a:t>forfeit the office and the position will be filled</a:t>
            </a:r>
          </a:p>
          <a:p>
            <a:pPr marL="1371600" lvl="2" indent="-342900">
              <a:lnSpc>
                <a:spcPct val="90000"/>
              </a:lnSpc>
              <a:spcBef>
                <a:spcPts val="1000"/>
              </a:spcBef>
              <a:buClr>
                <a:schemeClr val="accent1"/>
              </a:buClr>
              <a:buSzPct val="100000"/>
              <a:buBlip>
                <a:blip r:embed="rId3"/>
              </a:buBlip>
              <a:tabLst>
                <a:tab pos="800100" algn="l"/>
                <a:tab pos="1028700" algn="l"/>
              </a:tabLst>
            </a:pPr>
            <a:r>
              <a:rPr lang="en-US" sz="2000" dirty="0"/>
              <a:t>Governor by Governor-Elect</a:t>
            </a:r>
          </a:p>
          <a:p>
            <a:pPr marL="1371600" lvl="2" indent="-342900">
              <a:lnSpc>
                <a:spcPct val="90000"/>
              </a:lnSpc>
              <a:spcBef>
                <a:spcPts val="1000"/>
              </a:spcBef>
              <a:buClr>
                <a:schemeClr val="accent1"/>
              </a:buClr>
              <a:buSzPct val="100000"/>
              <a:buBlip>
                <a:blip r:embed="rId3"/>
              </a:buBlip>
              <a:tabLst>
                <a:tab pos="800100" algn="l"/>
                <a:tab pos="1028700" algn="l"/>
              </a:tabLst>
            </a:pPr>
            <a:r>
              <a:rPr lang="en-US" sz="2000" dirty="0"/>
              <a:t>Others - appointment by the Governor with the approval of the District Administrative Council</a:t>
            </a:r>
          </a:p>
          <a:p>
            <a:pPr marL="1257300" lvl="2" indent="-228600">
              <a:lnSpc>
                <a:spcPct val="90000"/>
              </a:lnSpc>
              <a:spcBef>
                <a:spcPts val="1000"/>
              </a:spcBef>
              <a:buClr>
                <a:schemeClr val="accent1"/>
              </a:buClr>
              <a:buSzPct val="80000"/>
              <a:buFont typeface="Arial" panose="020B0604020202020204" pitchFamily="34" charset="0"/>
              <a:buChar char="•"/>
              <a:tabLst>
                <a:tab pos="800100" algn="l"/>
                <a:tab pos="1028700" algn="l"/>
              </a:tabLst>
            </a:pPr>
            <a:endParaRPr lang="en-US" sz="1900" dirty="0">
              <a:effectLst/>
            </a:endParaRPr>
          </a:p>
        </p:txBody>
      </p:sp>
      <p:sp>
        <p:nvSpPr>
          <p:cNvPr id="15" name="Rectangle 14">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1A54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ECA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9E4C0932-ACE7-486B-A90E-CA2A13A767D0}"/>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l="841" r="1" b="1"/>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3845379481"/>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366054-D524-44FE-8A2C-1DB61EA5CD4C}"/>
              </a:ext>
            </a:extLst>
          </p:cNvPr>
          <p:cNvSpPr txBox="1"/>
          <p:nvPr/>
        </p:nvSpPr>
        <p:spPr>
          <a:xfrm>
            <a:off x="1136429" y="2278173"/>
            <a:ext cx="6467867" cy="3450613"/>
          </a:xfrm>
          <a:prstGeom prst="rect">
            <a:avLst/>
          </a:prstGeom>
        </p:spPr>
        <p:txBody>
          <a:bodyPr vert="horz" lIns="91440" tIns="45720" rIns="91440" bIns="45720" rtlCol="0" anchor="ctr">
            <a:normAutofit/>
          </a:bodyPr>
          <a:lstStyle/>
          <a:p>
            <a:pPr marL="228600" marR="0" indent="-228600">
              <a:lnSpc>
                <a:spcPct val="90000"/>
              </a:lnSpc>
              <a:spcBef>
                <a:spcPts val="1000"/>
              </a:spcBef>
              <a:buClr>
                <a:schemeClr val="accent1"/>
              </a:buClr>
              <a:buSzPct val="100000"/>
              <a:buBlip>
                <a:blip r:embed="rId3"/>
              </a:buBlip>
            </a:pPr>
            <a:r>
              <a:rPr lang="en-US" sz="2400" dirty="0">
                <a:effectLst/>
              </a:rPr>
              <a:t>know and understand the Status, Qualifications and Duties of each District Officer before making a nomination</a:t>
            </a:r>
          </a:p>
          <a:p>
            <a:pPr marL="228600" marR="0" indent="-228600">
              <a:lnSpc>
                <a:spcPct val="90000"/>
              </a:lnSpc>
              <a:spcBef>
                <a:spcPts val="1000"/>
              </a:spcBef>
              <a:buClr>
                <a:schemeClr val="accent1"/>
              </a:buClr>
              <a:buSzPct val="100000"/>
              <a:buBlip>
                <a:blip r:embed="rId3"/>
              </a:buBlip>
            </a:pPr>
            <a:endParaRPr lang="en-US" sz="2400" dirty="0"/>
          </a:p>
          <a:p>
            <a:pPr marL="228600" marR="0" indent="-228600">
              <a:lnSpc>
                <a:spcPct val="90000"/>
              </a:lnSpc>
              <a:spcBef>
                <a:spcPts val="1000"/>
              </a:spcBef>
              <a:buClr>
                <a:schemeClr val="accent1"/>
              </a:buClr>
              <a:buSzPct val="100000"/>
              <a:buBlip>
                <a:blip r:embed="rId3"/>
              </a:buBlip>
            </a:pPr>
            <a:r>
              <a:rPr lang="en-US" sz="2400" dirty="0">
                <a:effectLst/>
              </a:rPr>
              <a:t>Each officer is District Officer and a member of the DAC/DEC</a:t>
            </a:r>
          </a:p>
          <a:p>
            <a:pPr marR="0">
              <a:lnSpc>
                <a:spcPct val="90000"/>
              </a:lnSpc>
              <a:spcBef>
                <a:spcPts val="1000"/>
              </a:spcBef>
              <a:buClr>
                <a:schemeClr val="accent1"/>
              </a:buClr>
              <a:buSzPct val="80000"/>
              <a:tabLst>
                <a:tab pos="1028700" algn="l"/>
              </a:tabLst>
            </a:pPr>
            <a:endParaRPr lang="en-US" sz="2400" b="1" dirty="0">
              <a:effectLst/>
            </a:endParaRPr>
          </a:p>
          <a:p>
            <a:pPr marL="0" marR="0" indent="-228600">
              <a:lnSpc>
                <a:spcPct val="90000"/>
              </a:lnSpc>
              <a:spcBef>
                <a:spcPts val="1000"/>
              </a:spcBef>
              <a:buClr>
                <a:schemeClr val="accent1"/>
              </a:buClr>
              <a:buSzPct val="80000"/>
              <a:buFont typeface="Arial" panose="020B0604020202020204" pitchFamily="34" charset="0"/>
              <a:buChar char="•"/>
              <a:tabLst>
                <a:tab pos="1028700" algn="l"/>
              </a:tabLst>
            </a:pPr>
            <a:endParaRPr lang="en-US" sz="2400" dirty="0">
              <a:effectLst/>
            </a:endParaRPr>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1A54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ECA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CE30D99E-2583-4C1E-BE09-178F12D0057C}"/>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l="841" r="1" b="1"/>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2" name="TextBox 1">
            <a:extLst>
              <a:ext uri="{FF2B5EF4-FFF2-40B4-BE49-F238E27FC236}">
                <a16:creationId xmlns:a16="http://schemas.microsoft.com/office/drawing/2014/main" id="{FEDC53C7-CF82-454B-AA6A-519203355CFE}"/>
              </a:ext>
            </a:extLst>
          </p:cNvPr>
          <p:cNvSpPr txBox="1"/>
          <p:nvPr/>
        </p:nvSpPr>
        <p:spPr>
          <a:xfrm>
            <a:off x="816428" y="429022"/>
            <a:ext cx="5531194" cy="1400383"/>
          </a:xfrm>
          <a:prstGeom prst="rect">
            <a:avLst/>
          </a:prstGeom>
          <a:noFill/>
        </p:spPr>
        <p:txBody>
          <a:bodyPr wrap="none" rtlCol="0">
            <a:spAutoFit/>
          </a:bodyPr>
          <a:lstStyle/>
          <a:p>
            <a:pPr>
              <a:spcAft>
                <a:spcPts val="600"/>
              </a:spcAft>
            </a:pPr>
            <a:r>
              <a:rPr lang="en-US" sz="4000" dirty="0"/>
              <a:t>Before Nominating a Pilot</a:t>
            </a:r>
          </a:p>
          <a:p>
            <a:pPr>
              <a:spcAft>
                <a:spcPts val="600"/>
              </a:spcAft>
            </a:pPr>
            <a:r>
              <a:rPr lang="en-US" sz="4000" dirty="0"/>
              <a:t>to be a DAC/DEC Officer:</a:t>
            </a:r>
          </a:p>
        </p:txBody>
      </p:sp>
    </p:spTree>
    <p:extLst>
      <p:ext uri="{BB962C8B-B14F-4D97-AF65-F5344CB8AC3E}">
        <p14:creationId xmlns:p14="http://schemas.microsoft.com/office/powerpoint/2010/main" val="344123637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4BBFFE7-B960-427D-B375-FAF6E14844F9}"/>
              </a:ext>
            </a:extLst>
          </p:cNvPr>
          <p:cNvSpPr txBox="1"/>
          <p:nvPr/>
        </p:nvSpPr>
        <p:spPr>
          <a:xfrm>
            <a:off x="572493" y="238539"/>
            <a:ext cx="11018520" cy="143441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Cooper Black" panose="0208090404030B020404" pitchFamily="18" charset="0"/>
                <a:ea typeface="+mj-ea"/>
                <a:cs typeface="+mj-cs"/>
              </a:rPr>
              <a:t>GOVERNOR</a:t>
            </a: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C4E45E9B-FAD8-4C1F-A8C8-0E006BB9CC0A}"/>
              </a:ext>
            </a:extLst>
          </p:cNvPr>
          <p:cNvSpPr/>
          <p:nvPr/>
        </p:nvSpPr>
        <p:spPr>
          <a:xfrm>
            <a:off x="572493" y="2071316"/>
            <a:ext cx="6713552" cy="4119172"/>
          </a:xfrm>
          <a:custGeom>
            <a:avLst/>
            <a:gdLst>
              <a:gd name="connsiteX0" fmla="*/ 0 w 3749061"/>
              <a:gd name="connsiteY0" fmla="*/ 0 h 1900260"/>
              <a:gd name="connsiteX1" fmla="*/ 3749061 w 3749061"/>
              <a:gd name="connsiteY1" fmla="*/ 0 h 1900260"/>
              <a:gd name="connsiteX2" fmla="*/ 3749061 w 3749061"/>
              <a:gd name="connsiteY2" fmla="*/ 1900260 h 1900260"/>
              <a:gd name="connsiteX3" fmla="*/ 0 w 3749061"/>
              <a:gd name="connsiteY3" fmla="*/ 1900260 h 1900260"/>
              <a:gd name="connsiteX4" fmla="*/ 0 w 3749061"/>
              <a:gd name="connsiteY4" fmla="*/ 0 h 1900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9061" h="1900260">
                <a:moveTo>
                  <a:pt x="0" y="0"/>
                </a:moveTo>
                <a:lnTo>
                  <a:pt x="3749061" y="0"/>
                </a:lnTo>
                <a:lnTo>
                  <a:pt x="3749061" y="1900260"/>
                </a:lnTo>
                <a:lnTo>
                  <a:pt x="0" y="190026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lIns="91440" tIns="45720" rIns="91440" bIns="45720" numCol="1" spcCol="1270" rtlCol="0" anchor="t" anchorCtr="0">
            <a:normAutofit/>
          </a:bodyPr>
          <a:lstStyle/>
          <a:p>
            <a:pPr marL="228600" lvl="1" indent="-228600">
              <a:lnSpc>
                <a:spcPct val="90000"/>
              </a:lnSpc>
              <a:spcBef>
                <a:spcPct val="0"/>
              </a:spcBef>
              <a:spcAft>
                <a:spcPct val="20000"/>
              </a:spcAft>
              <a:buBlip>
                <a:blip r:embed="rId3"/>
              </a:buBlip>
            </a:pPr>
            <a:r>
              <a:rPr lang="en-US" sz="2200" dirty="0">
                <a:solidFill>
                  <a:schemeClr val="tx1"/>
                </a:solidFill>
              </a:rPr>
              <a:t>a district officer and a member of the DAC/DEC</a:t>
            </a:r>
          </a:p>
          <a:p>
            <a:pPr marL="228600" lvl="1" indent="-228600">
              <a:lnSpc>
                <a:spcPct val="90000"/>
              </a:lnSpc>
              <a:spcBef>
                <a:spcPct val="0"/>
              </a:spcBef>
              <a:spcAft>
                <a:spcPct val="20000"/>
              </a:spcAft>
              <a:buBlip>
                <a:blip r:embed="rId3"/>
              </a:buBlip>
            </a:pPr>
            <a:r>
              <a:rPr lang="en-US" sz="2200" dirty="0">
                <a:solidFill>
                  <a:schemeClr val="tx1"/>
                </a:solidFill>
              </a:rPr>
              <a:t>a member of the International Administrative Council (IAC) of Pilot International</a:t>
            </a:r>
          </a:p>
          <a:p>
            <a:pPr marL="228600" lvl="1" indent="-228600">
              <a:lnSpc>
                <a:spcPct val="90000"/>
              </a:lnSpc>
              <a:spcBef>
                <a:spcPct val="0"/>
              </a:spcBef>
              <a:spcAft>
                <a:spcPct val="20000"/>
              </a:spcAft>
              <a:buBlip>
                <a:blip r:embed="rId3"/>
              </a:buBlip>
            </a:pPr>
            <a:r>
              <a:rPr lang="en-US" sz="2200" dirty="0">
                <a:solidFill>
                  <a:schemeClr val="tx1"/>
                </a:solidFill>
              </a:rPr>
              <a:t>the official representative of Pilot </a:t>
            </a:r>
          </a:p>
          <a:p>
            <a:pPr marL="228600" lvl="1" indent="-228600">
              <a:lnSpc>
                <a:spcPct val="90000"/>
              </a:lnSpc>
              <a:spcBef>
                <a:spcPct val="0"/>
              </a:spcBef>
              <a:spcAft>
                <a:spcPct val="20000"/>
              </a:spcAft>
              <a:buBlip>
                <a:blip r:embed="rId3"/>
              </a:buBlip>
            </a:pPr>
            <a:r>
              <a:rPr lang="en-US" sz="2200" dirty="0">
                <a:solidFill>
                  <a:schemeClr val="tx1"/>
                </a:solidFill>
              </a:rPr>
              <a:t>the liaison officer between the clubs and Pilot International</a:t>
            </a:r>
          </a:p>
        </p:txBody>
      </p:sp>
      <p:pic>
        <p:nvPicPr>
          <p:cNvPr id="10" name="Picture 9" descr="Logo&#10;&#10;Description automatically generated">
            <a:extLst>
              <a:ext uri="{FF2B5EF4-FFF2-40B4-BE49-F238E27FC236}">
                <a16:creationId xmlns:a16="http://schemas.microsoft.com/office/drawing/2014/main" id="{73DAB22C-75C2-4936-9914-9574D1D3630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33" r="1726" b="3"/>
          <a:stretch/>
        </p:blipFill>
        <p:spPr>
          <a:xfrm>
            <a:off x="7675658" y="2093976"/>
            <a:ext cx="3941064" cy="4096512"/>
          </a:xfrm>
          <a:prstGeom prst="rect">
            <a:avLst/>
          </a:prstGeom>
        </p:spPr>
      </p:pic>
    </p:spTree>
    <p:extLst>
      <p:ext uri="{BB962C8B-B14F-4D97-AF65-F5344CB8AC3E}">
        <p14:creationId xmlns:p14="http://schemas.microsoft.com/office/powerpoint/2010/main" val="2083205324"/>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CB29C1C-B745-419F-B206-B4EA69941FBE}"/>
              </a:ext>
            </a:extLst>
          </p:cNvPr>
          <p:cNvSpPr txBox="1"/>
          <p:nvPr/>
        </p:nvSpPr>
        <p:spPr>
          <a:xfrm>
            <a:off x="572493" y="238539"/>
            <a:ext cx="11018520" cy="143441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Cooper Black" panose="0208090404030B020404" pitchFamily="18" charset="0"/>
                <a:ea typeface="+mj-ea"/>
                <a:cs typeface="+mj-cs"/>
              </a:rPr>
              <a:t>GOVERNOR</a:t>
            </a:r>
          </a:p>
        </p:txBody>
      </p:sp>
      <p:sp>
        <p:nvSpPr>
          <p:cNvPr id="2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9703D8A-4B3F-4E79-BC4D-1D2D536780D7}"/>
              </a:ext>
            </a:extLst>
          </p:cNvPr>
          <p:cNvSpPr txBox="1"/>
          <p:nvPr/>
        </p:nvSpPr>
        <p:spPr>
          <a:xfrm>
            <a:off x="572493" y="2071316"/>
            <a:ext cx="6713552" cy="4119172"/>
          </a:xfrm>
          <a:prstGeom prst="rect">
            <a:avLst/>
          </a:prstGeom>
        </p:spPr>
        <p:txBody>
          <a:bodyPr vert="horz" lIns="91440" tIns="45720" rIns="91440" bIns="45720" rtlCol="0" anchor="t">
            <a:normAutofit/>
          </a:bodyPr>
          <a:lstStyle/>
          <a:p>
            <a:pPr marL="228600" marR="0" lvl="1" indent="-228600">
              <a:buClr>
                <a:schemeClr val="accent1"/>
              </a:buClr>
              <a:buSzPct val="100000"/>
              <a:buBlip>
                <a:blip r:embed="rId3"/>
              </a:buBlip>
            </a:pPr>
            <a:r>
              <a:rPr lang="en-US" sz="2200" dirty="0">
                <a:effectLst/>
              </a:rPr>
              <a:t>Agrees to attend the Council of Leaders</a:t>
            </a:r>
          </a:p>
          <a:p>
            <a:pPr marL="228600" marR="0" lvl="1" indent="-228600">
              <a:buClr>
                <a:schemeClr val="accent1"/>
              </a:buClr>
              <a:buSzPct val="100000"/>
              <a:buBlip>
                <a:blip r:embed="rId3"/>
              </a:buBlip>
            </a:pPr>
            <a:r>
              <a:rPr lang="en-US" sz="2200" dirty="0">
                <a:effectLst/>
              </a:rPr>
              <a:t>Represents Pilot International in the district</a:t>
            </a:r>
          </a:p>
          <a:p>
            <a:pPr marL="228600" marR="0" lvl="1" indent="-228600">
              <a:buClr>
                <a:schemeClr val="accent1"/>
              </a:buClr>
              <a:buSzPct val="100000"/>
              <a:buBlip>
                <a:blip r:embed="rId3"/>
              </a:buBlip>
            </a:pPr>
            <a:r>
              <a:rPr lang="en-US" sz="2200" dirty="0">
                <a:effectLst/>
              </a:rPr>
              <a:t>Works with the DAC/DEC</a:t>
            </a:r>
          </a:p>
          <a:p>
            <a:pPr marL="228600" marR="0" lvl="1" indent="-228600">
              <a:buClr>
                <a:schemeClr val="accent1"/>
              </a:buClr>
              <a:buSzPct val="100000"/>
              <a:buBlip>
                <a:blip r:embed="rId3"/>
              </a:buBlip>
            </a:pPr>
            <a:r>
              <a:rPr lang="en-US" sz="2200" dirty="0">
                <a:effectLst/>
              </a:rPr>
              <a:t>Assists in planning itineraries for club visits</a:t>
            </a:r>
          </a:p>
          <a:p>
            <a:pPr marL="228600" marR="0" lvl="1" indent="-228600">
              <a:buClr>
                <a:schemeClr val="accent1"/>
              </a:buClr>
              <a:buSzPct val="100000"/>
              <a:buBlip>
                <a:blip r:embed="rId3"/>
              </a:buBlip>
            </a:pPr>
            <a:r>
              <a:rPr lang="en-US" sz="2200" dirty="0">
                <a:effectLst/>
              </a:rPr>
              <a:t>Makes visits to clubs</a:t>
            </a:r>
          </a:p>
          <a:p>
            <a:pPr marL="228600" marR="0" lvl="1" indent="-228600">
              <a:buClr>
                <a:schemeClr val="accent1"/>
              </a:buClr>
              <a:buSzPct val="100000"/>
              <a:buBlip>
                <a:blip r:embed="rId3"/>
              </a:buBlip>
            </a:pPr>
            <a:r>
              <a:rPr lang="en-US" sz="2200" dirty="0">
                <a:effectLst/>
              </a:rPr>
              <a:t>Presides at meetings </a:t>
            </a:r>
            <a:endParaRPr lang="en-US" sz="2200" dirty="0"/>
          </a:p>
          <a:p>
            <a:pPr marL="228600" marR="0" lvl="1" indent="-228600">
              <a:buClr>
                <a:schemeClr val="accent1"/>
              </a:buClr>
              <a:buSzPct val="100000"/>
              <a:buBlip>
                <a:blip r:embed="rId3"/>
              </a:buBlip>
            </a:pPr>
            <a:r>
              <a:rPr lang="en-US" sz="2200" dirty="0">
                <a:effectLst/>
              </a:rPr>
              <a:t>Appoints the committees deemed necessary.  Appointments are approved by the DAC/DEC.</a:t>
            </a:r>
          </a:p>
          <a:p>
            <a:pPr lvl="1" indent="-228600">
              <a:lnSpc>
                <a:spcPct val="90000"/>
              </a:lnSpc>
              <a:spcBef>
                <a:spcPts val="1000"/>
              </a:spcBef>
              <a:buClr>
                <a:schemeClr val="accent1"/>
              </a:buClr>
              <a:buSzPct val="80000"/>
              <a:buFont typeface="Arial" panose="020B0604020202020204" pitchFamily="34" charset="0"/>
              <a:buChar char="•"/>
              <a:tabLst>
                <a:tab pos="800100" algn="l"/>
                <a:tab pos="1028700" algn="l"/>
              </a:tabLst>
            </a:pPr>
            <a:endParaRPr lang="en-US" sz="2200" dirty="0">
              <a:effectLst/>
            </a:endParaRPr>
          </a:p>
        </p:txBody>
      </p:sp>
      <p:pic>
        <p:nvPicPr>
          <p:cNvPr id="7" name="Picture 6" descr="Logo&#10;&#10;Description automatically generated">
            <a:extLst>
              <a:ext uri="{FF2B5EF4-FFF2-40B4-BE49-F238E27FC236}">
                <a16:creationId xmlns:a16="http://schemas.microsoft.com/office/drawing/2014/main" id="{19097CCB-E45E-4324-ACEB-7AB74CD0D5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33" r="1726" b="3"/>
          <a:stretch/>
        </p:blipFill>
        <p:spPr>
          <a:xfrm>
            <a:off x="7675658" y="2093976"/>
            <a:ext cx="3941064" cy="4096512"/>
          </a:xfrm>
          <a:prstGeom prst="rect">
            <a:avLst/>
          </a:prstGeom>
        </p:spPr>
      </p:pic>
    </p:spTree>
    <p:extLst>
      <p:ext uri="{BB962C8B-B14F-4D97-AF65-F5344CB8AC3E}">
        <p14:creationId xmlns:p14="http://schemas.microsoft.com/office/powerpoint/2010/main" val="269166899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53BF87F-CD08-4D78-A332-435D92C83721}"/>
              </a:ext>
            </a:extLst>
          </p:cNvPr>
          <p:cNvSpPr txBox="1"/>
          <p:nvPr/>
        </p:nvSpPr>
        <p:spPr>
          <a:xfrm>
            <a:off x="572493" y="238539"/>
            <a:ext cx="11018520" cy="143441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Cooper Black" panose="0208090404030B020404" pitchFamily="18" charset="0"/>
                <a:ea typeface="+mj-ea"/>
                <a:cs typeface="+mj-cs"/>
              </a:rPr>
              <a:t>GOVERNOR</a:t>
            </a:r>
          </a:p>
        </p:txBody>
      </p:sp>
      <p:sp>
        <p:nvSpPr>
          <p:cNvPr id="2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A7D30C7-BD61-4132-A557-0A9D0BCF0644}"/>
              </a:ext>
            </a:extLst>
          </p:cNvPr>
          <p:cNvSpPr txBox="1"/>
          <p:nvPr/>
        </p:nvSpPr>
        <p:spPr>
          <a:xfrm>
            <a:off x="572493" y="2071316"/>
            <a:ext cx="6713552" cy="4119172"/>
          </a:xfrm>
          <a:prstGeom prst="rect">
            <a:avLst/>
          </a:prstGeom>
        </p:spPr>
        <p:txBody>
          <a:bodyPr vert="horz" lIns="91440" tIns="45720" rIns="91440" bIns="45720" rtlCol="0" anchor="t">
            <a:noAutofit/>
          </a:bodyPr>
          <a:lstStyle/>
          <a:p>
            <a:pPr marL="57150" marR="0" lvl="1" indent="-285750">
              <a:lnSpc>
                <a:spcPct val="90000"/>
              </a:lnSpc>
              <a:spcAft>
                <a:spcPts val="600"/>
              </a:spcAft>
              <a:buClr>
                <a:schemeClr val="accent1"/>
              </a:buClr>
              <a:buSzPct val="100000"/>
              <a:buBlip>
                <a:blip r:embed="rId3"/>
              </a:buBlip>
              <a:tabLst>
                <a:tab pos="800100" algn="l"/>
                <a:tab pos="1028700" algn="l"/>
              </a:tabLst>
            </a:pPr>
            <a:r>
              <a:rPr lang="en-US" sz="2000" dirty="0"/>
              <a:t>Appoint Nominating Committee</a:t>
            </a:r>
          </a:p>
          <a:p>
            <a:pPr marL="514350" lvl="2" indent="-285750">
              <a:lnSpc>
                <a:spcPct val="90000"/>
              </a:lnSpc>
              <a:spcAft>
                <a:spcPts val="600"/>
              </a:spcAft>
              <a:buClr>
                <a:schemeClr val="accent1"/>
              </a:buClr>
              <a:buSzPct val="100000"/>
              <a:buBlip>
                <a:blip r:embed="rId3"/>
              </a:buBlip>
              <a:tabLst>
                <a:tab pos="800100" algn="l"/>
                <a:tab pos="1028700" algn="l"/>
              </a:tabLst>
            </a:pPr>
            <a:r>
              <a:rPr lang="en-US" sz="2000" dirty="0">
                <a:effectLst/>
              </a:rPr>
              <a:t>send each member of the Nominating Committee a copy of the following:</a:t>
            </a:r>
          </a:p>
          <a:p>
            <a:pPr marL="803275" lvl="1" indent="-285750">
              <a:lnSpc>
                <a:spcPct val="90000"/>
              </a:lnSpc>
              <a:spcAft>
                <a:spcPts val="600"/>
              </a:spcAft>
              <a:buClr>
                <a:schemeClr val="accent1"/>
              </a:buClr>
              <a:buSzPct val="100000"/>
              <a:buBlip>
                <a:blip r:embed="rId3"/>
              </a:buBlip>
              <a:tabLst>
                <a:tab pos="457200" algn="l"/>
                <a:tab pos="685800" algn="l"/>
                <a:tab pos="914400" algn="l"/>
              </a:tabLst>
            </a:pPr>
            <a:r>
              <a:rPr lang="en-US" sz="2000" dirty="0">
                <a:effectLst/>
              </a:rPr>
              <a:t> Procedure for Nominating District Officers</a:t>
            </a:r>
          </a:p>
          <a:p>
            <a:pPr marL="857250" lvl="1" indent="-285750">
              <a:lnSpc>
                <a:spcPct val="90000"/>
              </a:lnSpc>
              <a:spcAft>
                <a:spcPts val="600"/>
              </a:spcAft>
              <a:buClr>
                <a:schemeClr val="accent1"/>
              </a:buClr>
              <a:buSzPct val="100000"/>
              <a:buBlip>
                <a:blip r:embed="rId3"/>
              </a:buBlip>
              <a:tabLst>
                <a:tab pos="457200" algn="l"/>
                <a:tab pos="685800" algn="l"/>
                <a:tab pos="914400" algn="l"/>
              </a:tabLst>
            </a:pPr>
            <a:r>
              <a:rPr lang="en-US" sz="2000" dirty="0">
                <a:effectLst/>
              </a:rPr>
              <a:t>Instructions for District Nominating Committee</a:t>
            </a:r>
          </a:p>
          <a:p>
            <a:pPr marL="857250" lvl="1" indent="-285750">
              <a:lnSpc>
                <a:spcPct val="90000"/>
              </a:lnSpc>
              <a:spcAft>
                <a:spcPts val="600"/>
              </a:spcAft>
              <a:buClr>
                <a:schemeClr val="accent1"/>
              </a:buClr>
              <a:buSzPct val="100000"/>
              <a:buBlip>
                <a:blip r:embed="rId3"/>
              </a:buBlip>
              <a:tabLst>
                <a:tab pos="457200" algn="l"/>
                <a:tab pos="685800" algn="l"/>
                <a:tab pos="914400" algn="l"/>
              </a:tabLst>
            </a:pPr>
            <a:r>
              <a:rPr lang="en-US" sz="2000" dirty="0">
                <a:effectLst/>
              </a:rPr>
              <a:t>Qualifications for Nominees for District Offices</a:t>
            </a:r>
          </a:p>
          <a:p>
            <a:pPr marL="857250" lvl="1" indent="-285750">
              <a:lnSpc>
                <a:spcPct val="90000"/>
              </a:lnSpc>
              <a:spcAft>
                <a:spcPts val="600"/>
              </a:spcAft>
              <a:buClr>
                <a:schemeClr val="accent1"/>
              </a:buClr>
              <a:buSzPct val="100000"/>
              <a:buBlip>
                <a:blip r:embed="rId3"/>
              </a:buBlip>
              <a:tabLst>
                <a:tab pos="457200" algn="l"/>
                <a:tab pos="685800" algn="l"/>
                <a:tab pos="914400" algn="l"/>
              </a:tabLst>
            </a:pPr>
            <a:r>
              <a:rPr lang="en-US" sz="2000" dirty="0">
                <a:effectLst/>
              </a:rPr>
              <a:t>Qualification Form for District Office in Pilot International</a:t>
            </a:r>
          </a:p>
          <a:p>
            <a:pPr marL="400050" marR="0" lvl="0" indent="-285750">
              <a:lnSpc>
                <a:spcPct val="90000"/>
              </a:lnSpc>
              <a:spcAft>
                <a:spcPts val="600"/>
              </a:spcAft>
              <a:buClr>
                <a:schemeClr val="accent1"/>
              </a:buClr>
              <a:buSzPct val="100000"/>
              <a:buBlip>
                <a:blip r:embed="rId3"/>
              </a:buBlip>
              <a:tabLst>
                <a:tab pos="457200" algn="l"/>
                <a:tab pos="685800" algn="l"/>
                <a:tab pos="914400" algn="l"/>
              </a:tabLst>
            </a:pPr>
            <a:r>
              <a:rPr lang="en-US" sz="2000" dirty="0">
                <a:effectLst/>
              </a:rPr>
              <a:t>The Governor, as Governor Elect, designates the chair of the District Nominating Committee (appointed by the DAC/DEC by November 1)</a:t>
            </a:r>
          </a:p>
        </p:txBody>
      </p:sp>
      <p:pic>
        <p:nvPicPr>
          <p:cNvPr id="8" name="Picture 7" descr="Logo&#10;&#10;Description automatically generated">
            <a:extLst>
              <a:ext uri="{FF2B5EF4-FFF2-40B4-BE49-F238E27FC236}">
                <a16:creationId xmlns:a16="http://schemas.microsoft.com/office/drawing/2014/main" id="{896651DB-1DF6-4D21-B033-1009B794552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33" r="1726" b="3"/>
          <a:stretch/>
        </p:blipFill>
        <p:spPr>
          <a:xfrm>
            <a:off x="7675658" y="2093976"/>
            <a:ext cx="3941064" cy="4096512"/>
          </a:xfrm>
          <a:prstGeom prst="rect">
            <a:avLst/>
          </a:prstGeom>
        </p:spPr>
      </p:pic>
    </p:spTree>
    <p:extLst>
      <p:ext uri="{BB962C8B-B14F-4D97-AF65-F5344CB8AC3E}">
        <p14:creationId xmlns:p14="http://schemas.microsoft.com/office/powerpoint/2010/main" val="56904468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67C4D0F-5C7E-4377-A087-55A93E60E6AF}"/>
              </a:ext>
            </a:extLst>
          </p:cNvPr>
          <p:cNvSpPr txBox="1"/>
          <p:nvPr/>
        </p:nvSpPr>
        <p:spPr>
          <a:xfrm>
            <a:off x="572493" y="238539"/>
            <a:ext cx="11018520" cy="143441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Cooper Black" panose="0208090404030B020404" pitchFamily="18" charset="0"/>
                <a:ea typeface="+mj-ea"/>
                <a:cs typeface="+mj-cs"/>
              </a:rPr>
              <a:t>GOVERNOR</a:t>
            </a:r>
          </a:p>
        </p:txBody>
      </p:sp>
      <p:sp>
        <p:nvSpPr>
          <p:cNvPr id="2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F74719E-7802-47D0-8BD1-5B78037E3EEB}"/>
              </a:ext>
            </a:extLst>
          </p:cNvPr>
          <p:cNvSpPr txBox="1"/>
          <p:nvPr/>
        </p:nvSpPr>
        <p:spPr>
          <a:xfrm>
            <a:off x="572492" y="1814431"/>
            <a:ext cx="7140535" cy="5043569"/>
          </a:xfrm>
          <a:prstGeom prst="rect">
            <a:avLst/>
          </a:prstGeom>
        </p:spPr>
        <p:txBody>
          <a:bodyPr vert="horz" lIns="91440" tIns="45720" rIns="91440" bIns="45720" rtlCol="0" anchor="t">
            <a:normAutofit/>
          </a:bodyPr>
          <a:lstStyle/>
          <a:p>
            <a:pPr marL="57150" marR="0" lvl="0" indent="-285750">
              <a:lnSpc>
                <a:spcPct val="90000"/>
              </a:lnSpc>
              <a:spcBef>
                <a:spcPts val="1000"/>
              </a:spcBef>
              <a:buClr>
                <a:schemeClr val="accent1"/>
              </a:buClr>
              <a:buSzPct val="100000"/>
              <a:buBlip>
                <a:blip r:embed="rId3"/>
              </a:buBlip>
              <a:tabLst>
                <a:tab pos="800100" algn="l"/>
                <a:tab pos="1028700" algn="l"/>
              </a:tabLst>
            </a:pPr>
            <a:r>
              <a:rPr lang="en-US" sz="2000" u="sng" dirty="0">
                <a:effectLst/>
              </a:rPr>
              <a:t>With the Governor Elect </a:t>
            </a:r>
            <a:endParaRPr lang="en-US" sz="2000" dirty="0">
              <a:effectLst/>
            </a:endParaRPr>
          </a:p>
          <a:p>
            <a:pPr marL="514350" marR="0" indent="-285750">
              <a:lnSpc>
                <a:spcPct val="90000"/>
              </a:lnSpc>
              <a:spcBef>
                <a:spcPts val="1000"/>
              </a:spcBef>
              <a:buClr>
                <a:schemeClr val="accent1"/>
              </a:buClr>
              <a:buSzPct val="100000"/>
              <a:buBlip>
                <a:blip r:embed="rId3"/>
              </a:buBlip>
              <a:tabLst>
                <a:tab pos="800100" algn="l"/>
                <a:tab pos="1028700" algn="l"/>
              </a:tabLst>
            </a:pPr>
            <a:r>
              <a:rPr lang="en-US" sz="2000" dirty="0">
                <a:effectLst/>
              </a:rPr>
              <a:t>planning activities regarding the district </a:t>
            </a:r>
          </a:p>
          <a:p>
            <a:pPr marL="228600" marR="0">
              <a:lnSpc>
                <a:spcPct val="90000"/>
              </a:lnSpc>
              <a:spcBef>
                <a:spcPts val="1000"/>
              </a:spcBef>
              <a:buClr>
                <a:schemeClr val="accent1"/>
              </a:buClr>
              <a:buSzPct val="100000"/>
              <a:tabLst>
                <a:tab pos="800100" algn="l"/>
                <a:tab pos="1028700" algn="l"/>
              </a:tabLst>
            </a:pPr>
            <a:endParaRPr lang="en-US" sz="2000" dirty="0">
              <a:effectLst/>
            </a:endParaRPr>
          </a:p>
          <a:p>
            <a:pPr marR="0" indent="228600">
              <a:lnSpc>
                <a:spcPct val="90000"/>
              </a:lnSpc>
              <a:spcBef>
                <a:spcPts val="1000"/>
              </a:spcBef>
              <a:buClr>
                <a:schemeClr val="accent1"/>
              </a:buClr>
              <a:buSzPct val="100000"/>
              <a:buBlip>
                <a:blip r:embed="rId3"/>
              </a:buBlip>
              <a:tabLst>
                <a:tab pos="800100" algn="l"/>
                <a:tab pos="1028700" algn="l"/>
              </a:tabLst>
            </a:pPr>
            <a:r>
              <a:rPr lang="en-US" sz="2000" u="sng" dirty="0">
                <a:effectLst/>
              </a:rPr>
              <a:t>With the District Secretary</a:t>
            </a:r>
            <a:endParaRPr lang="en-US" sz="2000" dirty="0">
              <a:effectLst/>
            </a:endParaRPr>
          </a:p>
          <a:p>
            <a:pPr marL="514350" marR="0" indent="-285750">
              <a:lnSpc>
                <a:spcPct val="90000"/>
              </a:lnSpc>
              <a:spcBef>
                <a:spcPts val="1000"/>
              </a:spcBef>
              <a:buClr>
                <a:schemeClr val="accent1"/>
              </a:buClr>
              <a:buSzPct val="100000"/>
              <a:buBlip>
                <a:blip r:embed="rId3"/>
              </a:buBlip>
              <a:tabLst>
                <a:tab pos="800100" algn="l"/>
                <a:tab pos="1028700" algn="l"/>
              </a:tabLst>
            </a:pPr>
            <a:r>
              <a:rPr lang="en-US" sz="2000" dirty="0">
                <a:effectLst/>
              </a:rPr>
              <a:t>supervises the duties of this officer</a:t>
            </a:r>
            <a:endParaRPr lang="en-US" sz="2000" dirty="0"/>
          </a:p>
          <a:p>
            <a:pPr marL="228600" marR="0">
              <a:lnSpc>
                <a:spcPct val="90000"/>
              </a:lnSpc>
              <a:spcBef>
                <a:spcPts val="1000"/>
              </a:spcBef>
              <a:buClr>
                <a:schemeClr val="accent1"/>
              </a:buClr>
              <a:buSzPct val="100000"/>
              <a:tabLst>
                <a:tab pos="800100" algn="l"/>
                <a:tab pos="1028700" algn="l"/>
              </a:tabLst>
            </a:pPr>
            <a:endParaRPr lang="en-US" sz="2000" dirty="0"/>
          </a:p>
          <a:p>
            <a:pPr marR="0" indent="228600">
              <a:lnSpc>
                <a:spcPct val="90000"/>
              </a:lnSpc>
              <a:spcBef>
                <a:spcPts val="1000"/>
              </a:spcBef>
              <a:buClr>
                <a:schemeClr val="accent1"/>
              </a:buClr>
              <a:buSzPct val="100000"/>
              <a:buBlip>
                <a:blip r:embed="rId3"/>
              </a:buBlip>
              <a:tabLst>
                <a:tab pos="119063" algn="l"/>
                <a:tab pos="1028700" algn="l"/>
              </a:tabLst>
            </a:pPr>
            <a:r>
              <a:rPr lang="en-US" sz="2000" u="sng" dirty="0">
                <a:effectLst/>
              </a:rPr>
              <a:t>With the District Treasurer</a:t>
            </a:r>
            <a:endParaRPr lang="en-US" sz="2000" dirty="0">
              <a:effectLst/>
            </a:endParaRPr>
          </a:p>
          <a:p>
            <a:pPr marL="685800" marR="0" lvl="1" indent="-285750">
              <a:lnSpc>
                <a:spcPct val="90000"/>
              </a:lnSpc>
              <a:spcBef>
                <a:spcPts val="1000"/>
              </a:spcBef>
              <a:buClr>
                <a:schemeClr val="accent1"/>
              </a:buClr>
              <a:buSzPct val="100000"/>
              <a:buBlip>
                <a:blip r:embed="rId3"/>
              </a:buBlip>
              <a:tabLst>
                <a:tab pos="800100" algn="l"/>
                <a:tab pos="1028700" algn="l"/>
              </a:tabLst>
            </a:pPr>
            <a:r>
              <a:rPr lang="en-US" sz="2000" dirty="0">
                <a:effectLst/>
              </a:rPr>
              <a:t>The Governor countersigns all district checks issued by the Treasurer. </a:t>
            </a:r>
          </a:p>
          <a:p>
            <a:pPr marL="685800" marR="0" lvl="1" indent="-285750">
              <a:lnSpc>
                <a:spcPct val="90000"/>
              </a:lnSpc>
              <a:spcBef>
                <a:spcPts val="1000"/>
              </a:spcBef>
              <a:buClr>
                <a:schemeClr val="accent1"/>
              </a:buClr>
              <a:buSzPct val="100000"/>
              <a:buBlip>
                <a:blip r:embed="rId3"/>
              </a:buBlip>
              <a:tabLst>
                <a:tab pos="800100" algn="l"/>
                <a:tab pos="1028700" algn="l"/>
              </a:tabLst>
            </a:pPr>
            <a:r>
              <a:rPr lang="en-US" sz="2000" dirty="0">
                <a:effectLst/>
              </a:rPr>
              <a:t>approves the disbursement of district funds</a:t>
            </a:r>
            <a:r>
              <a:rPr lang="en-US" sz="1500" dirty="0">
                <a:effectLst/>
              </a:rPr>
              <a:t>.</a:t>
            </a:r>
          </a:p>
        </p:txBody>
      </p:sp>
      <p:pic>
        <p:nvPicPr>
          <p:cNvPr id="8" name="Picture 7" descr="Logo&#10;&#10;Description automatically generated">
            <a:extLst>
              <a:ext uri="{FF2B5EF4-FFF2-40B4-BE49-F238E27FC236}">
                <a16:creationId xmlns:a16="http://schemas.microsoft.com/office/drawing/2014/main" id="{179D37B3-EA84-4144-B097-77DF79A039B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33" r="1726" b="3"/>
          <a:stretch/>
        </p:blipFill>
        <p:spPr>
          <a:xfrm>
            <a:off x="7980458" y="2083090"/>
            <a:ext cx="3941064" cy="4096512"/>
          </a:xfrm>
          <a:prstGeom prst="rect">
            <a:avLst/>
          </a:prstGeom>
        </p:spPr>
      </p:pic>
    </p:spTree>
    <p:extLst>
      <p:ext uri="{BB962C8B-B14F-4D97-AF65-F5344CB8AC3E}">
        <p14:creationId xmlns:p14="http://schemas.microsoft.com/office/powerpoint/2010/main" val="737113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211CED9-DAEC-4BEF-AC07-5CE6BA0ADAB3}"/>
              </a:ext>
            </a:extLst>
          </p:cNvPr>
          <p:cNvSpPr txBox="1"/>
          <p:nvPr/>
        </p:nvSpPr>
        <p:spPr>
          <a:xfrm>
            <a:off x="5297762" y="329184"/>
            <a:ext cx="6251110" cy="178308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Lucida Bright" panose="02040602050505020304" pitchFamily="18" charset="0"/>
                <a:ea typeface="+mj-ea"/>
                <a:cs typeface="+mj-cs"/>
              </a:rPr>
              <a:t>GOVERNOR-ELECT</a:t>
            </a:r>
          </a:p>
        </p:txBody>
      </p:sp>
      <p:pic>
        <p:nvPicPr>
          <p:cNvPr id="8" name="Picture 7" descr="Logo&#10;&#10;Description automatically generated">
            <a:extLst>
              <a:ext uri="{FF2B5EF4-FFF2-40B4-BE49-F238E27FC236}">
                <a16:creationId xmlns:a16="http://schemas.microsoft.com/office/drawing/2014/main" id="{59AED9FA-D34F-4DAC-8874-89978157BA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43" t="3" r="-11464" b="-4"/>
          <a:stretch/>
        </p:blipFill>
        <p:spPr>
          <a:xfrm>
            <a:off x="250372" y="892640"/>
            <a:ext cx="4572000" cy="3956354"/>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5765BFF-8D17-4146-970E-8D9B78F68091}"/>
              </a:ext>
            </a:extLst>
          </p:cNvPr>
          <p:cNvSpPr txBox="1"/>
          <p:nvPr/>
        </p:nvSpPr>
        <p:spPr>
          <a:xfrm>
            <a:off x="5297762" y="2706624"/>
            <a:ext cx="6251110" cy="3483864"/>
          </a:xfrm>
          <a:prstGeom prst="rect">
            <a:avLst/>
          </a:prstGeom>
        </p:spPr>
        <p:txBody>
          <a:bodyPr vert="horz" lIns="91440" tIns="45720" rIns="91440" bIns="45720" rtlCol="0">
            <a:normAutofit/>
          </a:bodyPr>
          <a:lstStyle/>
          <a:p>
            <a:pPr marL="400050" marR="0" lvl="0" indent="-342900">
              <a:lnSpc>
                <a:spcPct val="90000"/>
              </a:lnSpc>
              <a:spcBef>
                <a:spcPts val="1000"/>
              </a:spcBef>
              <a:buClr>
                <a:schemeClr val="accent1"/>
              </a:buClr>
              <a:buSzPct val="100000"/>
              <a:buBlip>
                <a:blip r:embed="rId3"/>
              </a:buBlip>
              <a:tabLst>
                <a:tab pos="457200" algn="l"/>
                <a:tab pos="914400" algn="l"/>
              </a:tabLst>
            </a:pPr>
            <a:r>
              <a:rPr lang="en-US" sz="2200" dirty="0">
                <a:effectLst/>
              </a:rPr>
              <a:t>assist the Governor</a:t>
            </a:r>
          </a:p>
          <a:p>
            <a:pPr marL="400050" marR="0" lvl="0" indent="-342900">
              <a:lnSpc>
                <a:spcPct val="90000"/>
              </a:lnSpc>
              <a:spcBef>
                <a:spcPts val="1000"/>
              </a:spcBef>
              <a:buClr>
                <a:schemeClr val="accent1"/>
              </a:buClr>
              <a:buSzPct val="100000"/>
              <a:buBlip>
                <a:blip r:embed="rId3"/>
              </a:buBlip>
              <a:tabLst>
                <a:tab pos="457200" algn="l"/>
                <a:tab pos="914400" algn="l"/>
              </a:tabLst>
            </a:pPr>
            <a:r>
              <a:rPr lang="en-US" sz="2200" dirty="0">
                <a:effectLst/>
              </a:rPr>
              <a:t>to have a well-informed person in the district available to act for the Governor in case of an emergency</a:t>
            </a:r>
          </a:p>
          <a:p>
            <a:pPr marL="400050" marR="0" lvl="0" indent="-342900">
              <a:lnSpc>
                <a:spcPct val="90000"/>
              </a:lnSpc>
              <a:spcBef>
                <a:spcPts val="1000"/>
              </a:spcBef>
              <a:buClr>
                <a:schemeClr val="accent1"/>
              </a:buClr>
              <a:buSzPct val="100000"/>
              <a:buBlip>
                <a:blip r:embed="rId3"/>
              </a:buBlip>
              <a:tabLst>
                <a:tab pos="457200" algn="l"/>
                <a:tab pos="914400" algn="l"/>
              </a:tabLst>
            </a:pPr>
            <a:r>
              <a:rPr lang="en-US" sz="2200" dirty="0">
                <a:effectLst/>
              </a:rPr>
              <a:t>a district officer and a member of the DAC/DEC</a:t>
            </a:r>
          </a:p>
        </p:txBody>
      </p:sp>
    </p:spTree>
    <p:extLst>
      <p:ext uri="{BB962C8B-B14F-4D97-AF65-F5344CB8AC3E}">
        <p14:creationId xmlns:p14="http://schemas.microsoft.com/office/powerpoint/2010/main" val="99914467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54E9BF0-1601-47EA-A1BC-BE84D1A8C101}"/>
              </a:ext>
            </a:extLst>
          </p:cNvPr>
          <p:cNvSpPr txBox="1"/>
          <p:nvPr/>
        </p:nvSpPr>
        <p:spPr>
          <a:xfrm>
            <a:off x="5297762" y="329184"/>
            <a:ext cx="6251110" cy="178308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Lucida Bright" panose="02040602050505020304" pitchFamily="18" charset="0"/>
                <a:ea typeface="+mj-ea"/>
                <a:cs typeface="+mj-cs"/>
              </a:rPr>
              <a:t>GOVERNOR-ELECT</a:t>
            </a:r>
          </a:p>
        </p:txBody>
      </p:sp>
      <p:sp>
        <p:nvSpPr>
          <p:cNvPr id="2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347E11C-B3A3-4FDF-82B0-D9246317BAFE}"/>
              </a:ext>
            </a:extLst>
          </p:cNvPr>
          <p:cNvSpPr txBox="1"/>
          <p:nvPr/>
        </p:nvSpPr>
        <p:spPr>
          <a:xfrm>
            <a:off x="4528457" y="2706624"/>
            <a:ext cx="7020415" cy="3483864"/>
          </a:xfrm>
          <a:prstGeom prst="rect">
            <a:avLst/>
          </a:prstGeom>
        </p:spPr>
        <p:txBody>
          <a:bodyPr vert="horz" lIns="91440" tIns="45720" rIns="91440" bIns="45720" rtlCol="0">
            <a:normAutofit/>
          </a:bodyPr>
          <a:lstStyle/>
          <a:p>
            <a:pPr marL="519113" marR="0" lvl="1" indent="-342900">
              <a:lnSpc>
                <a:spcPct val="90000"/>
              </a:lnSpc>
              <a:spcBef>
                <a:spcPts val="1000"/>
              </a:spcBef>
              <a:buClr>
                <a:schemeClr val="accent1"/>
              </a:buClr>
              <a:buSzPct val="100000"/>
              <a:buBlip>
                <a:blip r:embed="rId3"/>
              </a:buBlip>
              <a:tabLst>
                <a:tab pos="914400" algn="l"/>
              </a:tabLst>
            </a:pPr>
            <a:r>
              <a:rPr lang="en-US" sz="2000" dirty="0">
                <a:effectLst/>
              </a:rPr>
              <a:t>Serves directly under the supervision of the Governor</a:t>
            </a:r>
          </a:p>
          <a:p>
            <a:pPr marL="519113" marR="0" lvl="1" indent="-342900">
              <a:lnSpc>
                <a:spcPct val="90000"/>
              </a:lnSpc>
              <a:spcBef>
                <a:spcPts val="1000"/>
              </a:spcBef>
              <a:buClr>
                <a:schemeClr val="accent1"/>
              </a:buClr>
              <a:buSzPct val="100000"/>
              <a:buBlip>
                <a:blip r:embed="rId3"/>
              </a:buBlip>
              <a:tabLst>
                <a:tab pos="914400" algn="l"/>
              </a:tabLst>
            </a:pPr>
            <a:r>
              <a:rPr lang="en-US" sz="2000" dirty="0">
                <a:effectLst/>
              </a:rPr>
              <a:t>performs duties as outlined in the district organization plan</a:t>
            </a:r>
          </a:p>
          <a:p>
            <a:pPr marL="519113" marR="0" lvl="1" indent="-342900">
              <a:lnSpc>
                <a:spcPct val="90000"/>
              </a:lnSpc>
              <a:spcBef>
                <a:spcPts val="1000"/>
              </a:spcBef>
              <a:buClr>
                <a:schemeClr val="accent1"/>
              </a:buClr>
              <a:buSzPct val="100000"/>
              <a:buBlip>
                <a:blip r:embed="rId3"/>
              </a:buBlip>
              <a:tabLst>
                <a:tab pos="914400" algn="l"/>
              </a:tabLst>
            </a:pPr>
            <a:r>
              <a:rPr lang="en-US" sz="2000" dirty="0">
                <a:effectLst/>
              </a:rPr>
              <a:t>Becomes familiar with the bylaws, policies and principles of Pilot International and the duties of Governor</a:t>
            </a:r>
          </a:p>
          <a:p>
            <a:pPr marL="519113" marR="0" lvl="1" indent="-342900">
              <a:lnSpc>
                <a:spcPct val="90000"/>
              </a:lnSpc>
              <a:spcBef>
                <a:spcPts val="1000"/>
              </a:spcBef>
              <a:buClr>
                <a:schemeClr val="accent1"/>
              </a:buClr>
              <a:buSzPct val="100000"/>
              <a:buBlip>
                <a:blip r:embed="rId3"/>
              </a:buBlip>
              <a:tabLst>
                <a:tab pos="914400" algn="l"/>
              </a:tabLst>
            </a:pPr>
            <a:r>
              <a:rPr lang="en-US" sz="2000" dirty="0">
                <a:effectLst/>
              </a:rPr>
              <a:t>Agrees to attend the Council of District Leaders and the international convention following election.</a:t>
            </a:r>
          </a:p>
          <a:p>
            <a:pPr marL="519113" marR="0" lvl="1" indent="-342900">
              <a:lnSpc>
                <a:spcPct val="90000"/>
              </a:lnSpc>
              <a:spcBef>
                <a:spcPts val="1000"/>
              </a:spcBef>
              <a:buClr>
                <a:schemeClr val="accent1"/>
              </a:buClr>
              <a:buSzPct val="100000"/>
              <a:buBlip>
                <a:blip r:embed="rId3"/>
              </a:buBlip>
              <a:tabLst>
                <a:tab pos="914400" algn="l"/>
              </a:tabLst>
            </a:pPr>
            <a:r>
              <a:rPr lang="en-US" sz="2000" dirty="0">
                <a:effectLst/>
              </a:rPr>
              <a:t>Assists in planning itineraries for club visits</a:t>
            </a:r>
          </a:p>
          <a:p>
            <a:pPr marL="519113" marR="0" lvl="1" indent="-342900">
              <a:lnSpc>
                <a:spcPct val="90000"/>
              </a:lnSpc>
              <a:spcBef>
                <a:spcPts val="1000"/>
              </a:spcBef>
              <a:buClr>
                <a:schemeClr val="accent1"/>
              </a:buClr>
              <a:buSzPct val="100000"/>
              <a:buBlip>
                <a:blip r:embed="rId3"/>
              </a:buBlip>
              <a:tabLst>
                <a:tab pos="914400" algn="l"/>
              </a:tabLst>
            </a:pPr>
            <a:r>
              <a:rPr lang="en-US" sz="2000" dirty="0">
                <a:effectLst/>
              </a:rPr>
              <a:t>Makes club visits to clubs</a:t>
            </a:r>
          </a:p>
          <a:p>
            <a:pPr marL="519113" lvl="1" indent="-342900">
              <a:lnSpc>
                <a:spcPct val="90000"/>
              </a:lnSpc>
              <a:spcBef>
                <a:spcPts val="1000"/>
              </a:spcBef>
              <a:buClr>
                <a:schemeClr val="accent1"/>
              </a:buClr>
              <a:buSzPct val="100000"/>
              <a:buBlip>
                <a:blip r:embed="rId3"/>
              </a:buBlip>
              <a:tabLst>
                <a:tab pos="914400" algn="l"/>
              </a:tabLst>
            </a:pPr>
            <a:r>
              <a:rPr lang="en-US" sz="2000" dirty="0"/>
              <a:t>Helps plan activities with Governor</a:t>
            </a:r>
          </a:p>
          <a:p>
            <a:pPr marL="404813" marR="0" lvl="1" indent="-228600">
              <a:lnSpc>
                <a:spcPct val="90000"/>
              </a:lnSpc>
              <a:spcBef>
                <a:spcPts val="1000"/>
              </a:spcBef>
              <a:buClr>
                <a:schemeClr val="accent1"/>
              </a:buClr>
              <a:buSzPct val="80000"/>
              <a:buFont typeface="Arial" panose="020B0604020202020204" pitchFamily="34" charset="0"/>
              <a:buChar char="•"/>
              <a:tabLst>
                <a:tab pos="914400" algn="l"/>
              </a:tabLst>
            </a:pPr>
            <a:endParaRPr lang="en-US" sz="1900" dirty="0">
              <a:effectLst/>
            </a:endParaRPr>
          </a:p>
        </p:txBody>
      </p:sp>
      <p:pic>
        <p:nvPicPr>
          <p:cNvPr id="12" name="Picture 11" descr="Logo&#10;&#10;Description automatically generated">
            <a:extLst>
              <a:ext uri="{FF2B5EF4-FFF2-40B4-BE49-F238E27FC236}">
                <a16:creationId xmlns:a16="http://schemas.microsoft.com/office/drawing/2014/main" id="{9ADDE7FC-8B75-43EA-BB67-60C0C3BD9E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43" t="3" r="-11464" b="-4"/>
          <a:stretch/>
        </p:blipFill>
        <p:spPr>
          <a:xfrm>
            <a:off x="250372" y="892640"/>
            <a:ext cx="4572000" cy="3956354"/>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219418874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AA3AA62-D262-47FE-B2EC-95A46026FEC6}"/>
              </a:ext>
            </a:extLst>
          </p:cNvPr>
          <p:cNvSpPr txBox="1"/>
          <p:nvPr/>
        </p:nvSpPr>
        <p:spPr>
          <a:xfrm>
            <a:off x="5297762" y="329184"/>
            <a:ext cx="6251110" cy="178308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Lucida Bright" panose="02040602050505020304" pitchFamily="18" charset="0"/>
                <a:ea typeface="+mj-ea"/>
                <a:cs typeface="+mj-cs"/>
              </a:rPr>
              <a:t>GOVERNOR-ELECT</a:t>
            </a:r>
          </a:p>
        </p:txBody>
      </p:sp>
      <p:sp>
        <p:nvSpPr>
          <p:cNvPr id="2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5C727E-5D70-454D-8563-9EC63F53068F}"/>
              </a:ext>
            </a:extLst>
          </p:cNvPr>
          <p:cNvSpPr txBox="1"/>
          <p:nvPr/>
        </p:nvSpPr>
        <p:spPr>
          <a:xfrm>
            <a:off x="5297762" y="2602714"/>
            <a:ext cx="6251110" cy="3483864"/>
          </a:xfrm>
          <a:prstGeom prst="rect">
            <a:avLst/>
          </a:prstGeom>
        </p:spPr>
        <p:txBody>
          <a:bodyPr vert="horz" lIns="91440" tIns="45720" rIns="91440" bIns="45720" rtlCol="0">
            <a:noAutofit/>
          </a:bodyPr>
          <a:lstStyle/>
          <a:p>
            <a:pPr marL="174625" marR="0" lvl="1" indent="-174625">
              <a:lnSpc>
                <a:spcPct val="90000"/>
              </a:lnSpc>
              <a:spcBef>
                <a:spcPts val="1000"/>
              </a:spcBef>
              <a:buClr>
                <a:schemeClr val="accent1"/>
              </a:buClr>
              <a:buSzPct val="100000"/>
              <a:buBlip>
                <a:blip r:embed="rId3"/>
              </a:buBlip>
            </a:pPr>
            <a:r>
              <a:rPr lang="en-US" sz="2000" dirty="0">
                <a:effectLst/>
              </a:rPr>
              <a:t>Answers correspondence promptly </a:t>
            </a:r>
          </a:p>
          <a:p>
            <a:pPr marL="174625" marR="0" lvl="1" indent="-174625">
              <a:lnSpc>
                <a:spcPct val="90000"/>
              </a:lnSpc>
              <a:spcBef>
                <a:spcPts val="1000"/>
              </a:spcBef>
              <a:buClr>
                <a:schemeClr val="accent1"/>
              </a:buClr>
              <a:buSzPct val="100000"/>
              <a:buBlip>
                <a:blip r:embed="rId3"/>
              </a:buBlip>
            </a:pPr>
            <a:r>
              <a:rPr lang="en-US" sz="2000" dirty="0">
                <a:effectLst/>
              </a:rPr>
              <a:t>sends copies of official correspondence to</a:t>
            </a:r>
            <a:r>
              <a:rPr lang="en-US" sz="2000" dirty="0"/>
              <a:t> </a:t>
            </a:r>
            <a:r>
              <a:rPr lang="en-US" sz="2000" dirty="0">
                <a:effectLst/>
              </a:rPr>
              <a:t>Pilot Headquarters, Governor and the District’s assigned Executive Committee Representative</a:t>
            </a:r>
          </a:p>
          <a:p>
            <a:pPr marL="174625" marR="0" lvl="1" indent="-174625">
              <a:lnSpc>
                <a:spcPct val="90000"/>
              </a:lnSpc>
              <a:spcBef>
                <a:spcPts val="1000"/>
              </a:spcBef>
              <a:buClr>
                <a:schemeClr val="accent1"/>
              </a:buClr>
              <a:buSzPct val="100000"/>
              <a:buBlip>
                <a:blip r:embed="rId3"/>
              </a:buBlip>
            </a:pPr>
            <a:r>
              <a:rPr lang="en-US" sz="2000" dirty="0">
                <a:effectLst/>
              </a:rPr>
              <a:t>In the absence of the Governor, presides at meetings at which business of the district is transacted</a:t>
            </a:r>
          </a:p>
          <a:p>
            <a:pPr marL="174625" marR="0" lvl="2" indent="-174625">
              <a:lnSpc>
                <a:spcPct val="90000"/>
              </a:lnSpc>
              <a:spcBef>
                <a:spcPts val="1000"/>
              </a:spcBef>
              <a:buClr>
                <a:schemeClr val="accent1"/>
              </a:buClr>
              <a:buSzPct val="100000"/>
              <a:buBlip>
                <a:blip r:embed="rId3"/>
              </a:buBlip>
            </a:pPr>
            <a:r>
              <a:rPr lang="en-US" sz="2000" dirty="0">
                <a:effectLst/>
              </a:rPr>
              <a:t>With the Governor, approves the disbursement of district funds</a:t>
            </a:r>
          </a:p>
          <a:p>
            <a:pPr marL="174625" marR="0" lvl="2" indent="-174625">
              <a:lnSpc>
                <a:spcPct val="90000"/>
              </a:lnSpc>
              <a:spcBef>
                <a:spcPts val="1000"/>
              </a:spcBef>
              <a:buClr>
                <a:schemeClr val="accent1"/>
              </a:buClr>
              <a:buSzPct val="100000"/>
              <a:buBlip>
                <a:blip r:embed="rId3"/>
              </a:buBlip>
            </a:pPr>
            <a:r>
              <a:rPr lang="en-US" sz="2000" dirty="0">
                <a:effectLst/>
              </a:rPr>
              <a:t>Files signature with the bank in which district funds are deposited in order to sign checks for the Governor or Treasurer in an emergency</a:t>
            </a:r>
          </a:p>
        </p:txBody>
      </p:sp>
      <p:pic>
        <p:nvPicPr>
          <p:cNvPr id="12" name="Picture 11" descr="Logo&#10;&#10;Description automatically generated">
            <a:extLst>
              <a:ext uri="{FF2B5EF4-FFF2-40B4-BE49-F238E27FC236}">
                <a16:creationId xmlns:a16="http://schemas.microsoft.com/office/drawing/2014/main" id="{A5BB7856-F7EF-43D3-9346-BCD1D84B039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43" t="3" r="-11464" b="-4"/>
          <a:stretch/>
        </p:blipFill>
        <p:spPr>
          <a:xfrm>
            <a:off x="250372" y="892640"/>
            <a:ext cx="4572000" cy="3956354"/>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158542677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AA3AA62-D262-47FE-B2EC-95A46026FEC6}"/>
              </a:ext>
            </a:extLst>
          </p:cNvPr>
          <p:cNvSpPr txBox="1"/>
          <p:nvPr/>
        </p:nvSpPr>
        <p:spPr>
          <a:xfrm>
            <a:off x="5297762" y="329184"/>
            <a:ext cx="6251110" cy="178308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Lucida Bright" panose="02040602050505020304" pitchFamily="18" charset="0"/>
                <a:ea typeface="+mj-ea"/>
                <a:cs typeface="+mj-cs"/>
              </a:rPr>
              <a:t>GOVERNOR-ELECT</a:t>
            </a:r>
          </a:p>
        </p:txBody>
      </p:sp>
      <p:sp>
        <p:nvSpPr>
          <p:cNvPr id="2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5C727E-5D70-454D-8563-9EC63F53068F}"/>
              </a:ext>
            </a:extLst>
          </p:cNvPr>
          <p:cNvSpPr txBox="1"/>
          <p:nvPr/>
        </p:nvSpPr>
        <p:spPr>
          <a:xfrm>
            <a:off x="5156248" y="2441448"/>
            <a:ext cx="6392624" cy="4087368"/>
          </a:xfrm>
          <a:prstGeom prst="rect">
            <a:avLst/>
          </a:prstGeom>
        </p:spPr>
        <p:txBody>
          <a:bodyPr vert="horz" lIns="91440" tIns="45720" rIns="91440" bIns="45720" rtlCol="0">
            <a:normAutofit/>
          </a:bodyPr>
          <a:lstStyle/>
          <a:p>
            <a:pPr marL="228600" marR="0" lvl="2" indent="-228600">
              <a:lnSpc>
                <a:spcPct val="90000"/>
              </a:lnSpc>
              <a:spcBef>
                <a:spcPts val="1000"/>
              </a:spcBef>
              <a:buClr>
                <a:schemeClr val="accent1"/>
              </a:buClr>
              <a:buSzPct val="100000"/>
              <a:buBlip>
                <a:blip r:embed="rId3"/>
              </a:buBlip>
            </a:pPr>
            <a:r>
              <a:rPr lang="en-US" sz="2000" dirty="0">
                <a:effectLst/>
              </a:rPr>
              <a:t>Promotes attendance at District and International Conventions</a:t>
            </a:r>
          </a:p>
          <a:p>
            <a:pPr marL="228600" marR="0" lvl="2" indent="-228600">
              <a:lnSpc>
                <a:spcPct val="90000"/>
              </a:lnSpc>
              <a:spcBef>
                <a:spcPts val="1000"/>
              </a:spcBef>
              <a:buClr>
                <a:schemeClr val="accent1"/>
              </a:buClr>
              <a:buSzPct val="100000"/>
              <a:buBlip>
                <a:blip r:embed="rId3"/>
              </a:buBlip>
            </a:pPr>
            <a:r>
              <a:rPr lang="en-US" sz="2000" dirty="0">
                <a:effectLst/>
              </a:rPr>
              <a:t>Appoints district division coordinators and other appointees necessary to develop the district program of activities of Pilot International.  </a:t>
            </a:r>
          </a:p>
          <a:p>
            <a:pPr marL="228600" marR="0" lvl="3" indent="-228600">
              <a:lnSpc>
                <a:spcPct val="90000"/>
              </a:lnSpc>
              <a:spcBef>
                <a:spcPts val="1000"/>
              </a:spcBef>
              <a:buClr>
                <a:schemeClr val="accent1"/>
              </a:buClr>
              <a:buSzPct val="100000"/>
              <a:buBlip>
                <a:blip r:embed="rId3"/>
              </a:buBlip>
              <a:tabLst>
                <a:tab pos="685800" algn="l"/>
                <a:tab pos="914400" algn="l"/>
              </a:tabLst>
            </a:pPr>
            <a:r>
              <a:rPr lang="en-US" sz="2000" dirty="0">
                <a:effectLst/>
              </a:rPr>
              <a:t>Notifies PI Headquarters of these appointments no later than December 1</a:t>
            </a:r>
          </a:p>
          <a:p>
            <a:pPr marL="228600" marR="0" lvl="3" indent="-228600">
              <a:lnSpc>
                <a:spcPct val="90000"/>
              </a:lnSpc>
              <a:spcBef>
                <a:spcPts val="1000"/>
              </a:spcBef>
              <a:buClr>
                <a:schemeClr val="accent1"/>
              </a:buClr>
              <a:buSzPct val="100000"/>
              <a:buBlip>
                <a:blip r:embed="rId3"/>
              </a:buBlip>
              <a:tabLst>
                <a:tab pos="685800" algn="l"/>
                <a:tab pos="914400" algn="l"/>
              </a:tabLst>
            </a:pPr>
            <a:r>
              <a:rPr lang="en-US" sz="2000" dirty="0">
                <a:effectLst/>
              </a:rPr>
              <a:t>By December 1, notify PI Headquarters of date and location of Fall Council and district convention for their year as Governor.</a:t>
            </a:r>
          </a:p>
          <a:p>
            <a:pPr marL="0" marR="0" lvl="2" indent="-228600">
              <a:lnSpc>
                <a:spcPct val="90000"/>
              </a:lnSpc>
              <a:spcBef>
                <a:spcPts val="1000"/>
              </a:spcBef>
              <a:buClr>
                <a:schemeClr val="accent1"/>
              </a:buClr>
              <a:buSzPct val="80000"/>
              <a:buFont typeface="Arial" panose="020B0604020202020204" pitchFamily="34" charset="0"/>
              <a:buChar char="•"/>
            </a:pPr>
            <a:endParaRPr lang="en-US" sz="1700" dirty="0">
              <a:effectLst/>
            </a:endParaRPr>
          </a:p>
        </p:txBody>
      </p:sp>
      <p:pic>
        <p:nvPicPr>
          <p:cNvPr id="12" name="Picture 11" descr="Logo&#10;&#10;Description automatically generated">
            <a:extLst>
              <a:ext uri="{FF2B5EF4-FFF2-40B4-BE49-F238E27FC236}">
                <a16:creationId xmlns:a16="http://schemas.microsoft.com/office/drawing/2014/main" id="{B1B395CC-0D46-4862-B985-D661CD454B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43" t="3" r="-11464" b="-4"/>
          <a:stretch/>
        </p:blipFill>
        <p:spPr>
          <a:xfrm>
            <a:off x="250372" y="892640"/>
            <a:ext cx="4572000" cy="3956354"/>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252602894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AA3AA62-D262-47FE-B2EC-95A46026FEC6}"/>
              </a:ext>
            </a:extLst>
          </p:cNvPr>
          <p:cNvSpPr txBox="1"/>
          <p:nvPr/>
        </p:nvSpPr>
        <p:spPr>
          <a:xfrm>
            <a:off x="5297762" y="329184"/>
            <a:ext cx="6251110" cy="178308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Lucida Bright" panose="02040602050505020304" pitchFamily="18" charset="0"/>
                <a:ea typeface="+mj-ea"/>
                <a:cs typeface="+mj-cs"/>
              </a:rPr>
              <a:t>GOVERNOR-ELECT</a:t>
            </a:r>
          </a:p>
        </p:txBody>
      </p:sp>
      <p:sp>
        <p:nvSpPr>
          <p:cNvPr id="2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5C727E-5D70-454D-8563-9EC63F53068F}"/>
              </a:ext>
            </a:extLst>
          </p:cNvPr>
          <p:cNvSpPr txBox="1"/>
          <p:nvPr/>
        </p:nvSpPr>
        <p:spPr>
          <a:xfrm>
            <a:off x="4724400" y="2441448"/>
            <a:ext cx="6923314" cy="4069080"/>
          </a:xfrm>
          <a:prstGeom prst="rect">
            <a:avLst/>
          </a:prstGeom>
        </p:spPr>
        <p:txBody>
          <a:bodyPr vert="horz" lIns="91440" tIns="45720" rIns="91440" bIns="45720" rtlCol="0">
            <a:normAutofit/>
          </a:bodyPr>
          <a:lstStyle/>
          <a:p>
            <a:pPr marL="228600" marR="0" lvl="3" indent="-228600">
              <a:lnSpc>
                <a:spcPct val="90000"/>
              </a:lnSpc>
              <a:spcBef>
                <a:spcPts val="1000"/>
              </a:spcBef>
              <a:buClr>
                <a:schemeClr val="accent1"/>
              </a:buClr>
              <a:buSzPct val="100000"/>
              <a:buBlip>
                <a:blip r:embed="rId3"/>
              </a:buBlip>
            </a:pPr>
            <a:r>
              <a:rPr lang="en-US" sz="2000" dirty="0">
                <a:effectLst/>
              </a:rPr>
              <a:t>Appoints Nominating Committee Chair</a:t>
            </a:r>
          </a:p>
          <a:p>
            <a:pPr marL="228600" lvl="3" indent="-228600">
              <a:lnSpc>
                <a:spcPct val="90000"/>
              </a:lnSpc>
              <a:spcBef>
                <a:spcPts val="1000"/>
              </a:spcBef>
              <a:buClr>
                <a:schemeClr val="accent1"/>
              </a:buClr>
              <a:buSzPct val="100000"/>
              <a:buBlip>
                <a:blip r:embed="rId3"/>
              </a:buBlip>
            </a:pPr>
            <a:r>
              <a:rPr lang="en-US" sz="2000" dirty="0">
                <a:effectLst/>
              </a:rPr>
              <a:t> Makes sure that the district appointees have the necessary material and understands their responsibilities</a:t>
            </a:r>
          </a:p>
          <a:p>
            <a:pPr marL="228600" marR="0" lvl="2" indent="-228600">
              <a:lnSpc>
                <a:spcPct val="90000"/>
              </a:lnSpc>
              <a:spcBef>
                <a:spcPts val="1000"/>
              </a:spcBef>
              <a:buClr>
                <a:schemeClr val="accent1"/>
              </a:buClr>
              <a:buSzPct val="100000"/>
              <a:buBlip>
                <a:blip r:embed="rId3"/>
              </a:buBlip>
            </a:pPr>
            <a:r>
              <a:rPr lang="en-US" sz="2000" dirty="0">
                <a:effectLst/>
              </a:rPr>
              <a:t>appoints/reappoints the District PIFF Representative to serve during the next year.</a:t>
            </a:r>
          </a:p>
          <a:p>
            <a:pPr marL="228600" marR="0" lvl="2" indent="-228600">
              <a:lnSpc>
                <a:spcPct val="90000"/>
              </a:lnSpc>
              <a:spcBef>
                <a:spcPts val="1000"/>
              </a:spcBef>
              <a:buClr>
                <a:schemeClr val="accent1"/>
              </a:buClr>
              <a:buSzPct val="100000"/>
              <a:buBlip>
                <a:blip r:embed="rId3"/>
              </a:buBlip>
            </a:pPr>
            <a:r>
              <a:rPr lang="en-US" sz="2000" dirty="0"/>
              <a:t>a</a:t>
            </a:r>
            <a:r>
              <a:rPr lang="en-US" sz="2000" dirty="0">
                <a:effectLst/>
              </a:rPr>
              <a:t>ppoints the District Awards Jury and makes this announcement at district convention</a:t>
            </a:r>
          </a:p>
          <a:p>
            <a:pPr marL="228600" marR="0" lvl="2" indent="-228600">
              <a:lnSpc>
                <a:spcPct val="90000"/>
              </a:lnSpc>
              <a:spcBef>
                <a:spcPts val="1000"/>
              </a:spcBef>
              <a:buClr>
                <a:schemeClr val="accent1"/>
              </a:buClr>
              <a:buSzPct val="100000"/>
              <a:buBlip>
                <a:blip r:embed="rId3"/>
              </a:buBlip>
            </a:pPr>
            <a:r>
              <a:rPr lang="en-US" sz="2000" dirty="0">
                <a:effectLst/>
              </a:rPr>
              <a:t>Serves as a member of the District Convention Committee </a:t>
            </a:r>
          </a:p>
          <a:p>
            <a:pPr marL="228600" marR="0" lvl="2" indent="-228600">
              <a:lnSpc>
                <a:spcPct val="90000"/>
              </a:lnSpc>
              <a:spcBef>
                <a:spcPts val="1000"/>
              </a:spcBef>
              <a:buClr>
                <a:schemeClr val="accent1"/>
              </a:buClr>
              <a:buSzPct val="100000"/>
              <a:buBlip>
                <a:blip r:embed="rId3"/>
              </a:buBlip>
            </a:pPr>
            <a:r>
              <a:rPr lang="en-US" sz="2000" dirty="0">
                <a:effectLst/>
              </a:rPr>
              <a:t>Assists in preparing the district budget </a:t>
            </a:r>
          </a:p>
          <a:p>
            <a:pPr marL="228600" marR="0" lvl="2" indent="-228600">
              <a:lnSpc>
                <a:spcPct val="90000"/>
              </a:lnSpc>
              <a:spcBef>
                <a:spcPts val="1000"/>
              </a:spcBef>
              <a:buClr>
                <a:schemeClr val="accent1"/>
              </a:buClr>
              <a:buSzPct val="100000"/>
              <a:buBlip>
                <a:blip r:embed="rId3"/>
              </a:buBlip>
            </a:pPr>
            <a:r>
              <a:rPr lang="en-US" sz="2000" dirty="0">
                <a:effectLst/>
              </a:rPr>
              <a:t>Keeps the official material as Governor Elect</a:t>
            </a:r>
            <a:endParaRPr lang="en-US" sz="1400" dirty="0">
              <a:effectLst/>
            </a:endParaRPr>
          </a:p>
        </p:txBody>
      </p:sp>
      <p:pic>
        <p:nvPicPr>
          <p:cNvPr id="12" name="Picture 11" descr="Logo&#10;&#10;Description automatically generated">
            <a:extLst>
              <a:ext uri="{FF2B5EF4-FFF2-40B4-BE49-F238E27FC236}">
                <a16:creationId xmlns:a16="http://schemas.microsoft.com/office/drawing/2014/main" id="{117C3590-0E57-4F17-A084-84AA7E10DC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43" t="3" r="-11464" b="-4"/>
          <a:stretch/>
        </p:blipFill>
        <p:spPr>
          <a:xfrm>
            <a:off x="250372" y="892640"/>
            <a:ext cx="4572000" cy="3956354"/>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26722883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0">
            <a:extLst>
              <a:ext uri="{FF2B5EF4-FFF2-40B4-BE49-F238E27FC236}">
                <a16:creationId xmlns:a16="http://schemas.microsoft.com/office/drawing/2014/main" id="{6EFC920F-B85A-4068-BD93-41064EDE9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2">
            <a:extLst>
              <a:ext uri="{FF2B5EF4-FFF2-40B4-BE49-F238E27FC236}">
                <a16:creationId xmlns:a16="http://schemas.microsoft.com/office/drawing/2014/main" id="{1C559108-BBAE-426C-8564-051D2BA6D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4" name="Rectangle 23">
              <a:extLst>
                <a:ext uri="{FF2B5EF4-FFF2-40B4-BE49-F238E27FC236}">
                  <a16:creationId xmlns:a16="http://schemas.microsoft.com/office/drawing/2014/main" id="{42BC35EE-6650-42D2-AEFB-4B7CD1AF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4">
              <a:extLst>
                <a:ext uri="{FF2B5EF4-FFF2-40B4-BE49-F238E27FC236}">
                  <a16:creationId xmlns:a16="http://schemas.microsoft.com/office/drawing/2014/main" id="{0952C743-9049-4DFB-878B-2AB07B6E4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E03218C-1160-44CA-828B-1705A82A7434}"/>
              </a:ext>
            </a:extLst>
          </p:cNvPr>
          <p:cNvSpPr txBox="1"/>
          <p:nvPr/>
        </p:nvSpPr>
        <p:spPr>
          <a:xfrm>
            <a:off x="1099425" y="1238081"/>
            <a:ext cx="4709345" cy="96295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Britannic Bold" panose="020B0903060703020204" pitchFamily="34" charset="0"/>
                <a:ea typeface="+mj-ea"/>
                <a:cs typeface="+mj-cs"/>
              </a:rPr>
              <a:t>TREASURER</a:t>
            </a:r>
          </a:p>
        </p:txBody>
      </p:sp>
      <p:sp>
        <p:nvSpPr>
          <p:cNvPr id="29" name="Rectangle 28">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87B8B5C-EE90-46E0-8BA1-157D1651F93B}"/>
              </a:ext>
            </a:extLst>
          </p:cNvPr>
          <p:cNvSpPr txBox="1"/>
          <p:nvPr/>
        </p:nvSpPr>
        <p:spPr>
          <a:xfrm>
            <a:off x="1100736" y="2508105"/>
            <a:ext cx="6976464" cy="3632493"/>
          </a:xfrm>
          <a:prstGeom prst="rect">
            <a:avLst/>
          </a:prstGeom>
        </p:spPr>
        <p:txBody>
          <a:bodyPr vert="horz" lIns="91440" tIns="45720" rIns="91440" bIns="45720" rtlCol="0" anchor="ctr">
            <a:normAutofit/>
          </a:bodyPr>
          <a:lstStyle/>
          <a:p>
            <a:pPr marL="228600" marR="0" lvl="1" indent="-228600">
              <a:lnSpc>
                <a:spcPct val="90000"/>
              </a:lnSpc>
              <a:spcBef>
                <a:spcPts val="1000"/>
              </a:spcBef>
              <a:buClr>
                <a:schemeClr val="accent1"/>
              </a:buClr>
              <a:buSzPct val="100000"/>
              <a:buBlip>
                <a:blip r:embed="rId3"/>
              </a:buBlip>
            </a:pPr>
            <a:r>
              <a:rPr lang="en-US" sz="2000" dirty="0">
                <a:effectLst/>
              </a:rPr>
              <a:t>handles financial matters of the district and any other duties outlined in the district organization plan</a:t>
            </a:r>
          </a:p>
          <a:p>
            <a:pPr marL="228600" marR="0" indent="-228600">
              <a:lnSpc>
                <a:spcPct val="90000"/>
              </a:lnSpc>
              <a:spcBef>
                <a:spcPts val="1000"/>
              </a:spcBef>
              <a:buClr>
                <a:schemeClr val="accent1"/>
              </a:buClr>
              <a:buSzPct val="100000"/>
            </a:pPr>
            <a:r>
              <a:rPr lang="en-US" sz="2000" b="1" i="1" dirty="0">
                <a:effectLst/>
              </a:rPr>
              <a:t>NOTE:   The Treasurer shall not assign the keeping of the district’s books to another person</a:t>
            </a:r>
          </a:p>
          <a:p>
            <a:pPr marL="228600" marR="0" lvl="1" indent="-228600">
              <a:lnSpc>
                <a:spcPct val="90000"/>
              </a:lnSpc>
              <a:spcBef>
                <a:spcPts val="1000"/>
              </a:spcBef>
              <a:buClr>
                <a:schemeClr val="accent1"/>
              </a:buClr>
              <a:buSzPct val="100000"/>
              <a:buBlip>
                <a:blip r:embed="rId3"/>
              </a:buBlip>
            </a:pPr>
            <a:r>
              <a:rPr lang="en-US" sz="2000" dirty="0">
                <a:effectLst/>
              </a:rPr>
              <a:t>Reports to the Governor the names of clubs' delinquent in payment of district dues</a:t>
            </a:r>
          </a:p>
          <a:p>
            <a:pPr marL="228600" marR="0" lvl="1" indent="-228600">
              <a:lnSpc>
                <a:spcPct val="90000"/>
              </a:lnSpc>
              <a:spcBef>
                <a:spcPts val="1000"/>
              </a:spcBef>
              <a:buClr>
                <a:schemeClr val="accent1"/>
              </a:buClr>
              <a:buSzPct val="100000"/>
              <a:buBlip>
                <a:blip r:embed="rId3"/>
              </a:buBlip>
            </a:pPr>
            <a:r>
              <a:rPr lang="en-US" sz="2000" dirty="0">
                <a:effectLst/>
              </a:rPr>
              <a:t>Becomes familiar with the bylaws, policies and principles of Pilot International and the duties of District Treasurer</a:t>
            </a:r>
          </a:p>
          <a:p>
            <a:pPr marL="228600" marR="0" lvl="1" indent="-228600">
              <a:lnSpc>
                <a:spcPct val="90000"/>
              </a:lnSpc>
              <a:spcBef>
                <a:spcPts val="1000"/>
              </a:spcBef>
              <a:buClr>
                <a:schemeClr val="accent1"/>
              </a:buClr>
              <a:buSzPct val="100000"/>
              <a:buBlip>
                <a:blip r:embed="rId3"/>
              </a:buBlip>
            </a:pPr>
            <a:r>
              <a:rPr lang="en-US" sz="2000" dirty="0">
                <a:effectLst/>
              </a:rPr>
              <a:t>Works with the DAC/DEC</a:t>
            </a:r>
          </a:p>
          <a:p>
            <a:pPr marL="228600" marR="0" lvl="1" indent="-228600">
              <a:lnSpc>
                <a:spcPct val="90000"/>
              </a:lnSpc>
              <a:spcBef>
                <a:spcPts val="1000"/>
              </a:spcBef>
              <a:buClr>
                <a:schemeClr val="accent1"/>
              </a:buClr>
              <a:buSzPct val="100000"/>
              <a:buBlip>
                <a:blip r:embed="rId3"/>
              </a:buBlip>
            </a:pPr>
            <a:r>
              <a:rPr lang="en-US" sz="2000" dirty="0">
                <a:effectLst/>
              </a:rPr>
              <a:t>Receives and disburses all district funds</a:t>
            </a:r>
          </a:p>
          <a:p>
            <a:pPr marR="0" indent="-228600">
              <a:lnSpc>
                <a:spcPct val="90000"/>
              </a:lnSpc>
              <a:spcBef>
                <a:spcPts val="1000"/>
              </a:spcBef>
              <a:buClr>
                <a:schemeClr val="accent1"/>
              </a:buClr>
              <a:buSzPct val="80000"/>
              <a:buFont typeface="Arial" panose="020B0604020202020204" pitchFamily="34" charset="0"/>
              <a:buChar char="•"/>
              <a:tabLst>
                <a:tab pos="457200" algn="l"/>
                <a:tab pos="568325" algn="l"/>
              </a:tabLst>
            </a:pPr>
            <a:endParaRPr lang="en-US" sz="1400" dirty="0">
              <a:effectLst/>
            </a:endParaRPr>
          </a:p>
        </p:txBody>
      </p:sp>
      <p:pic>
        <p:nvPicPr>
          <p:cNvPr id="8" name="Picture 7" descr="Logo&#10;&#10;Description automatically generated">
            <a:extLst>
              <a:ext uri="{FF2B5EF4-FFF2-40B4-BE49-F238E27FC236}">
                <a16:creationId xmlns:a16="http://schemas.microsoft.com/office/drawing/2014/main" id="{92E1743C-EDE1-4357-B72D-482EDE506D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497" t="-4932" r="-6163" b="-5624"/>
          <a:stretch/>
        </p:blipFill>
        <p:spPr>
          <a:xfrm>
            <a:off x="7852336" y="949081"/>
            <a:ext cx="4125686" cy="3972850"/>
          </a:xfrm>
          <a:prstGeom prst="rect">
            <a:avLst/>
          </a:prstGeom>
        </p:spPr>
      </p:pic>
    </p:spTree>
    <p:extLst>
      <p:ext uri="{BB962C8B-B14F-4D97-AF65-F5344CB8AC3E}">
        <p14:creationId xmlns:p14="http://schemas.microsoft.com/office/powerpoint/2010/main" val="2282701399"/>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EFC920F-B85A-4068-BD93-41064EDE9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1C559108-BBAE-426C-8564-051D2BA6D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4" name="Rectangle 23">
              <a:extLst>
                <a:ext uri="{FF2B5EF4-FFF2-40B4-BE49-F238E27FC236}">
                  <a16:creationId xmlns:a16="http://schemas.microsoft.com/office/drawing/2014/main" id="{42BC35EE-6650-42D2-AEFB-4B7CD1AF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952C743-9049-4DFB-878B-2AB07B6E4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5F0A6D-A74F-49F5-BDF2-D65DA1EA0FB7}"/>
              </a:ext>
            </a:extLst>
          </p:cNvPr>
          <p:cNvSpPr txBox="1"/>
          <p:nvPr/>
        </p:nvSpPr>
        <p:spPr>
          <a:xfrm>
            <a:off x="1099425" y="1238081"/>
            <a:ext cx="4709345" cy="96295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Britannic Bold" panose="020B0903060703020204" pitchFamily="34" charset="0"/>
                <a:ea typeface="+mj-ea"/>
                <a:cs typeface="+mj-cs"/>
              </a:rPr>
              <a:t>TREASURER</a:t>
            </a:r>
          </a:p>
        </p:txBody>
      </p:sp>
      <p:sp>
        <p:nvSpPr>
          <p:cNvPr id="29" name="Rectangle 28">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DFBB361-7C7D-4B2C-8C6F-B8404C2A2916}"/>
              </a:ext>
            </a:extLst>
          </p:cNvPr>
          <p:cNvSpPr txBox="1"/>
          <p:nvPr/>
        </p:nvSpPr>
        <p:spPr>
          <a:xfrm>
            <a:off x="729344" y="2201033"/>
            <a:ext cx="7097486" cy="4183137"/>
          </a:xfrm>
          <a:prstGeom prst="rect">
            <a:avLst/>
          </a:prstGeom>
        </p:spPr>
        <p:txBody>
          <a:bodyPr vert="horz" lIns="91440" tIns="45720" rIns="91440" bIns="45720" rtlCol="0" anchor="ctr">
            <a:normAutofit lnSpcReduction="10000"/>
          </a:bodyPr>
          <a:lstStyle/>
          <a:p>
            <a:pPr marR="0">
              <a:lnSpc>
                <a:spcPct val="90000"/>
              </a:lnSpc>
              <a:spcBef>
                <a:spcPts val="1000"/>
              </a:spcBef>
              <a:buClr>
                <a:schemeClr val="accent1"/>
              </a:buClr>
              <a:buSzPct val="100000"/>
            </a:pPr>
            <a:r>
              <a:rPr lang="en-US" sz="2000" b="1" i="1" dirty="0">
                <a:effectLst/>
              </a:rPr>
              <a:t>NOTE:   The District Administrative Council designates a bank for the deposit of district funds.  Checks issued against district funds are signed by the Governor and Treasurer.  In an emergency, the Governor Elect may sign checks for the Governor or Treasurer.  The Treasurer is responsible for obtaining signature cards and authorized signatures.</a:t>
            </a:r>
          </a:p>
          <a:p>
            <a:pPr marL="0" marR="0" lvl="2" indent="3175" fontAlgn="base">
              <a:lnSpc>
                <a:spcPct val="90000"/>
              </a:lnSpc>
              <a:spcBef>
                <a:spcPts val="1000"/>
              </a:spcBef>
              <a:buClr>
                <a:schemeClr val="accent1"/>
              </a:buClr>
              <a:buSzPct val="100000"/>
              <a:buBlip>
                <a:blip r:embed="rId3"/>
              </a:buBlip>
            </a:pPr>
            <a:r>
              <a:rPr lang="en-US" sz="2000" u="none" strike="noStrike" dirty="0">
                <a:effectLst/>
                <a:uFill>
                  <a:solidFill>
                    <a:srgbClr val="000000"/>
                  </a:solidFill>
                </a:uFill>
              </a:rPr>
              <a:t>Verifies all bills and expense reports (receipts must be attached). </a:t>
            </a:r>
          </a:p>
          <a:p>
            <a:pPr marL="0" marR="0" lvl="2" indent="3175" fontAlgn="base">
              <a:lnSpc>
                <a:spcPct val="90000"/>
              </a:lnSpc>
              <a:spcBef>
                <a:spcPts val="1000"/>
              </a:spcBef>
              <a:buClr>
                <a:schemeClr val="accent1"/>
              </a:buClr>
              <a:buSzPct val="100000"/>
              <a:buBlip>
                <a:blip r:embed="rId3"/>
              </a:buBlip>
            </a:pPr>
            <a:r>
              <a:rPr lang="en-US" sz="2000" dirty="0">
                <a:uFill>
                  <a:solidFill>
                    <a:srgbClr val="000000"/>
                  </a:solidFill>
                </a:uFill>
              </a:rPr>
              <a:t>All </a:t>
            </a:r>
            <a:r>
              <a:rPr lang="en-US" sz="2000" u="none" strike="noStrike" dirty="0">
                <a:effectLst/>
                <a:uFill>
                  <a:solidFill>
                    <a:srgbClr val="000000"/>
                  </a:solidFill>
                </a:uFill>
              </a:rPr>
              <a:t>district financial records will be available for review</a:t>
            </a:r>
          </a:p>
          <a:p>
            <a:pPr marL="0" marR="0" lvl="2" indent="3175" fontAlgn="base">
              <a:lnSpc>
                <a:spcPct val="90000"/>
              </a:lnSpc>
              <a:spcBef>
                <a:spcPts val="1000"/>
              </a:spcBef>
              <a:buClr>
                <a:schemeClr val="accent1"/>
              </a:buClr>
              <a:buSzPct val="100000"/>
              <a:buBlip>
                <a:blip r:embed="rId3"/>
              </a:buBlip>
            </a:pPr>
            <a:r>
              <a:rPr lang="en-US" sz="2000" u="none" strike="noStrike" dirty="0">
                <a:effectLst/>
                <a:uFill>
                  <a:solidFill>
                    <a:srgbClr val="000000"/>
                  </a:solidFill>
                </a:uFill>
              </a:rPr>
              <a:t>Maintains in the district financial records an itemized list of the amount received from each club</a:t>
            </a:r>
          </a:p>
          <a:p>
            <a:pPr marL="0" marR="0" lvl="2" indent="3175" fontAlgn="base">
              <a:lnSpc>
                <a:spcPct val="90000"/>
              </a:lnSpc>
              <a:spcBef>
                <a:spcPts val="1000"/>
              </a:spcBef>
              <a:buClr>
                <a:schemeClr val="accent1"/>
              </a:buClr>
              <a:buSzPct val="100000"/>
              <a:buBlip>
                <a:blip r:embed="rId3"/>
              </a:buBlip>
            </a:pPr>
            <a:r>
              <a:rPr lang="en-US" sz="2000" u="none" strike="noStrike" dirty="0">
                <a:effectLst/>
                <a:uFill>
                  <a:solidFill>
                    <a:srgbClr val="000000"/>
                  </a:solidFill>
                </a:uFill>
              </a:rPr>
              <a:t>Provides a copy of the proposed district budget</a:t>
            </a:r>
          </a:p>
          <a:p>
            <a:pPr marL="0" marR="0" lvl="2" indent="3175" fontAlgn="base">
              <a:lnSpc>
                <a:spcPct val="90000"/>
              </a:lnSpc>
              <a:spcBef>
                <a:spcPts val="1000"/>
              </a:spcBef>
              <a:buClr>
                <a:schemeClr val="accent1"/>
              </a:buClr>
              <a:buSzPct val="100000"/>
              <a:buBlip>
                <a:blip r:embed="rId3"/>
              </a:buBlip>
            </a:pPr>
            <a:r>
              <a:rPr lang="en-US" sz="2000" u="none" strike="noStrike" dirty="0">
                <a:effectLst/>
                <a:uFill>
                  <a:solidFill>
                    <a:srgbClr val="000000"/>
                  </a:solidFill>
                </a:uFill>
              </a:rPr>
              <a:t>Furnishes a quarterly statement of receipts and disbursements of district funds to all clubs</a:t>
            </a:r>
            <a:endParaRPr lang="en-US" sz="800" b="1" u="sng" dirty="0"/>
          </a:p>
        </p:txBody>
      </p:sp>
      <p:pic>
        <p:nvPicPr>
          <p:cNvPr id="15" name="Picture 14" descr="Logo&#10;&#10;Description automatically generated">
            <a:extLst>
              <a:ext uri="{FF2B5EF4-FFF2-40B4-BE49-F238E27FC236}">
                <a16:creationId xmlns:a16="http://schemas.microsoft.com/office/drawing/2014/main" id="{F2D7A2D5-01E0-4A85-9DD2-1CAC3D3011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497" t="-4932" r="-6163" b="-5624"/>
          <a:stretch/>
        </p:blipFill>
        <p:spPr>
          <a:xfrm>
            <a:off x="7565571" y="1116004"/>
            <a:ext cx="4125686" cy="3972850"/>
          </a:xfrm>
          <a:prstGeom prst="rect">
            <a:avLst/>
          </a:prstGeom>
        </p:spPr>
      </p:pic>
    </p:spTree>
    <p:extLst>
      <p:ext uri="{BB962C8B-B14F-4D97-AF65-F5344CB8AC3E}">
        <p14:creationId xmlns:p14="http://schemas.microsoft.com/office/powerpoint/2010/main" val="835657206"/>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EFC920F-B85A-4068-BD93-41064EDE9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C559108-BBAE-426C-8564-051D2BA6D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6" name="Rectangle 25">
              <a:extLst>
                <a:ext uri="{FF2B5EF4-FFF2-40B4-BE49-F238E27FC236}">
                  <a16:creationId xmlns:a16="http://schemas.microsoft.com/office/drawing/2014/main" id="{42BC35EE-6650-42D2-AEFB-4B7CD1AF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952C743-9049-4DFB-878B-2AB07B6E4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B099AD7-292D-4FF4-9A51-897361935979}"/>
              </a:ext>
            </a:extLst>
          </p:cNvPr>
          <p:cNvSpPr txBox="1"/>
          <p:nvPr/>
        </p:nvSpPr>
        <p:spPr>
          <a:xfrm>
            <a:off x="1099425" y="1238081"/>
            <a:ext cx="4709345" cy="96295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Britannic Bold" panose="020B0903060703020204" pitchFamily="34" charset="0"/>
                <a:ea typeface="+mj-ea"/>
                <a:cs typeface="+mj-cs"/>
              </a:rPr>
              <a:t>TREASURER</a:t>
            </a:r>
          </a:p>
        </p:txBody>
      </p:sp>
      <p:sp>
        <p:nvSpPr>
          <p:cNvPr id="31" name="Rectangle 30">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DE686FC-62FF-479A-BCE2-EB260D8D4A56}"/>
              </a:ext>
            </a:extLst>
          </p:cNvPr>
          <p:cNvSpPr txBox="1"/>
          <p:nvPr/>
        </p:nvSpPr>
        <p:spPr>
          <a:xfrm>
            <a:off x="1100736" y="2508105"/>
            <a:ext cx="7117978" cy="3632493"/>
          </a:xfrm>
          <a:prstGeom prst="rect">
            <a:avLst/>
          </a:prstGeom>
        </p:spPr>
        <p:txBody>
          <a:bodyPr vert="horz" lIns="91440" tIns="45720" rIns="91440" bIns="45720" rtlCol="0" anchor="ctr">
            <a:normAutofit fontScale="77500" lnSpcReduction="20000"/>
          </a:bodyPr>
          <a:lstStyle/>
          <a:p>
            <a:pPr marL="0" marR="0" lvl="1">
              <a:lnSpc>
                <a:spcPct val="90000"/>
              </a:lnSpc>
              <a:spcBef>
                <a:spcPts val="1000"/>
              </a:spcBef>
              <a:buClr>
                <a:schemeClr val="accent1"/>
              </a:buClr>
              <a:buSzPct val="100000"/>
              <a:buBlip>
                <a:blip r:embed="rId3"/>
              </a:buBlip>
            </a:pPr>
            <a:r>
              <a:rPr lang="en-US" sz="2000" dirty="0">
                <a:effectLst/>
              </a:rPr>
              <a:t>Serves as a member of the District Convention Committee </a:t>
            </a:r>
          </a:p>
          <a:p>
            <a:pPr marL="0" marR="0" lvl="1">
              <a:lnSpc>
                <a:spcPct val="90000"/>
              </a:lnSpc>
              <a:spcBef>
                <a:spcPts val="1000"/>
              </a:spcBef>
              <a:buClr>
                <a:schemeClr val="accent1"/>
              </a:buClr>
              <a:buSzPct val="100000"/>
              <a:buBlip>
                <a:blip r:embed="rId3"/>
              </a:buBlip>
            </a:pPr>
            <a:r>
              <a:rPr lang="en-US" sz="2000" u="sng" dirty="0">
                <a:effectLst/>
              </a:rPr>
              <a:t>District Budget</a:t>
            </a:r>
            <a:endParaRPr lang="en-US" sz="2000" dirty="0">
              <a:effectLst/>
            </a:endParaRPr>
          </a:p>
          <a:p>
            <a:pPr marL="0" lvl="3" fontAlgn="base">
              <a:lnSpc>
                <a:spcPct val="90000"/>
              </a:lnSpc>
              <a:spcBef>
                <a:spcPts val="1000"/>
              </a:spcBef>
              <a:buClr>
                <a:schemeClr val="accent1"/>
              </a:buClr>
              <a:buSzPct val="100000"/>
              <a:buBlip>
                <a:blip r:embed="rId3"/>
              </a:buBlip>
            </a:pPr>
            <a:r>
              <a:rPr lang="en-US" sz="2000" u="none" strike="noStrike" dirty="0">
                <a:effectLst/>
                <a:uFill>
                  <a:solidFill>
                    <a:srgbClr val="000000"/>
                  </a:solidFill>
                </a:uFill>
              </a:rPr>
              <a:t>The Treasurer prepares a </a:t>
            </a:r>
            <a:r>
              <a:rPr lang="en-US" sz="2000" u="sng" strike="noStrike" dirty="0">
                <a:effectLst/>
                <a:uFill>
                  <a:solidFill>
                    <a:srgbClr val="000000"/>
                  </a:solidFill>
                </a:uFill>
              </a:rPr>
              <a:t>working draft</a:t>
            </a:r>
            <a:r>
              <a:rPr lang="en-US" sz="2000" u="none" strike="noStrike" dirty="0">
                <a:effectLst/>
                <a:uFill>
                  <a:solidFill>
                    <a:srgbClr val="000000"/>
                  </a:solidFill>
                </a:uFill>
              </a:rPr>
              <a:t> of the proposed district budget, </a:t>
            </a:r>
          </a:p>
          <a:p>
            <a:pPr marL="0" lvl="3" fontAlgn="base">
              <a:lnSpc>
                <a:spcPct val="90000"/>
              </a:lnSpc>
              <a:spcBef>
                <a:spcPts val="1000"/>
              </a:spcBef>
              <a:buClr>
                <a:schemeClr val="accent1"/>
              </a:buClr>
              <a:buSzPct val="100000"/>
              <a:buBlip>
                <a:blip r:embed="rId3"/>
              </a:buBlip>
            </a:pPr>
            <a:r>
              <a:rPr lang="en-US" sz="2000" u="none" strike="noStrike" dirty="0">
                <a:effectLst/>
                <a:uFill>
                  <a:solidFill>
                    <a:srgbClr val="000000"/>
                  </a:solidFill>
                </a:uFill>
              </a:rPr>
              <a:t>The District Administrative Council prepares the proposed district budget for presentation at the district convention.  The Treasurer presents the budget to the convention body for approval.</a:t>
            </a:r>
          </a:p>
          <a:p>
            <a:pPr marL="0" lvl="3" fontAlgn="base">
              <a:lnSpc>
                <a:spcPct val="90000"/>
              </a:lnSpc>
              <a:spcBef>
                <a:spcPts val="1000"/>
              </a:spcBef>
              <a:buClr>
                <a:schemeClr val="accent1"/>
              </a:buClr>
              <a:buSzPct val="100000"/>
              <a:buBlip>
                <a:blip r:embed="rId3"/>
              </a:buBlip>
            </a:pPr>
            <a:r>
              <a:rPr lang="en-US" sz="2000" u="none" strike="noStrike" dirty="0">
                <a:effectLst/>
                <a:uFill>
                  <a:solidFill>
                    <a:srgbClr val="000000"/>
                  </a:solidFill>
                </a:uFill>
              </a:rPr>
              <a:t>For required items to be included in district budget </a:t>
            </a:r>
          </a:p>
          <a:p>
            <a:pPr marL="457200" lvl="4" fontAlgn="base">
              <a:lnSpc>
                <a:spcPct val="90000"/>
              </a:lnSpc>
              <a:spcBef>
                <a:spcPts val="1000"/>
              </a:spcBef>
              <a:buClr>
                <a:schemeClr val="accent1"/>
              </a:buClr>
              <a:buSzPct val="100000"/>
              <a:buBlip>
                <a:blip r:embed="rId3"/>
              </a:buBlip>
            </a:pPr>
            <a:r>
              <a:rPr lang="en-US" sz="2000" dirty="0">
                <a:effectLst/>
              </a:rPr>
              <a:t>Approved Expenses Paid By Pilot International For District Officers</a:t>
            </a:r>
          </a:p>
          <a:p>
            <a:pPr marL="457200" lvl="6">
              <a:lnSpc>
                <a:spcPct val="90000"/>
              </a:lnSpc>
              <a:spcBef>
                <a:spcPts val="1000"/>
              </a:spcBef>
              <a:buClr>
                <a:schemeClr val="accent1"/>
              </a:buClr>
              <a:buSzPct val="100000"/>
              <a:buBlip>
                <a:blip r:embed="rId3"/>
              </a:buBlip>
            </a:pPr>
            <a:r>
              <a:rPr lang="en-US" sz="2000" dirty="0">
                <a:effectLst/>
              </a:rPr>
              <a:t>Approved Expenses Paid By The District For District Officers</a:t>
            </a:r>
          </a:p>
          <a:p>
            <a:pPr marL="457200" lvl="6">
              <a:lnSpc>
                <a:spcPct val="90000"/>
              </a:lnSpc>
              <a:spcBef>
                <a:spcPts val="1000"/>
              </a:spcBef>
              <a:buClr>
                <a:schemeClr val="accent1"/>
              </a:buClr>
              <a:buSzPct val="100000"/>
              <a:buBlip>
                <a:blip r:embed="rId3"/>
              </a:buBlip>
            </a:pPr>
            <a:r>
              <a:rPr lang="en-US" sz="2000" dirty="0">
                <a:effectLst/>
              </a:rPr>
              <a:t>Expenses of District Operations Not Paid By Pilot International</a:t>
            </a:r>
          </a:p>
          <a:p>
            <a:pPr marL="457200" lvl="6">
              <a:lnSpc>
                <a:spcPct val="90000"/>
              </a:lnSpc>
              <a:spcBef>
                <a:spcPts val="1000"/>
              </a:spcBef>
              <a:buClr>
                <a:schemeClr val="accent1"/>
              </a:buClr>
              <a:buSzPct val="100000"/>
              <a:buBlip>
                <a:blip r:embed="rId3"/>
              </a:buBlip>
            </a:pPr>
            <a:r>
              <a:rPr lang="en-US" sz="2000" dirty="0">
                <a:effectLst/>
              </a:rPr>
              <a:t>Expenses paid By the Club For District Officers “District Convention Manual”</a:t>
            </a:r>
          </a:p>
          <a:p>
            <a:pPr marL="457200" lvl="6">
              <a:lnSpc>
                <a:spcPct val="90000"/>
              </a:lnSpc>
              <a:spcBef>
                <a:spcPts val="1000"/>
              </a:spcBef>
              <a:buClr>
                <a:schemeClr val="accent1"/>
              </a:buClr>
              <a:buSzPct val="100000"/>
              <a:buBlip>
                <a:blip r:embed="rId3"/>
              </a:buBlip>
            </a:pPr>
            <a:r>
              <a:rPr lang="en-US" sz="2000" dirty="0">
                <a:effectLst/>
              </a:rPr>
              <a:t>“Suggested District Budget Form”</a:t>
            </a:r>
          </a:p>
          <a:p>
            <a:pPr marL="457200" lvl="6">
              <a:lnSpc>
                <a:spcPct val="90000"/>
              </a:lnSpc>
              <a:spcBef>
                <a:spcPts val="1000"/>
              </a:spcBef>
              <a:buClr>
                <a:schemeClr val="accent1"/>
              </a:buClr>
              <a:buSzPct val="100000"/>
              <a:buBlip>
                <a:blip r:embed="rId3"/>
              </a:buBlip>
            </a:pPr>
            <a:r>
              <a:rPr lang="en-US" sz="2000" dirty="0">
                <a:effectLst/>
              </a:rPr>
              <a:t>District Standing Rules</a:t>
            </a:r>
          </a:p>
          <a:p>
            <a:pPr indent="-228600">
              <a:lnSpc>
                <a:spcPct val="90000"/>
              </a:lnSpc>
              <a:spcBef>
                <a:spcPts val="1000"/>
              </a:spcBef>
              <a:buClr>
                <a:schemeClr val="accent1"/>
              </a:buClr>
              <a:buSzPct val="80000"/>
              <a:buFont typeface="Arial" panose="020B0604020202020204" pitchFamily="34" charset="0"/>
              <a:buChar char="•"/>
              <a:tabLst>
                <a:tab pos="685800" algn="l"/>
                <a:tab pos="914400" algn="l"/>
              </a:tabLst>
            </a:pPr>
            <a:endParaRPr lang="en-US" sz="800" b="1" dirty="0">
              <a:effectLst/>
            </a:endParaRPr>
          </a:p>
        </p:txBody>
      </p:sp>
      <p:pic>
        <p:nvPicPr>
          <p:cNvPr id="15" name="Picture 14" descr="Logo&#10;&#10;Description automatically generated">
            <a:extLst>
              <a:ext uri="{FF2B5EF4-FFF2-40B4-BE49-F238E27FC236}">
                <a16:creationId xmlns:a16="http://schemas.microsoft.com/office/drawing/2014/main" id="{A233D326-930C-4074-B7AD-23DBF1E860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497" t="-4932" r="-6163" b="-5624"/>
          <a:stretch/>
        </p:blipFill>
        <p:spPr>
          <a:xfrm>
            <a:off x="7565571" y="1116004"/>
            <a:ext cx="4125686" cy="3972850"/>
          </a:xfrm>
          <a:prstGeom prst="rect">
            <a:avLst/>
          </a:prstGeom>
        </p:spPr>
      </p:pic>
    </p:spTree>
    <p:extLst>
      <p:ext uri="{BB962C8B-B14F-4D97-AF65-F5344CB8AC3E}">
        <p14:creationId xmlns:p14="http://schemas.microsoft.com/office/powerpoint/2010/main" val="94320147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EFC920F-B85A-4068-BD93-41064EDE9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1C559108-BBAE-426C-8564-051D2BA6D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4" name="Rectangle 23">
              <a:extLst>
                <a:ext uri="{FF2B5EF4-FFF2-40B4-BE49-F238E27FC236}">
                  <a16:creationId xmlns:a16="http://schemas.microsoft.com/office/drawing/2014/main" id="{42BC35EE-6650-42D2-AEFB-4B7CD1AF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952C743-9049-4DFB-878B-2AB07B6E4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99C8F28-E9F8-4D97-BB9C-EA4D8A820DB3}"/>
              </a:ext>
            </a:extLst>
          </p:cNvPr>
          <p:cNvSpPr txBox="1"/>
          <p:nvPr/>
        </p:nvSpPr>
        <p:spPr>
          <a:xfrm>
            <a:off x="1099425" y="1238081"/>
            <a:ext cx="4709345" cy="96295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Britannic Bold" panose="020B0903060703020204" pitchFamily="34" charset="0"/>
                <a:ea typeface="+mj-ea"/>
                <a:cs typeface="+mj-cs"/>
              </a:rPr>
              <a:t>TREASURER</a:t>
            </a:r>
          </a:p>
        </p:txBody>
      </p:sp>
      <p:sp>
        <p:nvSpPr>
          <p:cNvPr id="29" name="Rectangle 28">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890F308-15BA-485E-8A5B-530CE45EF8DC}"/>
              </a:ext>
            </a:extLst>
          </p:cNvPr>
          <p:cNvSpPr txBox="1"/>
          <p:nvPr/>
        </p:nvSpPr>
        <p:spPr>
          <a:xfrm>
            <a:off x="1100736" y="2508105"/>
            <a:ext cx="6856721" cy="3632493"/>
          </a:xfrm>
          <a:prstGeom prst="rect">
            <a:avLst/>
          </a:prstGeom>
        </p:spPr>
        <p:txBody>
          <a:bodyPr vert="horz" lIns="91440" tIns="45720" rIns="91440" bIns="45720" rtlCol="0" anchor="ctr">
            <a:normAutofit/>
          </a:bodyPr>
          <a:lstStyle/>
          <a:p>
            <a:pPr marL="288925" marR="0" lvl="1" indent="-285750">
              <a:lnSpc>
                <a:spcPct val="90000"/>
              </a:lnSpc>
              <a:spcBef>
                <a:spcPts val="1000"/>
              </a:spcBef>
              <a:buClr>
                <a:schemeClr val="accent1"/>
              </a:buClr>
              <a:buSzPct val="100000"/>
              <a:buBlip>
                <a:blip r:embed="rId3"/>
              </a:buBlip>
              <a:tabLst>
                <a:tab pos="457200" algn="l"/>
                <a:tab pos="914400" algn="l"/>
              </a:tabLst>
            </a:pPr>
            <a:r>
              <a:rPr lang="en-US" sz="2000" dirty="0">
                <a:effectLst/>
              </a:rPr>
              <a:t>Makes a year-to-date report of receipts and disbursements at the district convention</a:t>
            </a:r>
            <a:endParaRPr lang="en-US" sz="2000" dirty="0"/>
          </a:p>
          <a:p>
            <a:pPr marL="288925" marR="0" lvl="1" indent="-285750">
              <a:lnSpc>
                <a:spcPct val="90000"/>
              </a:lnSpc>
              <a:spcBef>
                <a:spcPts val="1000"/>
              </a:spcBef>
              <a:buClr>
                <a:schemeClr val="accent1"/>
              </a:buClr>
              <a:buSzPct val="100000"/>
              <a:buBlip>
                <a:blip r:embed="rId3"/>
              </a:buBlip>
              <a:tabLst>
                <a:tab pos="457200" algn="l"/>
                <a:tab pos="914400" algn="l"/>
              </a:tabLst>
            </a:pPr>
            <a:r>
              <a:rPr lang="en-US" sz="2000" dirty="0">
                <a:effectLst/>
              </a:rPr>
              <a:t>Delivers the supplies, files and official material for the office to the succeeding Treasurer with 15 days following the expiration of the term of office</a:t>
            </a:r>
          </a:p>
          <a:p>
            <a:pPr marL="288925" marR="0" lvl="1" indent="-285750">
              <a:lnSpc>
                <a:spcPct val="90000"/>
              </a:lnSpc>
              <a:spcBef>
                <a:spcPts val="1000"/>
              </a:spcBef>
              <a:buClr>
                <a:schemeClr val="accent1"/>
              </a:buClr>
              <a:buSzPct val="100000"/>
              <a:buBlip>
                <a:blip r:embed="rId3"/>
              </a:buBlip>
              <a:tabLst>
                <a:tab pos="457200" algn="l"/>
                <a:tab pos="914400" algn="l"/>
              </a:tabLst>
            </a:pPr>
            <a:r>
              <a:rPr lang="en-US" sz="2000" dirty="0">
                <a:effectLst/>
              </a:rPr>
              <a:t>Delivers the district treasurer’s books to the audit committee by July 31</a:t>
            </a:r>
          </a:p>
          <a:p>
            <a:pPr marL="288925" marR="0" lvl="1" indent="-285750">
              <a:lnSpc>
                <a:spcPct val="90000"/>
              </a:lnSpc>
              <a:spcBef>
                <a:spcPts val="1000"/>
              </a:spcBef>
              <a:buClr>
                <a:schemeClr val="accent1"/>
              </a:buClr>
              <a:buSzPct val="100000"/>
              <a:buBlip>
                <a:blip r:embed="rId3"/>
              </a:buBlip>
              <a:tabLst>
                <a:tab pos="457200" algn="l"/>
                <a:tab pos="914400" algn="l"/>
              </a:tabLst>
            </a:pPr>
            <a:r>
              <a:rPr lang="en-US" sz="2000" dirty="0">
                <a:effectLst/>
              </a:rPr>
              <a:t>Promotes attendance at the Pilot International Convention</a:t>
            </a:r>
          </a:p>
          <a:p>
            <a:pPr marL="288925" marR="0" lvl="1" indent="-285750">
              <a:lnSpc>
                <a:spcPct val="90000"/>
              </a:lnSpc>
              <a:spcBef>
                <a:spcPts val="1000"/>
              </a:spcBef>
              <a:buClr>
                <a:schemeClr val="accent1"/>
              </a:buClr>
              <a:buSzPct val="100000"/>
              <a:buBlip>
                <a:blip r:embed="rId3"/>
              </a:buBlip>
              <a:tabLst>
                <a:tab pos="457200" algn="l"/>
                <a:tab pos="914400" algn="l"/>
              </a:tabLst>
            </a:pPr>
            <a:r>
              <a:rPr lang="en-US" sz="2000" dirty="0">
                <a:effectLst/>
              </a:rPr>
              <a:t>Attends the Pilot International Convention and Council of Leaders</a:t>
            </a:r>
          </a:p>
        </p:txBody>
      </p:sp>
      <p:pic>
        <p:nvPicPr>
          <p:cNvPr id="15" name="Picture 14" descr="Logo&#10;&#10;Description automatically generated">
            <a:extLst>
              <a:ext uri="{FF2B5EF4-FFF2-40B4-BE49-F238E27FC236}">
                <a16:creationId xmlns:a16="http://schemas.microsoft.com/office/drawing/2014/main" id="{6082A7AD-0829-4826-8FD1-84320EC0D6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497" t="-4932" r="-6163" b="-5624"/>
          <a:stretch/>
        </p:blipFill>
        <p:spPr>
          <a:xfrm>
            <a:off x="7565571" y="1116004"/>
            <a:ext cx="4125686" cy="3972850"/>
          </a:xfrm>
          <a:prstGeom prst="rect">
            <a:avLst/>
          </a:prstGeom>
        </p:spPr>
      </p:pic>
    </p:spTree>
    <p:extLst>
      <p:ext uri="{BB962C8B-B14F-4D97-AF65-F5344CB8AC3E}">
        <p14:creationId xmlns:p14="http://schemas.microsoft.com/office/powerpoint/2010/main" val="1525040343"/>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57244B3-1B3D-49A8-BD18-589F01E95F5D}"/>
              </a:ext>
            </a:extLst>
          </p:cNvPr>
          <p:cNvSpPr txBox="1"/>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dirty="0">
                <a:latin typeface="Times New Roman" panose="02020603050405020304" pitchFamily="18" charset="0"/>
                <a:ea typeface="+mj-ea"/>
                <a:cs typeface="Times New Roman" panose="02020603050405020304" pitchFamily="18" charset="0"/>
              </a:rPr>
              <a:t>SECRETARY</a:t>
            </a:r>
          </a:p>
        </p:txBody>
      </p:sp>
      <p:grpSp>
        <p:nvGrpSpPr>
          <p:cNvPr id="23" name="Group 2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4" name="Rectangle 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0FD13E6-5F8F-43CE-B0E2-527757145018}"/>
              </a:ext>
            </a:extLst>
          </p:cNvPr>
          <p:cNvSpPr txBox="1"/>
          <p:nvPr/>
        </p:nvSpPr>
        <p:spPr>
          <a:xfrm>
            <a:off x="590719" y="2330505"/>
            <a:ext cx="4852138" cy="3979585"/>
          </a:xfrm>
          <a:prstGeom prst="rect">
            <a:avLst/>
          </a:prstGeom>
        </p:spPr>
        <p:txBody>
          <a:bodyPr vert="horz" lIns="91440" tIns="45720" rIns="91440" bIns="45720" rtlCol="0" anchor="ctr">
            <a:normAutofit/>
          </a:bodyPr>
          <a:lstStyle/>
          <a:p>
            <a:pPr marL="228600" marR="0" indent="-228600">
              <a:lnSpc>
                <a:spcPct val="90000"/>
              </a:lnSpc>
              <a:spcBef>
                <a:spcPts val="1000"/>
              </a:spcBef>
              <a:buClr>
                <a:schemeClr val="accent1"/>
              </a:buClr>
              <a:buSzPct val="100000"/>
              <a:buBlip>
                <a:blip r:embed="rId3"/>
              </a:buBlip>
              <a:tabLst>
                <a:tab pos="685800" algn="l"/>
                <a:tab pos="914400" algn="l"/>
              </a:tabLst>
            </a:pPr>
            <a:r>
              <a:rPr lang="en-US" sz="2000" dirty="0">
                <a:effectLst/>
              </a:rPr>
              <a:t>Before a Pilot accepts nomination for the office of District Secretary, it is recommended that the status, qualifications and duties of the office be studied.  </a:t>
            </a:r>
          </a:p>
          <a:p>
            <a:pPr marL="228600" marR="0" indent="-228600">
              <a:lnSpc>
                <a:spcPct val="90000"/>
              </a:lnSpc>
              <a:spcBef>
                <a:spcPts val="1000"/>
              </a:spcBef>
              <a:buClr>
                <a:schemeClr val="accent1"/>
              </a:buClr>
              <a:buSzPct val="100000"/>
              <a:buBlip>
                <a:blip r:embed="rId3"/>
              </a:buBlip>
              <a:tabLst>
                <a:tab pos="685800" algn="l"/>
                <a:tab pos="914400" algn="l"/>
              </a:tabLst>
            </a:pPr>
            <a:r>
              <a:rPr lang="en-US" sz="2000" dirty="0">
                <a:effectLst/>
              </a:rPr>
              <a:t>The nominee should be fully informed of the importance of the office, the qualifications required, and the duties and responsibilities assumed if elected.</a:t>
            </a:r>
          </a:p>
          <a:p>
            <a:pPr marL="0" marR="0" indent="-228600">
              <a:lnSpc>
                <a:spcPct val="90000"/>
              </a:lnSpc>
              <a:spcBef>
                <a:spcPts val="1000"/>
              </a:spcBef>
              <a:buClr>
                <a:schemeClr val="accent1"/>
              </a:buClr>
              <a:buSzPct val="80000"/>
              <a:buFont typeface="Arial" panose="020B0604020202020204" pitchFamily="34" charset="0"/>
              <a:buChar char="•"/>
              <a:tabLst>
                <a:tab pos="0" algn="l"/>
                <a:tab pos="457200" algn="l"/>
                <a:tab pos="685800" algn="l"/>
              </a:tabLst>
            </a:pPr>
            <a:endParaRPr lang="en-US" sz="1700" dirty="0">
              <a:effectLst/>
            </a:endParaRPr>
          </a:p>
        </p:txBody>
      </p:sp>
      <p:sp>
        <p:nvSpPr>
          <p:cNvPr id="29" name="Rectangle 2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Logo&#10;&#10;Description automatically generated">
            <a:extLst>
              <a:ext uri="{FF2B5EF4-FFF2-40B4-BE49-F238E27FC236}">
                <a16:creationId xmlns:a16="http://schemas.microsoft.com/office/drawing/2014/main" id="{346643B5-635D-4024-B6E8-8F7AD26F189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497" t="-4932" r="-6163" b="-5624"/>
          <a:stretch/>
        </p:blipFill>
        <p:spPr>
          <a:xfrm>
            <a:off x="7565571" y="1116004"/>
            <a:ext cx="4125686" cy="3972850"/>
          </a:xfrm>
          <a:prstGeom prst="rect">
            <a:avLst/>
          </a:prstGeom>
        </p:spPr>
      </p:pic>
    </p:spTree>
    <p:extLst>
      <p:ext uri="{BB962C8B-B14F-4D97-AF65-F5344CB8AC3E}">
        <p14:creationId xmlns:p14="http://schemas.microsoft.com/office/powerpoint/2010/main" val="2471005151"/>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F0464FD-E7C9-4099-A327-280CBC40D18E}"/>
              </a:ext>
            </a:extLst>
          </p:cNvPr>
          <p:cNvSpPr txBox="1"/>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dirty="0">
                <a:latin typeface="Times New Roman" panose="02020603050405020304" pitchFamily="18" charset="0"/>
                <a:ea typeface="+mj-ea"/>
                <a:cs typeface="Times New Roman" panose="02020603050405020304" pitchFamily="18" charset="0"/>
              </a:rPr>
              <a:t>SECRETARY</a:t>
            </a:r>
          </a:p>
        </p:txBody>
      </p:sp>
      <p:grpSp>
        <p:nvGrpSpPr>
          <p:cNvPr id="23" name="Group 2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4" name="Rectangle 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F303961-0156-46C2-B24D-711671417607}"/>
              </a:ext>
            </a:extLst>
          </p:cNvPr>
          <p:cNvSpPr txBox="1"/>
          <p:nvPr/>
        </p:nvSpPr>
        <p:spPr>
          <a:xfrm>
            <a:off x="590719" y="2330505"/>
            <a:ext cx="4559425" cy="3979585"/>
          </a:xfrm>
          <a:prstGeom prst="rect">
            <a:avLst/>
          </a:prstGeom>
        </p:spPr>
        <p:txBody>
          <a:bodyPr vert="horz" lIns="91440" tIns="45720" rIns="91440" bIns="45720" rtlCol="0" anchor="t" anchorCtr="0">
            <a:normAutofit/>
          </a:bodyPr>
          <a:lstStyle/>
          <a:p>
            <a:pPr marR="0" indent="-228600">
              <a:lnSpc>
                <a:spcPct val="90000"/>
              </a:lnSpc>
              <a:spcBef>
                <a:spcPts val="1000"/>
              </a:spcBef>
              <a:buClr>
                <a:schemeClr val="accent1"/>
              </a:buClr>
              <a:buSzPct val="80000"/>
              <a:buFont typeface="Arial" panose="020B0604020202020204" pitchFamily="34" charset="0"/>
              <a:buChar char="•"/>
              <a:tabLst>
                <a:tab pos="0" algn="l"/>
                <a:tab pos="457200" algn="l"/>
                <a:tab pos="685800" algn="l"/>
              </a:tabLst>
            </a:pPr>
            <a:endParaRPr lang="en-US" sz="2000" b="1" dirty="0">
              <a:effectLst/>
            </a:endParaRPr>
          </a:p>
          <a:p>
            <a:pPr marL="457200" marR="0" lvl="0" indent="-342900">
              <a:lnSpc>
                <a:spcPct val="90000"/>
              </a:lnSpc>
              <a:spcBef>
                <a:spcPts val="1000"/>
              </a:spcBef>
              <a:buClr>
                <a:schemeClr val="accent1"/>
              </a:buClr>
              <a:buSzPct val="100000"/>
              <a:buBlip>
                <a:blip r:embed="rId3"/>
              </a:buBlip>
              <a:tabLst>
                <a:tab pos="0" algn="l"/>
                <a:tab pos="457200" algn="l"/>
                <a:tab pos="685800" algn="l"/>
              </a:tabLst>
            </a:pPr>
            <a:r>
              <a:rPr lang="en-US" sz="2000" dirty="0">
                <a:effectLst/>
              </a:rPr>
              <a:t>The office of Secretary is to assist the Governor.</a:t>
            </a:r>
          </a:p>
          <a:p>
            <a:pPr marL="457200" marR="0" lvl="0" indent="-342900">
              <a:lnSpc>
                <a:spcPct val="90000"/>
              </a:lnSpc>
              <a:spcBef>
                <a:spcPts val="1000"/>
              </a:spcBef>
              <a:buClr>
                <a:schemeClr val="accent1"/>
              </a:buClr>
              <a:buSzPct val="100000"/>
              <a:buBlip>
                <a:blip r:embed="rId3"/>
              </a:buBlip>
              <a:tabLst>
                <a:tab pos="0" algn="l"/>
                <a:tab pos="457200" algn="l"/>
                <a:tab pos="685800" algn="l"/>
              </a:tabLst>
            </a:pPr>
            <a:r>
              <a:rPr lang="en-US" sz="2000" dirty="0">
                <a:effectLst/>
              </a:rPr>
              <a:t>The District Secretary is a district officer and a member of the DAC/DEC.</a:t>
            </a:r>
          </a:p>
        </p:txBody>
      </p:sp>
      <p:sp>
        <p:nvSpPr>
          <p:cNvPr id="29" name="Rectangle 2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74D16E25-17A6-4C25-BD0F-B046E9E2D5C2}"/>
              </a:ext>
            </a:extLst>
          </p:cNvPr>
          <p:cNvPicPr>
            <a:picLocks noChangeAspect="1"/>
          </p:cNvPicPr>
          <p:nvPr/>
        </p:nvPicPr>
        <p:blipFill rotWithShape="1">
          <a:blip r:embed="rId3">
            <a:extLst>
              <a:ext uri="{28A0092B-C50C-407E-A947-70E740481C1C}">
                <a14:useLocalDpi xmlns:a14="http://schemas.microsoft.com/office/drawing/2010/main" val="0"/>
              </a:ext>
            </a:extLst>
          </a:blip>
          <a:srcRect t="2083" r="4" b="4"/>
          <a:stretch/>
        </p:blipFill>
        <p:spPr>
          <a:xfrm>
            <a:off x="5977788" y="799352"/>
            <a:ext cx="5425410" cy="5259296"/>
          </a:xfrm>
          <a:prstGeom prst="rect">
            <a:avLst/>
          </a:prstGeom>
        </p:spPr>
      </p:pic>
    </p:spTree>
    <p:extLst>
      <p:ext uri="{BB962C8B-B14F-4D97-AF65-F5344CB8AC3E}">
        <p14:creationId xmlns:p14="http://schemas.microsoft.com/office/powerpoint/2010/main" val="177876532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B3E8B71-C237-44CF-9E74-559BA3F504B0}"/>
              </a:ext>
            </a:extLst>
          </p:cNvPr>
          <p:cNvSpPr txBox="1"/>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dirty="0">
                <a:latin typeface="Times New Roman" panose="02020603050405020304" pitchFamily="18" charset="0"/>
                <a:ea typeface="+mj-ea"/>
                <a:cs typeface="Times New Roman" panose="02020603050405020304" pitchFamily="18" charset="0"/>
              </a:rPr>
              <a:t>SECRETARY</a:t>
            </a:r>
          </a:p>
        </p:txBody>
      </p:sp>
      <p:grpSp>
        <p:nvGrpSpPr>
          <p:cNvPr id="24" name="Group 2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5" name="Rectangle 2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04FE9F-53C7-4DEE-88F5-FF8595E48567}"/>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marL="288925" marR="0" lvl="1" indent="-285750">
              <a:lnSpc>
                <a:spcPct val="90000"/>
              </a:lnSpc>
              <a:spcBef>
                <a:spcPts val="1000"/>
              </a:spcBef>
              <a:buClr>
                <a:schemeClr val="accent1"/>
              </a:buClr>
              <a:buSzPct val="100000"/>
              <a:buBlip>
                <a:blip r:embed="rId3"/>
              </a:buBlip>
              <a:tabLst>
                <a:tab pos="457200" algn="l"/>
                <a:tab pos="628650" algn="l"/>
              </a:tabLst>
            </a:pPr>
            <a:r>
              <a:rPr lang="en-US" sz="2000" dirty="0">
                <a:effectLst/>
              </a:rPr>
              <a:t>Serves under the supervision of the Governor.</a:t>
            </a:r>
          </a:p>
          <a:p>
            <a:pPr marL="288925" marR="0" lvl="1" indent="-285750">
              <a:lnSpc>
                <a:spcPct val="90000"/>
              </a:lnSpc>
              <a:spcBef>
                <a:spcPts val="1000"/>
              </a:spcBef>
              <a:buClr>
                <a:schemeClr val="accent1"/>
              </a:buClr>
              <a:buSzPct val="100000"/>
              <a:buBlip>
                <a:blip r:embed="rId3"/>
              </a:buBlip>
              <a:tabLst>
                <a:tab pos="457200" algn="l"/>
                <a:tab pos="628650" algn="l"/>
              </a:tabLst>
            </a:pPr>
            <a:r>
              <a:rPr lang="en-US" sz="2000" dirty="0">
                <a:effectLst/>
              </a:rPr>
              <a:t>Works with the DAC/DEC.  </a:t>
            </a:r>
          </a:p>
          <a:p>
            <a:pPr marL="288925" marR="0" indent="-285750">
              <a:lnSpc>
                <a:spcPct val="90000"/>
              </a:lnSpc>
              <a:spcBef>
                <a:spcPts val="1000"/>
              </a:spcBef>
              <a:buClr>
                <a:schemeClr val="accent1"/>
              </a:buClr>
              <a:buSzPct val="100000"/>
              <a:buBlip>
                <a:blip r:embed="rId3"/>
              </a:buBlip>
              <a:tabLst>
                <a:tab pos="457200" algn="l"/>
                <a:tab pos="628650" algn="l"/>
                <a:tab pos="914400" algn="l"/>
              </a:tabLst>
            </a:pPr>
            <a:r>
              <a:rPr lang="en-US" sz="2000" dirty="0">
                <a:effectLst/>
              </a:rPr>
              <a:t>NOTE: If the District Secretary is not present at a DAC/DEC meeting, another member of the DAC/DEC is appointed to take the minutes.</a:t>
            </a:r>
          </a:p>
          <a:p>
            <a:pPr marL="288925" marR="0" lvl="1" indent="-285750">
              <a:lnSpc>
                <a:spcPct val="90000"/>
              </a:lnSpc>
              <a:spcBef>
                <a:spcPts val="1000"/>
              </a:spcBef>
              <a:buClr>
                <a:schemeClr val="accent1"/>
              </a:buClr>
              <a:buSzPct val="100000"/>
              <a:buBlip>
                <a:blip r:embed="rId3"/>
              </a:buBlip>
              <a:tabLst>
                <a:tab pos="457200" algn="l"/>
                <a:tab pos="628650" algn="l"/>
                <a:tab pos="914400" algn="l"/>
              </a:tabLst>
            </a:pPr>
            <a:r>
              <a:rPr lang="en-US" sz="2000" dirty="0">
                <a:effectLst/>
              </a:rPr>
              <a:t>Assists the Governor in handling correspondence of the district.</a:t>
            </a:r>
          </a:p>
          <a:p>
            <a:pPr marL="3175" marR="0">
              <a:lnSpc>
                <a:spcPct val="90000"/>
              </a:lnSpc>
              <a:spcBef>
                <a:spcPts val="1000"/>
              </a:spcBef>
              <a:buClr>
                <a:schemeClr val="accent1"/>
              </a:buClr>
              <a:buSzPct val="80000"/>
              <a:tabLst>
                <a:tab pos="0" algn="l"/>
                <a:tab pos="457200" algn="l"/>
                <a:tab pos="685800" algn="l"/>
              </a:tabLst>
            </a:pPr>
            <a:endParaRPr lang="en-US" sz="1300" b="1" dirty="0"/>
          </a:p>
          <a:p>
            <a:pPr marL="0" marR="0" indent="-228600">
              <a:lnSpc>
                <a:spcPct val="90000"/>
              </a:lnSpc>
              <a:spcBef>
                <a:spcPts val="1000"/>
              </a:spcBef>
              <a:buClr>
                <a:schemeClr val="accent1"/>
              </a:buClr>
              <a:buSzPct val="80000"/>
              <a:buFont typeface="Arial" panose="020B0604020202020204" pitchFamily="34" charset="0"/>
              <a:buChar char="•"/>
              <a:tabLst>
                <a:tab pos="0" algn="l"/>
                <a:tab pos="457200" algn="l"/>
                <a:tab pos="685800" algn="l"/>
              </a:tabLst>
            </a:pPr>
            <a:endParaRPr lang="en-US" sz="1300" b="1" dirty="0">
              <a:effectLst/>
            </a:endParaRPr>
          </a:p>
        </p:txBody>
      </p:sp>
      <p:sp>
        <p:nvSpPr>
          <p:cNvPr id="30" name="Rectangle 2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ABD4390C-362C-44DA-93B8-F2FB599E465A}"/>
              </a:ext>
            </a:extLst>
          </p:cNvPr>
          <p:cNvPicPr>
            <a:picLocks noChangeAspect="1"/>
          </p:cNvPicPr>
          <p:nvPr/>
        </p:nvPicPr>
        <p:blipFill rotWithShape="1">
          <a:blip r:embed="rId3">
            <a:extLst>
              <a:ext uri="{28A0092B-C50C-407E-A947-70E740481C1C}">
                <a14:useLocalDpi xmlns:a14="http://schemas.microsoft.com/office/drawing/2010/main" val="0"/>
              </a:ext>
            </a:extLst>
          </a:blip>
          <a:srcRect t="2083" r="4" b="4"/>
          <a:stretch/>
        </p:blipFill>
        <p:spPr>
          <a:xfrm>
            <a:off x="5977788" y="799352"/>
            <a:ext cx="5425410" cy="5259296"/>
          </a:xfrm>
          <a:prstGeom prst="rect">
            <a:avLst/>
          </a:prstGeom>
        </p:spPr>
      </p:pic>
    </p:spTree>
    <p:extLst>
      <p:ext uri="{BB962C8B-B14F-4D97-AF65-F5344CB8AC3E}">
        <p14:creationId xmlns:p14="http://schemas.microsoft.com/office/powerpoint/2010/main" val="271556884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B3E8B71-C237-44CF-9E74-559BA3F504B0}"/>
              </a:ext>
            </a:extLst>
          </p:cNvPr>
          <p:cNvSpPr txBox="1"/>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dirty="0">
                <a:latin typeface="Times New Roman" panose="02020603050405020304" pitchFamily="18" charset="0"/>
                <a:ea typeface="+mj-ea"/>
                <a:cs typeface="Times New Roman" panose="02020603050405020304" pitchFamily="18" charset="0"/>
              </a:rPr>
              <a:t>SECRETARY</a:t>
            </a:r>
          </a:p>
        </p:txBody>
      </p:sp>
      <p:grpSp>
        <p:nvGrpSpPr>
          <p:cNvPr id="24" name="Group 2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5" name="Rectangle 2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04FE9F-53C7-4DEE-88F5-FF8595E48567}"/>
              </a:ext>
            </a:extLst>
          </p:cNvPr>
          <p:cNvSpPr txBox="1"/>
          <p:nvPr/>
        </p:nvSpPr>
        <p:spPr>
          <a:xfrm>
            <a:off x="590719" y="2330505"/>
            <a:ext cx="5004538" cy="3979585"/>
          </a:xfrm>
          <a:prstGeom prst="rect">
            <a:avLst/>
          </a:prstGeom>
        </p:spPr>
        <p:txBody>
          <a:bodyPr vert="horz" lIns="91440" tIns="45720" rIns="91440" bIns="45720" rtlCol="0" anchor="ctr">
            <a:normAutofit/>
          </a:bodyPr>
          <a:lstStyle/>
          <a:p>
            <a:pPr marL="288925" marR="0" lvl="1" indent="-285750">
              <a:lnSpc>
                <a:spcPct val="90000"/>
              </a:lnSpc>
              <a:spcBef>
                <a:spcPts val="1000"/>
              </a:spcBef>
              <a:buClr>
                <a:schemeClr val="accent1"/>
              </a:buClr>
              <a:buSzPct val="100000"/>
              <a:buBlip>
                <a:blip r:embed="rId3"/>
              </a:buBlip>
              <a:tabLst>
                <a:tab pos="457200" algn="l"/>
                <a:tab pos="628650" algn="l"/>
                <a:tab pos="914400" algn="l"/>
              </a:tabLst>
            </a:pPr>
            <a:r>
              <a:rPr lang="en-US" sz="2000" dirty="0"/>
              <a:t>k</a:t>
            </a:r>
            <a:r>
              <a:rPr lang="en-US" sz="2000" dirty="0">
                <a:effectLst/>
              </a:rPr>
              <a:t>eeping district membership records by recording changes </a:t>
            </a:r>
          </a:p>
          <a:p>
            <a:pPr marL="288925" marR="0" lvl="1" indent="-285750">
              <a:lnSpc>
                <a:spcPct val="90000"/>
              </a:lnSpc>
              <a:spcBef>
                <a:spcPts val="1000"/>
              </a:spcBef>
              <a:buClr>
                <a:schemeClr val="accent1"/>
              </a:buClr>
              <a:buSzPct val="100000"/>
              <a:buBlip>
                <a:blip r:embed="rId3"/>
              </a:buBlip>
              <a:tabLst>
                <a:tab pos="457200" algn="l"/>
                <a:tab pos="628650" algn="l"/>
                <a:tab pos="914400" algn="l"/>
              </a:tabLst>
            </a:pPr>
            <a:r>
              <a:rPr lang="en-US" sz="2000" dirty="0">
                <a:effectLst/>
              </a:rPr>
              <a:t>Serves as a member of the District Convention Committee and performs the “Duties and Responsibilities of the District Secretary.” </a:t>
            </a:r>
          </a:p>
          <a:p>
            <a:pPr marL="288925" marR="0" lvl="1" indent="-285750">
              <a:lnSpc>
                <a:spcPct val="90000"/>
              </a:lnSpc>
              <a:spcBef>
                <a:spcPts val="1000"/>
              </a:spcBef>
              <a:buClr>
                <a:schemeClr val="accent1"/>
              </a:buClr>
              <a:buSzPct val="100000"/>
              <a:buBlip>
                <a:blip r:embed="rId3"/>
              </a:buBlip>
              <a:tabLst>
                <a:tab pos="457200" algn="l"/>
                <a:tab pos="628650" algn="l"/>
                <a:tab pos="914400" algn="l"/>
              </a:tabLst>
            </a:pPr>
            <a:r>
              <a:rPr lang="en-US" sz="2000" dirty="0">
                <a:effectLst/>
              </a:rPr>
              <a:t>If the Secretary is unable to attend the District Convention, an interim secretary is appointed to serve during the convention only.</a:t>
            </a:r>
          </a:p>
          <a:p>
            <a:pPr marL="231775" marR="0" indent="-228600">
              <a:lnSpc>
                <a:spcPct val="90000"/>
              </a:lnSpc>
              <a:spcBef>
                <a:spcPts val="1000"/>
              </a:spcBef>
              <a:buClr>
                <a:schemeClr val="accent1"/>
              </a:buClr>
              <a:buSzPct val="80000"/>
              <a:buFont typeface="Arial" panose="020B0604020202020204" pitchFamily="34" charset="0"/>
              <a:buChar char="•"/>
              <a:tabLst>
                <a:tab pos="0" algn="l"/>
                <a:tab pos="457200" algn="l"/>
                <a:tab pos="685800" algn="l"/>
              </a:tabLst>
            </a:pPr>
            <a:endParaRPr lang="en-US" sz="1300" b="1" dirty="0"/>
          </a:p>
          <a:p>
            <a:pPr marL="0" marR="0" indent="-228600">
              <a:lnSpc>
                <a:spcPct val="90000"/>
              </a:lnSpc>
              <a:spcBef>
                <a:spcPts val="1000"/>
              </a:spcBef>
              <a:buClr>
                <a:schemeClr val="accent1"/>
              </a:buClr>
              <a:buSzPct val="80000"/>
              <a:buFont typeface="Arial" panose="020B0604020202020204" pitchFamily="34" charset="0"/>
              <a:buChar char="•"/>
              <a:tabLst>
                <a:tab pos="0" algn="l"/>
                <a:tab pos="457200" algn="l"/>
                <a:tab pos="685800" algn="l"/>
              </a:tabLst>
            </a:pPr>
            <a:endParaRPr lang="en-US" sz="1300" b="1" dirty="0">
              <a:effectLst/>
            </a:endParaRPr>
          </a:p>
        </p:txBody>
      </p:sp>
      <p:sp>
        <p:nvSpPr>
          <p:cNvPr id="30" name="Rectangle 2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ABD4390C-362C-44DA-93B8-F2FB599E465A}"/>
              </a:ext>
            </a:extLst>
          </p:cNvPr>
          <p:cNvPicPr>
            <a:picLocks noChangeAspect="1"/>
          </p:cNvPicPr>
          <p:nvPr/>
        </p:nvPicPr>
        <p:blipFill rotWithShape="1">
          <a:blip r:embed="rId3">
            <a:extLst>
              <a:ext uri="{28A0092B-C50C-407E-A947-70E740481C1C}">
                <a14:useLocalDpi xmlns:a14="http://schemas.microsoft.com/office/drawing/2010/main" val="0"/>
              </a:ext>
            </a:extLst>
          </a:blip>
          <a:srcRect t="2083" r="4" b="4"/>
          <a:stretch/>
        </p:blipFill>
        <p:spPr>
          <a:xfrm>
            <a:off x="5977788" y="799352"/>
            <a:ext cx="5425410" cy="5259296"/>
          </a:xfrm>
          <a:prstGeom prst="rect">
            <a:avLst/>
          </a:prstGeom>
        </p:spPr>
      </p:pic>
    </p:spTree>
    <p:extLst>
      <p:ext uri="{BB962C8B-B14F-4D97-AF65-F5344CB8AC3E}">
        <p14:creationId xmlns:p14="http://schemas.microsoft.com/office/powerpoint/2010/main" val="358019938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5FBEE4-8337-4985-A0F3-0DBC2A7B42B2}"/>
              </a:ext>
            </a:extLst>
          </p:cNvPr>
          <p:cNvSpPr txBox="1"/>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dirty="0">
                <a:latin typeface="Times New Roman" panose="02020603050405020304" pitchFamily="18" charset="0"/>
                <a:ea typeface="+mj-ea"/>
                <a:cs typeface="Times New Roman" panose="02020603050405020304" pitchFamily="18" charset="0"/>
              </a:rPr>
              <a:t>SECRETARY</a:t>
            </a:r>
          </a:p>
        </p:txBody>
      </p:sp>
      <p:grpSp>
        <p:nvGrpSpPr>
          <p:cNvPr id="24" name="Group 2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5" name="Rectangle 2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908194F-BBFC-49D2-A0BB-E19C9C8A7B5C}"/>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marL="55563" marR="0" lvl="1">
              <a:lnSpc>
                <a:spcPct val="90000"/>
              </a:lnSpc>
              <a:spcBef>
                <a:spcPts val="1000"/>
              </a:spcBef>
              <a:buClr>
                <a:schemeClr val="accent1"/>
              </a:buClr>
              <a:buSzPct val="80000"/>
              <a:tabLst>
                <a:tab pos="457200" algn="l"/>
                <a:tab pos="628650" algn="l"/>
                <a:tab pos="914400" algn="l"/>
              </a:tabLst>
            </a:pPr>
            <a:r>
              <a:rPr lang="en-US" sz="1600" u="sng" dirty="0">
                <a:effectLst/>
              </a:rPr>
              <a:t>Minutes of District Meetings</a:t>
            </a:r>
            <a:endParaRPr lang="en-US" sz="1600" dirty="0">
              <a:effectLst/>
            </a:endParaRPr>
          </a:p>
          <a:p>
            <a:pPr marL="284163" marR="0" lvl="2" indent="-228600">
              <a:lnSpc>
                <a:spcPct val="90000"/>
              </a:lnSpc>
              <a:spcBef>
                <a:spcPts val="1000"/>
              </a:spcBef>
              <a:buClr>
                <a:schemeClr val="accent1"/>
              </a:buClr>
              <a:buSzPct val="80000"/>
              <a:buFont typeface="Arial" panose="020B0604020202020204" pitchFamily="34" charset="0"/>
              <a:buChar char="•"/>
              <a:tabLst>
                <a:tab pos="457200" algn="l"/>
                <a:tab pos="628650" algn="l"/>
                <a:tab pos="914400" algn="l"/>
              </a:tabLst>
            </a:pPr>
            <a:r>
              <a:rPr lang="en-US" sz="1600" dirty="0">
                <a:effectLst/>
              </a:rPr>
              <a:t>Takes and transcribes the minutes of the district convention</a:t>
            </a:r>
          </a:p>
          <a:p>
            <a:pPr marL="284163" marR="0" lvl="2" indent="-228600">
              <a:lnSpc>
                <a:spcPct val="90000"/>
              </a:lnSpc>
              <a:spcBef>
                <a:spcPts val="1000"/>
              </a:spcBef>
              <a:buClr>
                <a:schemeClr val="accent1"/>
              </a:buClr>
              <a:buSzPct val="80000"/>
              <a:buFont typeface="Arial" panose="020B0604020202020204" pitchFamily="34" charset="0"/>
              <a:buChar char="•"/>
              <a:tabLst>
                <a:tab pos="457200" algn="l"/>
                <a:tab pos="628650" algn="l"/>
                <a:tab pos="914400" algn="l"/>
              </a:tabLst>
            </a:pPr>
            <a:r>
              <a:rPr lang="en-US" sz="1600" dirty="0">
                <a:effectLst/>
              </a:rPr>
              <a:t>edits them and when approved by the DAC/DEC, duplicates and mails/emails the minutes within 60 days following the convention.  </a:t>
            </a:r>
          </a:p>
          <a:p>
            <a:pPr marL="284163" marR="0" lvl="2" indent="-228600">
              <a:lnSpc>
                <a:spcPct val="90000"/>
              </a:lnSpc>
              <a:spcBef>
                <a:spcPts val="1000"/>
              </a:spcBef>
              <a:buClr>
                <a:schemeClr val="accent1"/>
              </a:buClr>
              <a:buSzPct val="80000"/>
              <a:buFont typeface="Arial" panose="020B0604020202020204" pitchFamily="34" charset="0"/>
              <a:buChar char="•"/>
              <a:tabLst>
                <a:tab pos="457200" algn="l"/>
                <a:tab pos="628650" algn="l"/>
                <a:tab pos="914400" algn="l"/>
              </a:tabLst>
            </a:pPr>
            <a:r>
              <a:rPr lang="en-US" sz="1600" dirty="0">
                <a:effectLst/>
              </a:rPr>
              <a:t>Copies of the minutes of the district convention </a:t>
            </a:r>
          </a:p>
          <a:p>
            <a:pPr marL="284163" indent="-228600">
              <a:lnSpc>
                <a:spcPct val="90000"/>
              </a:lnSpc>
              <a:spcBef>
                <a:spcPts val="1000"/>
              </a:spcBef>
              <a:buClr>
                <a:schemeClr val="accent1"/>
              </a:buClr>
              <a:buSzPct val="80000"/>
              <a:buFont typeface="Arial" panose="020B0604020202020204" pitchFamily="34" charset="0"/>
              <a:buChar char="•"/>
            </a:pPr>
            <a:r>
              <a:rPr lang="en-US" sz="1600" dirty="0">
                <a:effectLst/>
              </a:rPr>
              <a:t>If business is conducted at Fall Council, takes and transcribes the minutes, edits them and when approved mails/email the minutes within 30 days following the meeting. </a:t>
            </a:r>
          </a:p>
        </p:txBody>
      </p:sp>
      <p:sp>
        <p:nvSpPr>
          <p:cNvPr id="30" name="Rectangle 2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5CF72E2E-E748-4FB7-93FE-57E2EEF042E4}"/>
              </a:ext>
            </a:extLst>
          </p:cNvPr>
          <p:cNvPicPr>
            <a:picLocks noChangeAspect="1"/>
          </p:cNvPicPr>
          <p:nvPr/>
        </p:nvPicPr>
        <p:blipFill rotWithShape="1">
          <a:blip r:embed="rId3">
            <a:extLst>
              <a:ext uri="{28A0092B-C50C-407E-A947-70E740481C1C}">
                <a14:useLocalDpi xmlns:a14="http://schemas.microsoft.com/office/drawing/2010/main" val="0"/>
              </a:ext>
            </a:extLst>
          </a:blip>
          <a:srcRect t="2083" r="4" b="4"/>
          <a:stretch/>
        </p:blipFill>
        <p:spPr>
          <a:xfrm>
            <a:off x="5977788" y="799352"/>
            <a:ext cx="5425410" cy="5259296"/>
          </a:xfrm>
          <a:prstGeom prst="rect">
            <a:avLst/>
          </a:prstGeom>
        </p:spPr>
      </p:pic>
    </p:spTree>
    <p:extLst>
      <p:ext uri="{BB962C8B-B14F-4D97-AF65-F5344CB8AC3E}">
        <p14:creationId xmlns:p14="http://schemas.microsoft.com/office/powerpoint/2010/main" val="17496702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5FBEE4-8337-4985-A0F3-0DBC2A7B42B2}"/>
              </a:ext>
            </a:extLst>
          </p:cNvPr>
          <p:cNvSpPr txBox="1"/>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dirty="0">
                <a:latin typeface="Times New Roman" panose="02020603050405020304" pitchFamily="18" charset="0"/>
                <a:ea typeface="+mj-ea"/>
                <a:cs typeface="Times New Roman" panose="02020603050405020304" pitchFamily="18" charset="0"/>
              </a:rPr>
              <a:t>SECRETARY</a:t>
            </a:r>
          </a:p>
        </p:txBody>
      </p:sp>
      <p:grpSp>
        <p:nvGrpSpPr>
          <p:cNvPr id="24" name="Group 2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5" name="Rectangle 2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908194F-BBFC-49D2-A0BB-E19C9C8A7B5C}"/>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marL="55563" marR="0" lvl="1">
              <a:lnSpc>
                <a:spcPct val="90000"/>
              </a:lnSpc>
              <a:spcBef>
                <a:spcPts val="1000"/>
              </a:spcBef>
              <a:buClr>
                <a:schemeClr val="accent1"/>
              </a:buClr>
              <a:buSzPct val="80000"/>
              <a:tabLst>
                <a:tab pos="457200" algn="l"/>
                <a:tab pos="628650" algn="l"/>
                <a:tab pos="914400" algn="l"/>
              </a:tabLst>
            </a:pPr>
            <a:r>
              <a:rPr lang="en-US" sz="1700" u="sng" dirty="0">
                <a:effectLst/>
              </a:rPr>
              <a:t>Minutes of District Meetings</a:t>
            </a:r>
            <a:endParaRPr lang="en-US" sz="1700" dirty="0">
              <a:effectLst/>
            </a:endParaRPr>
          </a:p>
          <a:p>
            <a:pPr marL="284163" marR="0" lvl="2" indent="-228600">
              <a:lnSpc>
                <a:spcPct val="90000"/>
              </a:lnSpc>
              <a:spcBef>
                <a:spcPts val="1000"/>
              </a:spcBef>
              <a:buClr>
                <a:schemeClr val="accent1"/>
              </a:buClr>
              <a:buSzPct val="80000"/>
              <a:buFont typeface="Arial" panose="020B0604020202020204" pitchFamily="34" charset="0"/>
              <a:buChar char="•"/>
              <a:tabLst>
                <a:tab pos="457200" algn="l"/>
                <a:tab pos="628650" algn="l"/>
                <a:tab pos="914400" algn="l"/>
              </a:tabLst>
            </a:pPr>
            <a:r>
              <a:rPr lang="en-US" sz="1700" dirty="0">
                <a:effectLst/>
              </a:rPr>
              <a:t>Copies of the minutes of the Fall Council are distributed by the Secretary in accordance with instructions in policies for “District Fall Council.”</a:t>
            </a:r>
          </a:p>
          <a:p>
            <a:pPr marL="284163" indent="-228600">
              <a:lnSpc>
                <a:spcPct val="90000"/>
              </a:lnSpc>
              <a:spcBef>
                <a:spcPts val="1000"/>
              </a:spcBef>
              <a:buClr>
                <a:schemeClr val="accent1"/>
              </a:buClr>
              <a:buSzPct val="80000"/>
              <a:buFont typeface="Arial" panose="020B0604020202020204" pitchFamily="34" charset="0"/>
              <a:buChar char="•"/>
            </a:pPr>
            <a:r>
              <a:rPr lang="en-US" sz="1700" dirty="0">
                <a:effectLst/>
              </a:rPr>
              <a:t>Fall Council date, location, list of clubs represented, total attendees, and a copy of the agenda/program</a:t>
            </a:r>
          </a:p>
          <a:p>
            <a:pPr marL="284163" indent="-228600">
              <a:lnSpc>
                <a:spcPct val="90000"/>
              </a:lnSpc>
              <a:spcBef>
                <a:spcPts val="1000"/>
              </a:spcBef>
              <a:buClr>
                <a:schemeClr val="accent1"/>
              </a:buClr>
              <a:buSzPct val="80000"/>
              <a:buFont typeface="Arial" panose="020B0604020202020204" pitchFamily="34" charset="0"/>
              <a:buChar char="•"/>
            </a:pPr>
            <a:r>
              <a:rPr lang="en-US" sz="1700" dirty="0">
                <a:effectLst/>
              </a:rPr>
              <a:t>Expenses for printing and mailing the minutes are paid from district funds.</a:t>
            </a:r>
          </a:p>
          <a:p>
            <a:pPr marL="285750" indent="-228600">
              <a:lnSpc>
                <a:spcPct val="90000"/>
              </a:lnSpc>
              <a:spcBef>
                <a:spcPts val="1000"/>
              </a:spcBef>
              <a:buClr>
                <a:schemeClr val="accent1"/>
              </a:buClr>
              <a:buSzPct val="80000"/>
              <a:buFont typeface="Arial" panose="020B0604020202020204" pitchFamily="34" charset="0"/>
              <a:buChar char="•"/>
            </a:pPr>
            <a:endParaRPr lang="en-US" sz="1700" b="1" dirty="0">
              <a:effectLst/>
            </a:endParaRPr>
          </a:p>
        </p:txBody>
      </p:sp>
      <p:sp>
        <p:nvSpPr>
          <p:cNvPr id="30" name="Rectangle 2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3EB0BD2A-0D68-44E3-82B1-ABB2411B4401}"/>
              </a:ext>
            </a:extLst>
          </p:cNvPr>
          <p:cNvPicPr>
            <a:picLocks noChangeAspect="1"/>
          </p:cNvPicPr>
          <p:nvPr/>
        </p:nvPicPr>
        <p:blipFill rotWithShape="1">
          <a:blip r:embed="rId3">
            <a:extLst>
              <a:ext uri="{28A0092B-C50C-407E-A947-70E740481C1C}">
                <a14:useLocalDpi xmlns:a14="http://schemas.microsoft.com/office/drawing/2010/main" val="0"/>
              </a:ext>
            </a:extLst>
          </a:blip>
          <a:srcRect t="2083" r="4" b="4"/>
          <a:stretch/>
        </p:blipFill>
        <p:spPr>
          <a:xfrm>
            <a:off x="5977788" y="799352"/>
            <a:ext cx="5425410" cy="5259296"/>
          </a:xfrm>
          <a:prstGeom prst="rect">
            <a:avLst/>
          </a:prstGeom>
        </p:spPr>
      </p:pic>
    </p:spTree>
    <p:extLst>
      <p:ext uri="{BB962C8B-B14F-4D97-AF65-F5344CB8AC3E}">
        <p14:creationId xmlns:p14="http://schemas.microsoft.com/office/powerpoint/2010/main" val="359879155"/>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AE0533C-5D94-4C70-8BA1-C8E342FB3751}"/>
              </a:ext>
            </a:extLst>
          </p:cNvPr>
          <p:cNvSpPr txBox="1"/>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dirty="0">
                <a:latin typeface="Times New Roman" panose="02020603050405020304" pitchFamily="18" charset="0"/>
                <a:ea typeface="+mj-ea"/>
                <a:cs typeface="Times New Roman" panose="02020603050405020304" pitchFamily="18" charset="0"/>
              </a:rPr>
              <a:t>SECRETARY</a:t>
            </a:r>
          </a:p>
        </p:txBody>
      </p:sp>
      <p:grpSp>
        <p:nvGrpSpPr>
          <p:cNvPr id="24" name="Group 2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5" name="Rectangle 2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E73D753-5DA4-4A89-9E56-5CCE73383DCB}"/>
              </a:ext>
            </a:extLst>
          </p:cNvPr>
          <p:cNvSpPr txBox="1"/>
          <p:nvPr/>
        </p:nvSpPr>
        <p:spPr>
          <a:xfrm>
            <a:off x="590719" y="2330505"/>
            <a:ext cx="4928338" cy="3979585"/>
          </a:xfrm>
          <a:prstGeom prst="rect">
            <a:avLst/>
          </a:prstGeom>
        </p:spPr>
        <p:txBody>
          <a:bodyPr vert="horz" lIns="91440" tIns="45720" rIns="91440" bIns="45720" rtlCol="0" anchor="ctr">
            <a:normAutofit/>
          </a:bodyPr>
          <a:lstStyle/>
          <a:p>
            <a:pPr marL="0" marR="0" lvl="1">
              <a:lnSpc>
                <a:spcPct val="90000"/>
              </a:lnSpc>
              <a:spcBef>
                <a:spcPts val="1000"/>
              </a:spcBef>
              <a:buClr>
                <a:schemeClr val="accent1"/>
              </a:buClr>
              <a:buSzPct val="80000"/>
              <a:tabLst>
                <a:tab pos="509588" algn="l"/>
                <a:tab pos="628650" algn="l"/>
                <a:tab pos="914400" algn="l"/>
              </a:tabLst>
            </a:pPr>
            <a:r>
              <a:rPr lang="en-US" sz="1400" u="sng" dirty="0">
                <a:effectLst/>
              </a:rPr>
              <a:t>Election at District Convention</a:t>
            </a:r>
            <a:endParaRPr lang="en-US" sz="1400" dirty="0">
              <a:effectLst/>
            </a:endParaRPr>
          </a:p>
          <a:p>
            <a:pPr marL="228600" marR="0" indent="-228600">
              <a:lnSpc>
                <a:spcPct val="90000"/>
              </a:lnSpc>
              <a:spcBef>
                <a:spcPts val="1000"/>
              </a:spcBef>
              <a:buClr>
                <a:schemeClr val="accent1"/>
              </a:buClr>
              <a:buSzPct val="100000"/>
              <a:buBlip>
                <a:blip r:embed="rId3"/>
              </a:buBlip>
              <a:tabLst>
                <a:tab pos="509588" algn="l"/>
                <a:tab pos="628650" algn="l"/>
                <a:tab pos="914400" algn="l"/>
              </a:tabLst>
            </a:pPr>
            <a:r>
              <a:rPr lang="en-US" sz="1200" b="1" dirty="0">
                <a:effectLst/>
              </a:rPr>
              <a:t>Following election and vote, the Secretary destroys the ballots.</a:t>
            </a:r>
          </a:p>
          <a:p>
            <a:pPr marR="0" lvl="1" indent="-228600">
              <a:lnSpc>
                <a:spcPct val="90000"/>
              </a:lnSpc>
              <a:spcBef>
                <a:spcPts val="1000"/>
              </a:spcBef>
              <a:buClr>
                <a:schemeClr val="accent1"/>
              </a:buClr>
              <a:buSzPct val="100000"/>
              <a:buBlip>
                <a:blip r:embed="rId3"/>
              </a:buBlip>
              <a:tabLst>
                <a:tab pos="509588" algn="l"/>
                <a:tab pos="628650" algn="l"/>
                <a:tab pos="914400" algn="l"/>
              </a:tabLst>
            </a:pPr>
            <a:r>
              <a:rPr lang="en-US" sz="1200" dirty="0">
                <a:effectLst/>
              </a:rPr>
              <a:t>Delivers the official  material to the incoming Secretary by July 15.</a:t>
            </a:r>
          </a:p>
          <a:p>
            <a:pPr marR="0" lvl="1" indent="-228600">
              <a:lnSpc>
                <a:spcPct val="90000"/>
              </a:lnSpc>
              <a:spcBef>
                <a:spcPts val="1000"/>
              </a:spcBef>
              <a:buClr>
                <a:schemeClr val="accent1"/>
              </a:buClr>
              <a:buSzPct val="100000"/>
              <a:buBlip>
                <a:blip r:embed="rId3"/>
              </a:buBlip>
              <a:tabLst>
                <a:tab pos="509588" algn="l"/>
                <a:tab pos="628650" algn="l"/>
                <a:tab pos="914400" algn="l"/>
              </a:tabLst>
            </a:pPr>
            <a:r>
              <a:rPr lang="en-US" sz="1200" dirty="0">
                <a:effectLst/>
              </a:rPr>
              <a:t>Sixty (60) days prior to the opening of the international convention, forward the following to the Secretary of Pilot International and to the Executive Director of Pilot International:</a:t>
            </a:r>
          </a:p>
          <a:p>
            <a:pPr marL="914400" lvl="3" indent="-228600">
              <a:lnSpc>
                <a:spcPct val="90000"/>
              </a:lnSpc>
              <a:spcBef>
                <a:spcPts val="1000"/>
              </a:spcBef>
              <a:buClr>
                <a:schemeClr val="accent1"/>
              </a:buClr>
              <a:buSzPct val="100000"/>
              <a:buBlip>
                <a:blip r:embed="rId3"/>
              </a:buBlip>
              <a:tabLst>
                <a:tab pos="509588" algn="l"/>
                <a:tab pos="628650" algn="l"/>
                <a:tab pos="914400" algn="l"/>
              </a:tabLst>
            </a:pPr>
            <a:r>
              <a:rPr lang="en-US" sz="1200" dirty="0">
                <a:effectLst/>
              </a:rPr>
              <a:t>Any recommendations voted by the district for action by the Executive Committee and/or International Administrative Council.</a:t>
            </a:r>
          </a:p>
          <a:p>
            <a:pPr marL="914400" lvl="3" indent="-228600">
              <a:lnSpc>
                <a:spcPct val="90000"/>
              </a:lnSpc>
              <a:spcBef>
                <a:spcPts val="1000"/>
              </a:spcBef>
              <a:buClr>
                <a:schemeClr val="accent1"/>
              </a:buClr>
              <a:buSzPct val="100000"/>
              <a:buBlip>
                <a:blip r:embed="rId3"/>
              </a:buBlip>
              <a:tabLst>
                <a:tab pos="509588" algn="l"/>
                <a:tab pos="628650" algn="l"/>
                <a:tab pos="914400" algn="l"/>
              </a:tabLst>
            </a:pPr>
            <a:r>
              <a:rPr lang="en-US" sz="1200" dirty="0">
                <a:effectLst/>
              </a:rPr>
              <a:t>Any proposed amendments to the Pilot International Bylaws voted by the district for action at the annual convention of Pilot International.</a:t>
            </a:r>
          </a:p>
          <a:p>
            <a:pPr marR="0" lvl="1" indent="-228600">
              <a:lnSpc>
                <a:spcPct val="90000"/>
              </a:lnSpc>
              <a:spcBef>
                <a:spcPts val="1000"/>
              </a:spcBef>
              <a:buClr>
                <a:schemeClr val="accent1"/>
              </a:buClr>
              <a:buSzPct val="100000"/>
              <a:buBlip>
                <a:blip r:embed="rId3"/>
              </a:buBlip>
              <a:tabLst>
                <a:tab pos="509588" algn="l"/>
                <a:tab pos="628650" algn="l"/>
                <a:tab pos="914400" algn="l"/>
              </a:tabLst>
            </a:pPr>
            <a:r>
              <a:rPr lang="en-US" sz="1200" dirty="0">
                <a:effectLst/>
              </a:rPr>
              <a:t>Promotes attendance at the international convention.</a:t>
            </a:r>
          </a:p>
          <a:p>
            <a:pPr marR="0" lvl="1" indent="-228600">
              <a:lnSpc>
                <a:spcPct val="90000"/>
              </a:lnSpc>
              <a:spcBef>
                <a:spcPts val="1000"/>
              </a:spcBef>
              <a:buClr>
                <a:schemeClr val="accent1"/>
              </a:buClr>
              <a:buSzPct val="100000"/>
              <a:buBlip>
                <a:blip r:embed="rId3"/>
              </a:buBlip>
              <a:tabLst>
                <a:tab pos="509588" algn="l"/>
                <a:tab pos="628650" algn="l"/>
                <a:tab pos="914400" algn="l"/>
              </a:tabLst>
            </a:pPr>
            <a:r>
              <a:rPr lang="en-US" sz="1200" dirty="0">
                <a:effectLst/>
              </a:rPr>
              <a:t>Attends the international convention and the Council of Leaders.</a:t>
            </a:r>
          </a:p>
          <a:p>
            <a:pPr marL="0" marR="0" indent="-228600">
              <a:lnSpc>
                <a:spcPct val="90000"/>
              </a:lnSpc>
              <a:spcBef>
                <a:spcPts val="1000"/>
              </a:spcBef>
              <a:buClr>
                <a:schemeClr val="accent1"/>
              </a:buClr>
              <a:buSzPct val="80000"/>
              <a:buFont typeface="Arial" panose="020B0604020202020204" pitchFamily="34" charset="0"/>
              <a:buChar char="•"/>
              <a:tabLst>
                <a:tab pos="0" algn="l"/>
                <a:tab pos="457200" algn="l"/>
                <a:tab pos="685800" algn="l"/>
              </a:tabLst>
            </a:pPr>
            <a:endParaRPr lang="en-US" sz="1100" b="1" dirty="0">
              <a:effectLst/>
            </a:endParaRPr>
          </a:p>
          <a:p>
            <a:pPr marL="0" marR="0" indent="-228600">
              <a:lnSpc>
                <a:spcPct val="90000"/>
              </a:lnSpc>
              <a:spcBef>
                <a:spcPts val="1000"/>
              </a:spcBef>
              <a:buClr>
                <a:schemeClr val="accent1"/>
              </a:buClr>
              <a:buSzPct val="80000"/>
              <a:buFont typeface="Arial" panose="020B0604020202020204" pitchFamily="34" charset="0"/>
              <a:buChar char="•"/>
              <a:tabLst>
                <a:tab pos="0" algn="l"/>
                <a:tab pos="457200" algn="l"/>
                <a:tab pos="685800" algn="l"/>
              </a:tabLst>
            </a:pPr>
            <a:endParaRPr lang="en-US" sz="1100" b="1" dirty="0">
              <a:effectLst/>
            </a:endParaRPr>
          </a:p>
        </p:txBody>
      </p:sp>
      <p:sp>
        <p:nvSpPr>
          <p:cNvPr id="30" name="Rectangle 2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3272EDF2-2336-4B08-8816-0213FF49E8AB}"/>
              </a:ext>
            </a:extLst>
          </p:cNvPr>
          <p:cNvPicPr>
            <a:picLocks noChangeAspect="1"/>
          </p:cNvPicPr>
          <p:nvPr/>
        </p:nvPicPr>
        <p:blipFill rotWithShape="1">
          <a:blip r:embed="rId3">
            <a:extLst>
              <a:ext uri="{28A0092B-C50C-407E-A947-70E740481C1C}">
                <a14:useLocalDpi xmlns:a14="http://schemas.microsoft.com/office/drawing/2010/main" val="0"/>
              </a:ext>
            </a:extLst>
          </a:blip>
          <a:srcRect t="2083" r="4" b="4"/>
          <a:stretch/>
        </p:blipFill>
        <p:spPr>
          <a:xfrm>
            <a:off x="5977788" y="799352"/>
            <a:ext cx="5425410" cy="5259296"/>
          </a:xfrm>
          <a:prstGeom prst="rect">
            <a:avLst/>
          </a:prstGeom>
        </p:spPr>
      </p:pic>
    </p:spTree>
    <p:extLst>
      <p:ext uri="{BB962C8B-B14F-4D97-AF65-F5344CB8AC3E}">
        <p14:creationId xmlns:p14="http://schemas.microsoft.com/office/powerpoint/2010/main" val="378829227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64DD9F66-37DD-42B2-9849-CF70EDAAE3EF}"/>
              </a:ext>
            </a:extLst>
          </p:cNvPr>
          <p:cNvPicPr>
            <a:picLocks noChangeAspect="1"/>
          </p:cNvPicPr>
          <p:nvPr/>
        </p:nvPicPr>
        <p:blipFill rotWithShape="1">
          <a:blip r:embed="rId3">
            <a:extLst>
              <a:ext uri="{28A0092B-C50C-407E-A947-70E740481C1C}">
                <a14:useLocalDpi xmlns:a14="http://schemas.microsoft.com/office/drawing/2010/main" val="0"/>
              </a:ext>
            </a:extLst>
          </a:blip>
          <a:srcRect l="6689" r="585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CA1110A8-9DBA-4819-AFDA-F56424B3C238}"/>
              </a:ext>
            </a:extLst>
          </p:cNvPr>
          <p:cNvSpPr txBox="1"/>
          <p:nvPr/>
        </p:nvSpPr>
        <p:spPr>
          <a:xfrm>
            <a:off x="6175980" y="413657"/>
            <a:ext cx="6016019" cy="5884937"/>
          </a:xfrm>
          <a:prstGeom prst="rect">
            <a:avLst/>
          </a:prstGeom>
        </p:spPr>
        <p:txBody>
          <a:bodyPr vert="horz" lIns="91440" tIns="45720" rIns="91440" bIns="45720" rtlCol="0">
            <a:normAutofit/>
          </a:bodyPr>
          <a:lstStyle/>
          <a:p>
            <a:pPr marR="0">
              <a:lnSpc>
                <a:spcPct val="90000"/>
              </a:lnSpc>
              <a:spcBef>
                <a:spcPts val="0"/>
              </a:spcBef>
              <a:spcAft>
                <a:spcPts val="600"/>
              </a:spcAft>
            </a:pPr>
            <a:r>
              <a:rPr lang="en-US" sz="2400" b="1" dirty="0">
                <a:latin typeface="Elephant" panose="02020904090505020303" pitchFamily="18" charset="0"/>
              </a:rPr>
              <a:t>District Division Coordinators </a:t>
            </a:r>
            <a:endParaRPr lang="en-US" sz="2400" b="1" dirty="0">
              <a:effectLst/>
              <a:latin typeface="Elephant" panose="02020904090505020303" pitchFamily="18" charset="0"/>
            </a:endParaRPr>
          </a:p>
          <a:p>
            <a:pPr marL="285750" marR="0" indent="-285750">
              <a:lnSpc>
                <a:spcPct val="90000"/>
              </a:lnSpc>
              <a:spcBef>
                <a:spcPts val="0"/>
              </a:spcBef>
              <a:spcAft>
                <a:spcPts val="600"/>
              </a:spcAft>
              <a:buBlip>
                <a:blip r:embed="rId3"/>
              </a:buBlip>
            </a:pPr>
            <a:r>
              <a:rPr lang="en-US" sz="2200" dirty="0">
                <a:effectLst/>
              </a:rPr>
              <a:t>improve relations in the clubs, building membership</a:t>
            </a:r>
          </a:p>
          <a:p>
            <a:pPr marL="285750" marR="0" indent="-285750">
              <a:lnSpc>
                <a:spcPct val="90000"/>
              </a:lnSpc>
              <a:spcBef>
                <a:spcPts val="0"/>
              </a:spcBef>
              <a:spcAft>
                <a:spcPts val="600"/>
              </a:spcAft>
              <a:buBlip>
                <a:blip r:embed="rId3"/>
              </a:buBlip>
            </a:pPr>
            <a:r>
              <a:rPr lang="en-US" sz="2200" dirty="0">
                <a:effectLst/>
              </a:rPr>
              <a:t>to focus on working with the clubs in your District.  </a:t>
            </a:r>
            <a:r>
              <a:rPr lang="en-US" sz="2200" b="1" dirty="0">
                <a:effectLst/>
              </a:rPr>
              <a:t>Each club should feel empowered to:</a:t>
            </a:r>
            <a:endParaRPr lang="en-US" sz="2200" dirty="0">
              <a:effectLst/>
            </a:endParaRPr>
          </a:p>
          <a:p>
            <a:pPr marL="742950" lvl="1" indent="-285750">
              <a:lnSpc>
                <a:spcPct val="90000"/>
              </a:lnSpc>
              <a:spcAft>
                <a:spcPts val="600"/>
              </a:spcAft>
              <a:buBlip>
                <a:blip r:embed="rId3"/>
              </a:buBlip>
            </a:pPr>
            <a:r>
              <a:rPr lang="en-US" sz="2200" dirty="0">
                <a:effectLst/>
              </a:rPr>
              <a:t>Gain and maintain membership</a:t>
            </a:r>
          </a:p>
          <a:p>
            <a:pPr marL="742950" lvl="1" indent="-285750">
              <a:lnSpc>
                <a:spcPct val="90000"/>
              </a:lnSpc>
              <a:spcAft>
                <a:spcPts val="600"/>
              </a:spcAft>
              <a:buBlip>
                <a:blip r:embed="rId3"/>
              </a:buBlip>
            </a:pPr>
            <a:r>
              <a:rPr lang="en-US" sz="2200" dirty="0">
                <a:effectLst/>
              </a:rPr>
              <a:t>Provide exciting, meaningful programs</a:t>
            </a:r>
          </a:p>
          <a:p>
            <a:pPr marL="742950" lvl="1" indent="-285750">
              <a:lnSpc>
                <a:spcPct val="90000"/>
              </a:lnSpc>
              <a:spcAft>
                <a:spcPts val="600"/>
              </a:spcAft>
              <a:buBlip>
                <a:blip r:embed="rId3"/>
              </a:buBlip>
            </a:pPr>
            <a:r>
              <a:rPr lang="en-US" sz="2200" dirty="0">
                <a:effectLst/>
              </a:rPr>
              <a:t>Give members leadership and self-improvement opportunities</a:t>
            </a:r>
          </a:p>
          <a:p>
            <a:pPr marL="742950" lvl="1" indent="-285750">
              <a:lnSpc>
                <a:spcPct val="90000"/>
              </a:lnSpc>
              <a:spcAft>
                <a:spcPts val="600"/>
              </a:spcAft>
              <a:buBlip>
                <a:blip r:embed="rId3"/>
              </a:buBlip>
            </a:pPr>
            <a:r>
              <a:rPr lang="en-US" sz="2200" dirty="0">
                <a:effectLst/>
              </a:rPr>
              <a:t>Offer “value” to their members, who, in turn, feel “valued”</a:t>
            </a:r>
          </a:p>
          <a:p>
            <a:pPr marL="742950" lvl="1" indent="-285750">
              <a:lnSpc>
                <a:spcPct val="90000"/>
              </a:lnSpc>
              <a:spcAft>
                <a:spcPts val="600"/>
              </a:spcAft>
              <a:buBlip>
                <a:blip r:embed="rId3"/>
              </a:buBlip>
            </a:pPr>
            <a:r>
              <a:rPr lang="en-US" sz="2200" dirty="0">
                <a:effectLst/>
              </a:rPr>
              <a:t>Feel creative when planning fundraisers for their club</a:t>
            </a:r>
          </a:p>
          <a:p>
            <a:pPr marL="742950" lvl="1" indent="-285750">
              <a:lnSpc>
                <a:spcPct val="90000"/>
              </a:lnSpc>
              <a:spcAft>
                <a:spcPts val="600"/>
              </a:spcAft>
              <a:buBlip>
                <a:blip r:embed="rId3"/>
              </a:buBlip>
            </a:pPr>
            <a:r>
              <a:rPr lang="en-US" sz="2200" dirty="0">
                <a:effectLst/>
              </a:rPr>
              <a:t>Feel a sense of accomplishment toward improving the quality of life in their community</a:t>
            </a:r>
          </a:p>
        </p:txBody>
      </p:sp>
    </p:spTree>
    <p:extLst>
      <p:ext uri="{BB962C8B-B14F-4D97-AF65-F5344CB8AC3E}">
        <p14:creationId xmlns:p14="http://schemas.microsoft.com/office/powerpoint/2010/main" val="588159127"/>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9D6F557-D90B-4408-B239-A23A722C860B}"/>
              </a:ext>
            </a:extLst>
          </p:cNvPr>
          <p:cNvSpPr txBox="1"/>
          <p:nvPr/>
        </p:nvSpPr>
        <p:spPr>
          <a:xfrm>
            <a:off x="6622295" y="159173"/>
            <a:ext cx="4953934" cy="167660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dirty="0">
                <a:latin typeface="Elephant" panose="02020904090505020303" pitchFamily="18" charset="0"/>
                <a:ea typeface="+mj-ea"/>
                <a:cs typeface="+mj-cs"/>
              </a:rPr>
              <a:t>DISTRICT APPOINTEES</a:t>
            </a:r>
          </a:p>
        </p:txBody>
      </p:sp>
      <p:sp>
        <p:nvSpPr>
          <p:cNvPr id="21" name="Rectangle 14">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77DE4C8C-9E99-4107-9F63-6D2DBBE2E582}"/>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7" name="TextBox 6">
            <a:extLst>
              <a:ext uri="{FF2B5EF4-FFF2-40B4-BE49-F238E27FC236}">
                <a16:creationId xmlns:a16="http://schemas.microsoft.com/office/drawing/2014/main" id="{AF94E588-DE90-4831-B6A5-4CEC358AA8D8}"/>
              </a:ext>
            </a:extLst>
          </p:cNvPr>
          <p:cNvSpPr txBox="1"/>
          <p:nvPr/>
        </p:nvSpPr>
        <p:spPr>
          <a:xfrm>
            <a:off x="6622297" y="1752600"/>
            <a:ext cx="4953932" cy="4946227"/>
          </a:xfrm>
          <a:prstGeom prst="rect">
            <a:avLst/>
          </a:prstGeom>
        </p:spPr>
        <p:txBody>
          <a:bodyPr vert="horz" lIns="91440" tIns="45720" rIns="91440" bIns="45720" rtlCol="0">
            <a:normAutofit/>
          </a:bodyPr>
          <a:lstStyle/>
          <a:p>
            <a:pPr marL="57150" marR="0" indent="-285750">
              <a:lnSpc>
                <a:spcPct val="90000"/>
              </a:lnSpc>
              <a:spcBef>
                <a:spcPts val="1000"/>
              </a:spcBef>
              <a:buClr>
                <a:schemeClr val="accent1"/>
              </a:buClr>
              <a:buSzPct val="100000"/>
              <a:buBlip>
                <a:blip r:embed="rId3"/>
              </a:buBlip>
            </a:pPr>
            <a:r>
              <a:rPr lang="en-US" sz="2000" dirty="0">
                <a:effectLst/>
              </a:rPr>
              <a:t>Membership Coordinator</a:t>
            </a:r>
          </a:p>
          <a:p>
            <a:pPr marL="57150" marR="0" indent="-285750">
              <a:lnSpc>
                <a:spcPct val="90000"/>
              </a:lnSpc>
              <a:spcBef>
                <a:spcPts val="1000"/>
              </a:spcBef>
              <a:buClr>
                <a:schemeClr val="accent1"/>
              </a:buClr>
              <a:buSzPct val="100000"/>
              <a:buBlip>
                <a:blip r:embed="rId3"/>
              </a:buBlip>
            </a:pPr>
            <a:r>
              <a:rPr lang="en-US" sz="2000" dirty="0"/>
              <a:t>Projects Coordinator</a:t>
            </a:r>
          </a:p>
          <a:p>
            <a:pPr marL="57150" marR="0" indent="-285750">
              <a:lnSpc>
                <a:spcPct val="90000"/>
              </a:lnSpc>
              <a:spcBef>
                <a:spcPts val="1000"/>
              </a:spcBef>
              <a:buClr>
                <a:schemeClr val="accent1"/>
              </a:buClr>
              <a:buSzPct val="100000"/>
              <a:buBlip>
                <a:blip r:embed="rId3"/>
              </a:buBlip>
            </a:pPr>
            <a:r>
              <a:rPr lang="en-US" sz="2000" dirty="0">
                <a:effectLst/>
              </a:rPr>
              <a:t>Fundraising Coordinator</a:t>
            </a:r>
          </a:p>
          <a:p>
            <a:pPr marL="57150" marR="0" indent="-285750">
              <a:lnSpc>
                <a:spcPct val="90000"/>
              </a:lnSpc>
              <a:spcBef>
                <a:spcPts val="1000"/>
              </a:spcBef>
              <a:buClr>
                <a:schemeClr val="accent1"/>
              </a:buClr>
              <a:buSzPct val="100000"/>
              <a:buBlip>
                <a:blip r:embed="rId3"/>
              </a:buBlip>
            </a:pPr>
            <a:r>
              <a:rPr lang="en-US" sz="2000" dirty="0"/>
              <a:t>Leadership Coordinator</a:t>
            </a:r>
          </a:p>
          <a:p>
            <a:pPr marL="57150" marR="0" indent="-285750">
              <a:lnSpc>
                <a:spcPct val="90000"/>
              </a:lnSpc>
              <a:spcBef>
                <a:spcPts val="1000"/>
              </a:spcBef>
              <a:buClr>
                <a:schemeClr val="accent1"/>
              </a:buClr>
              <a:buSzPct val="100000"/>
              <a:buBlip>
                <a:blip r:embed="rId3"/>
              </a:buBlip>
            </a:pPr>
            <a:r>
              <a:rPr lang="en-US" sz="2000" dirty="0">
                <a:effectLst/>
              </a:rPr>
              <a:t>Anchor Coordinator</a:t>
            </a:r>
          </a:p>
          <a:p>
            <a:pPr marL="57150" marR="0" indent="-285750">
              <a:lnSpc>
                <a:spcPct val="90000"/>
              </a:lnSpc>
              <a:spcBef>
                <a:spcPts val="1000"/>
              </a:spcBef>
              <a:buClr>
                <a:schemeClr val="accent1"/>
              </a:buClr>
              <a:buSzPct val="100000"/>
              <a:buBlip>
                <a:blip r:embed="rId3"/>
              </a:buBlip>
            </a:pPr>
            <a:r>
              <a:rPr lang="en-US" sz="2000" dirty="0"/>
              <a:t>District PIFF Representative</a:t>
            </a:r>
          </a:p>
          <a:p>
            <a:pPr marL="57150" marR="0" indent="-285750">
              <a:lnSpc>
                <a:spcPct val="90000"/>
              </a:lnSpc>
              <a:spcBef>
                <a:spcPts val="1000"/>
              </a:spcBef>
              <a:buClr>
                <a:schemeClr val="accent1"/>
              </a:buClr>
              <a:buSzPct val="100000"/>
              <a:buBlip>
                <a:blip r:embed="rId3"/>
              </a:buBlip>
            </a:pPr>
            <a:r>
              <a:rPr lang="en-US" sz="2000" dirty="0">
                <a:effectLst/>
              </a:rPr>
              <a:t>Inspirational Leader</a:t>
            </a:r>
          </a:p>
          <a:p>
            <a:pPr marL="57150" marR="0" indent="-285750">
              <a:lnSpc>
                <a:spcPct val="90000"/>
              </a:lnSpc>
              <a:spcBef>
                <a:spcPts val="1000"/>
              </a:spcBef>
              <a:buClr>
                <a:schemeClr val="accent1"/>
              </a:buClr>
              <a:buSzPct val="100000"/>
              <a:buBlip>
                <a:blip r:embed="rId3"/>
              </a:buBlip>
            </a:pPr>
            <a:r>
              <a:rPr lang="en-US" sz="2000" dirty="0"/>
              <a:t>District Parliamentarian</a:t>
            </a:r>
          </a:p>
          <a:p>
            <a:pPr marL="57150" marR="0" indent="-285750">
              <a:lnSpc>
                <a:spcPct val="90000"/>
              </a:lnSpc>
              <a:spcBef>
                <a:spcPts val="1000"/>
              </a:spcBef>
              <a:buClr>
                <a:schemeClr val="accent1"/>
              </a:buClr>
              <a:buSzPct val="100000"/>
              <a:buBlip>
                <a:blip r:embed="rId3"/>
              </a:buBlip>
            </a:pPr>
            <a:r>
              <a:rPr lang="en-US" sz="2000" dirty="0">
                <a:effectLst/>
              </a:rPr>
              <a:t>Nominating Committee</a:t>
            </a:r>
            <a:r>
              <a:rPr lang="en-US" sz="2000" dirty="0"/>
              <a:t> </a:t>
            </a:r>
            <a:endParaRPr lang="en-US" sz="2000" dirty="0">
              <a:effectLst/>
            </a:endParaRPr>
          </a:p>
          <a:p>
            <a:pPr marL="57150" marR="0" indent="-285750">
              <a:lnSpc>
                <a:spcPct val="90000"/>
              </a:lnSpc>
              <a:spcBef>
                <a:spcPts val="1000"/>
              </a:spcBef>
              <a:buClr>
                <a:schemeClr val="accent1"/>
              </a:buClr>
              <a:buSzPct val="100000"/>
              <a:buBlip>
                <a:blip r:embed="rId3"/>
              </a:buBlip>
            </a:pPr>
            <a:r>
              <a:rPr lang="en-US" sz="2000" dirty="0"/>
              <a:t>Audit Committee</a:t>
            </a:r>
          </a:p>
          <a:p>
            <a:pPr marL="57150" marR="0" indent="-285750">
              <a:lnSpc>
                <a:spcPct val="90000"/>
              </a:lnSpc>
              <a:spcBef>
                <a:spcPts val="1000"/>
              </a:spcBef>
              <a:buClr>
                <a:schemeClr val="accent1"/>
              </a:buClr>
              <a:buSzPct val="100000"/>
              <a:buBlip>
                <a:blip r:embed="rId3"/>
              </a:buBlip>
            </a:pPr>
            <a:r>
              <a:rPr lang="en-US" sz="2000" dirty="0">
                <a:effectLst/>
              </a:rPr>
              <a:t>Awards Jury</a:t>
            </a:r>
          </a:p>
        </p:txBody>
      </p:sp>
    </p:spTree>
    <p:extLst>
      <p:ext uri="{BB962C8B-B14F-4D97-AF65-F5344CB8AC3E}">
        <p14:creationId xmlns:p14="http://schemas.microsoft.com/office/powerpoint/2010/main" val="136875863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34C13610-9EFF-486E-80E4-21BB2F9F2DE7}"/>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DA02AA92-B549-45F2-AA31-FA38C8362380}"/>
              </a:ext>
            </a:extLst>
          </p:cNvPr>
          <p:cNvSpPr txBox="1"/>
          <p:nvPr/>
        </p:nvSpPr>
        <p:spPr>
          <a:xfrm>
            <a:off x="6622295" y="816429"/>
            <a:ext cx="4953932" cy="5401492"/>
          </a:xfrm>
          <a:prstGeom prst="rect">
            <a:avLst/>
          </a:prstGeom>
        </p:spPr>
        <p:txBody>
          <a:bodyPr vert="horz" lIns="91440" tIns="45720" rIns="91440" bIns="45720" rtlCol="0">
            <a:normAutofit lnSpcReduction="10000"/>
          </a:bodyPr>
          <a:lstStyle/>
          <a:p>
            <a:pPr>
              <a:lnSpc>
                <a:spcPct val="90000"/>
              </a:lnSpc>
              <a:spcAft>
                <a:spcPts val="600"/>
              </a:spcAft>
            </a:pPr>
            <a:r>
              <a:rPr lang="en-US" sz="2400" u="sng" dirty="0">
                <a:effectLst/>
                <a:latin typeface="Elephant" panose="02020904090505020303" pitchFamily="18" charset="0"/>
              </a:rPr>
              <a:t>Membership Coordinator</a:t>
            </a:r>
          </a:p>
          <a:p>
            <a:pPr indent="-228600">
              <a:lnSpc>
                <a:spcPct val="90000"/>
              </a:lnSpc>
              <a:spcAft>
                <a:spcPts val="600"/>
              </a:spcAft>
              <a:buFont typeface="Arial" panose="020B0604020202020204" pitchFamily="34" charset="0"/>
              <a:buChar char="•"/>
            </a:pPr>
            <a:endParaRPr lang="en-US" sz="1100" b="1" u="sng" dirty="0"/>
          </a:p>
          <a:p>
            <a:pPr marR="338455">
              <a:lnSpc>
                <a:spcPct val="90000"/>
              </a:lnSpc>
              <a:spcBef>
                <a:spcPts val="0"/>
              </a:spcBef>
              <a:spcAft>
                <a:spcPts val="600"/>
              </a:spcAft>
            </a:pPr>
            <a:r>
              <a:rPr lang="en-US" sz="2000" i="1" dirty="0">
                <a:effectLst/>
              </a:rPr>
              <a:t>Successful in promoting growth in leadership and membership development.</a:t>
            </a:r>
          </a:p>
          <a:p>
            <a:pPr marL="228600" marR="0" indent="-228600">
              <a:lnSpc>
                <a:spcPct val="90000"/>
              </a:lnSpc>
              <a:spcBef>
                <a:spcPts val="0"/>
              </a:spcBef>
              <a:spcAft>
                <a:spcPts val="600"/>
              </a:spcAft>
              <a:buFont typeface="Arial" panose="020B0604020202020204" pitchFamily="34" charset="0"/>
              <a:buChar char="•"/>
            </a:pPr>
            <a:endParaRPr lang="en-US" sz="2000" dirty="0"/>
          </a:p>
          <a:p>
            <a:pPr marL="228600" marR="0" indent="-228600">
              <a:lnSpc>
                <a:spcPct val="90000"/>
              </a:lnSpc>
              <a:spcBef>
                <a:spcPts val="0"/>
              </a:spcBef>
              <a:spcAft>
                <a:spcPts val="600"/>
              </a:spcAft>
              <a:buBlip>
                <a:blip r:embed="rId3"/>
              </a:buBlip>
            </a:pPr>
            <a:r>
              <a:rPr lang="en-US" sz="2000" b="1" dirty="0">
                <a:effectLst/>
              </a:rPr>
              <a:t>Member Division Coordinator </a:t>
            </a:r>
            <a:r>
              <a:rPr lang="en-US" sz="2000" dirty="0">
                <a:effectLst/>
              </a:rPr>
              <a:t>works with clubs to assist and advise regarding:</a:t>
            </a:r>
          </a:p>
          <a:p>
            <a:pPr marL="228600" marR="0" lvl="0" indent="-228600">
              <a:lnSpc>
                <a:spcPct val="90000"/>
              </a:lnSpc>
              <a:spcBef>
                <a:spcPts val="0"/>
              </a:spcBef>
              <a:spcAft>
                <a:spcPts val="600"/>
              </a:spcAft>
              <a:buBlip>
                <a:blip r:embed="rId3"/>
              </a:buBlip>
            </a:pPr>
            <a:r>
              <a:rPr lang="en-US" sz="2000" dirty="0">
                <a:effectLst/>
              </a:rPr>
              <a:t>Retention of members</a:t>
            </a:r>
          </a:p>
          <a:p>
            <a:pPr marL="228600" marR="0" lvl="0" indent="-228600">
              <a:lnSpc>
                <a:spcPct val="90000"/>
              </a:lnSpc>
              <a:spcBef>
                <a:spcPts val="0"/>
              </a:spcBef>
              <a:spcAft>
                <a:spcPts val="600"/>
              </a:spcAft>
              <a:buBlip>
                <a:blip r:embed="rId3"/>
              </a:buBlip>
            </a:pPr>
            <a:r>
              <a:rPr lang="en-US" sz="2000" dirty="0">
                <a:effectLst/>
              </a:rPr>
              <a:t>Recruitment and training members</a:t>
            </a:r>
          </a:p>
          <a:p>
            <a:pPr marL="228600" marR="0" lvl="0" indent="-228600">
              <a:lnSpc>
                <a:spcPct val="90000"/>
              </a:lnSpc>
              <a:spcBef>
                <a:spcPts val="0"/>
              </a:spcBef>
              <a:spcAft>
                <a:spcPts val="600"/>
              </a:spcAft>
              <a:buBlip>
                <a:blip r:embed="rId3"/>
              </a:buBlip>
            </a:pPr>
            <a:r>
              <a:rPr lang="en-US" sz="2000" dirty="0">
                <a:effectLst/>
              </a:rPr>
              <a:t>Organization of new clubs</a:t>
            </a:r>
          </a:p>
          <a:p>
            <a:pPr marL="228600" marR="0" lvl="0" indent="-228600">
              <a:lnSpc>
                <a:spcPct val="90000"/>
              </a:lnSpc>
              <a:spcBef>
                <a:spcPts val="0"/>
              </a:spcBef>
              <a:spcAft>
                <a:spcPts val="600"/>
              </a:spcAft>
              <a:buBlip>
                <a:blip r:embed="rId3"/>
              </a:buBlip>
            </a:pPr>
            <a:r>
              <a:rPr lang="en-US" sz="2000" dirty="0">
                <a:effectLst/>
              </a:rPr>
              <a:t>Public relations, visibility in the community</a:t>
            </a:r>
          </a:p>
          <a:p>
            <a:pPr marL="228600" marR="0" indent="-228600">
              <a:lnSpc>
                <a:spcPct val="90000"/>
              </a:lnSpc>
              <a:spcBef>
                <a:spcPts val="0"/>
              </a:spcBef>
              <a:spcAft>
                <a:spcPts val="600"/>
              </a:spcAft>
              <a:buBlip>
                <a:blip r:embed="rId3"/>
              </a:buBlip>
            </a:pPr>
            <a:endParaRPr lang="en-US" sz="2000" b="1" u="sng" dirty="0">
              <a:effectLst/>
            </a:endParaRPr>
          </a:p>
          <a:p>
            <a:pPr marR="0">
              <a:lnSpc>
                <a:spcPct val="90000"/>
              </a:lnSpc>
              <a:spcBef>
                <a:spcPts val="0"/>
              </a:spcBef>
              <a:spcAft>
                <a:spcPts val="600"/>
              </a:spcAft>
            </a:pPr>
            <a:r>
              <a:rPr lang="en-US" sz="2000" b="1" u="sng" dirty="0">
                <a:effectLst/>
              </a:rPr>
              <a:t>Resources</a:t>
            </a:r>
            <a:r>
              <a:rPr lang="en-US" sz="2000" b="1" dirty="0">
                <a:effectLst/>
              </a:rPr>
              <a:t>:   </a:t>
            </a:r>
            <a:r>
              <a:rPr lang="en-US" sz="2000" dirty="0">
                <a:effectLst/>
              </a:rPr>
              <a:t>Project ideas on the PI website; the entire Membership section; Membership forms from the Club Forms section; the Club Building Plan; idea material developed from Project Surveys by the district leaders.</a:t>
            </a:r>
          </a:p>
          <a:p>
            <a:pPr indent="-228600">
              <a:lnSpc>
                <a:spcPct val="90000"/>
              </a:lnSpc>
              <a:spcAft>
                <a:spcPts val="600"/>
              </a:spcAft>
              <a:buFont typeface="Arial" panose="020B0604020202020204" pitchFamily="34" charset="0"/>
              <a:buChar char="•"/>
            </a:pPr>
            <a:endParaRPr lang="en-US" sz="1100" dirty="0"/>
          </a:p>
        </p:txBody>
      </p:sp>
    </p:spTree>
    <p:extLst>
      <p:ext uri="{BB962C8B-B14F-4D97-AF65-F5344CB8AC3E}">
        <p14:creationId xmlns:p14="http://schemas.microsoft.com/office/powerpoint/2010/main" val="76234953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77D1452-F0B7-431E-9A24-D3F7103D8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A660F4F9-5DF5-4F15-BE6A-CD8648BB1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211" y="559407"/>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163D0889-262C-48B4-9DB5-7D722D6E3726}"/>
              </a:ext>
            </a:extLst>
          </p:cNvPr>
          <p:cNvPicPr>
            <a:picLocks noChangeAspect="1"/>
          </p:cNvPicPr>
          <p:nvPr/>
        </p:nvPicPr>
        <p:blipFill rotWithShape="1">
          <a:blip r:embed="rId3">
            <a:extLst>
              <a:ext uri="{28A0092B-C50C-407E-A947-70E740481C1C}">
                <a14:useLocalDpi xmlns:a14="http://schemas.microsoft.com/office/drawing/2010/main" val="0"/>
              </a:ext>
            </a:extLst>
          </a:blip>
          <a:srcRect t="6352" r="-1" b="6351"/>
          <a:stretch/>
        </p:blipFill>
        <p:spPr>
          <a:xfrm>
            <a:off x="644652" y="722376"/>
            <a:ext cx="6263640" cy="5413248"/>
          </a:xfrm>
          <a:prstGeom prst="rect">
            <a:avLst/>
          </a:prstGeom>
          <a:effectLst/>
        </p:spPr>
      </p:pic>
      <p:sp>
        <p:nvSpPr>
          <p:cNvPr id="5" name="TextBox 4">
            <a:extLst>
              <a:ext uri="{FF2B5EF4-FFF2-40B4-BE49-F238E27FC236}">
                <a16:creationId xmlns:a16="http://schemas.microsoft.com/office/drawing/2014/main" id="{B9D09F1F-EF3E-494D-A4D2-AC5618185124}"/>
              </a:ext>
            </a:extLst>
          </p:cNvPr>
          <p:cNvSpPr txBox="1"/>
          <p:nvPr/>
        </p:nvSpPr>
        <p:spPr>
          <a:xfrm>
            <a:off x="8045753" y="279703"/>
            <a:ext cx="3667036" cy="6298593"/>
          </a:xfrm>
          <a:prstGeom prst="rect">
            <a:avLst/>
          </a:prstGeom>
        </p:spPr>
        <p:txBody>
          <a:bodyPr vert="horz" lIns="91440" tIns="45720" rIns="91440" bIns="45720" rtlCol="0">
            <a:normAutofit lnSpcReduction="10000"/>
          </a:bodyPr>
          <a:lstStyle/>
          <a:p>
            <a:pPr>
              <a:lnSpc>
                <a:spcPct val="90000"/>
              </a:lnSpc>
            </a:pPr>
            <a:r>
              <a:rPr lang="en-US" sz="2400" u="sng" dirty="0">
                <a:effectLst/>
                <a:latin typeface="Elephant" panose="02020904090505020303" pitchFamily="18" charset="0"/>
              </a:rPr>
              <a:t>Projects Coordinator</a:t>
            </a:r>
          </a:p>
          <a:p>
            <a:pPr indent="-228600">
              <a:lnSpc>
                <a:spcPct val="90000"/>
              </a:lnSpc>
              <a:buFont typeface="Arial" panose="020B0604020202020204" pitchFamily="34" charset="0"/>
              <a:buChar char="•"/>
            </a:pPr>
            <a:endParaRPr lang="en-US" sz="1100" b="1" u="sng" dirty="0">
              <a:effectLst/>
            </a:endParaRPr>
          </a:p>
          <a:p>
            <a:pPr marR="511810">
              <a:lnSpc>
                <a:spcPct val="90000"/>
              </a:lnSpc>
              <a:spcBef>
                <a:spcPts val="0"/>
              </a:spcBef>
              <a:spcAft>
                <a:spcPts val="0"/>
              </a:spcAft>
            </a:pPr>
            <a:r>
              <a:rPr lang="en-US" sz="2000" i="1" dirty="0">
                <a:effectLst/>
              </a:rPr>
              <a:t>Successfully leads highly visible programs and focus projects.  Can think outside the box when needed.</a:t>
            </a:r>
          </a:p>
          <a:p>
            <a:pPr marL="114300" marR="511810" indent="-342900">
              <a:lnSpc>
                <a:spcPct val="90000"/>
              </a:lnSpc>
              <a:spcBef>
                <a:spcPts val="0"/>
              </a:spcBef>
              <a:spcAft>
                <a:spcPts val="0"/>
              </a:spcAft>
              <a:buBlip>
                <a:blip r:embed="rId3"/>
              </a:buBlip>
            </a:pPr>
            <a:endParaRPr lang="en-US" sz="2000" dirty="0">
              <a:effectLst/>
            </a:endParaRPr>
          </a:p>
          <a:p>
            <a:pPr marL="342900" marR="0" indent="-342900">
              <a:lnSpc>
                <a:spcPct val="90000"/>
              </a:lnSpc>
              <a:spcBef>
                <a:spcPts val="0"/>
              </a:spcBef>
              <a:spcAft>
                <a:spcPts val="0"/>
              </a:spcAft>
              <a:buBlip>
                <a:blip r:embed="rId3"/>
              </a:buBlip>
            </a:pPr>
            <a:r>
              <a:rPr lang="en-US" sz="2000" b="1" dirty="0">
                <a:effectLst/>
              </a:rPr>
              <a:t>Projects Division Coordinator</a:t>
            </a:r>
            <a:r>
              <a:rPr lang="en-US" sz="2000" dirty="0">
                <a:effectLst/>
              </a:rPr>
              <a:t> works with clubs to assist and advise regarding:</a:t>
            </a:r>
          </a:p>
          <a:p>
            <a:pPr marL="342900" marR="0" lvl="0" indent="-342900">
              <a:lnSpc>
                <a:spcPct val="90000"/>
              </a:lnSpc>
              <a:spcBef>
                <a:spcPts val="0"/>
              </a:spcBef>
              <a:spcAft>
                <a:spcPts val="0"/>
              </a:spcAft>
              <a:buBlip>
                <a:blip r:embed="rId3"/>
              </a:buBlip>
            </a:pPr>
            <a:r>
              <a:rPr lang="en-US" sz="2000" dirty="0">
                <a:effectLst/>
              </a:rPr>
              <a:t>Community service activities Investigate community needs</a:t>
            </a:r>
            <a:endParaRPr lang="en-US" sz="2000" b="1" u="sng" dirty="0">
              <a:effectLst/>
            </a:endParaRPr>
          </a:p>
          <a:p>
            <a:pPr marR="0">
              <a:lnSpc>
                <a:spcPct val="90000"/>
              </a:lnSpc>
              <a:spcBef>
                <a:spcPts val="230"/>
              </a:spcBef>
              <a:spcAft>
                <a:spcPts val="0"/>
              </a:spcAft>
            </a:pPr>
            <a:r>
              <a:rPr lang="en-US" sz="2000" b="1" u="sng" dirty="0">
                <a:effectLst/>
              </a:rPr>
              <a:t>Resources</a:t>
            </a:r>
            <a:r>
              <a:rPr lang="en-US" sz="2000" b="1" dirty="0">
                <a:effectLst/>
              </a:rPr>
              <a:t>:    </a:t>
            </a:r>
            <a:r>
              <a:rPr lang="en-US" sz="2000" dirty="0">
                <a:effectLst/>
              </a:rPr>
              <a:t>Project ideas on the PI website and PI section; idea materials developed from your clubs’ Project surveys by the district leaders.  The Club President and the District Governor and/or District Governor Elect should take the Project ideas section on the PI website and combine it with future years to begin/expand a resource file on disk for the club/district leadership.</a:t>
            </a:r>
          </a:p>
          <a:p>
            <a:pPr indent="-228600">
              <a:lnSpc>
                <a:spcPct val="90000"/>
              </a:lnSpc>
              <a:buFont typeface="Arial" panose="020B0604020202020204" pitchFamily="34" charset="0"/>
              <a:buChar char="•"/>
            </a:pPr>
            <a:endParaRPr lang="en-US" sz="1100" b="1" u="sng" dirty="0">
              <a:effectLst/>
            </a:endParaRPr>
          </a:p>
        </p:txBody>
      </p:sp>
    </p:spTree>
    <p:extLst>
      <p:ext uri="{BB962C8B-B14F-4D97-AF65-F5344CB8AC3E}">
        <p14:creationId xmlns:p14="http://schemas.microsoft.com/office/powerpoint/2010/main" val="274102374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6F36EEC4-FA8A-4C9A-BC91-78FCCAA87BFC}"/>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8C18E6F1-F645-4891-8747-794230822D21}"/>
              </a:ext>
            </a:extLst>
          </p:cNvPr>
          <p:cNvSpPr txBox="1"/>
          <p:nvPr/>
        </p:nvSpPr>
        <p:spPr>
          <a:xfrm>
            <a:off x="6622295" y="468086"/>
            <a:ext cx="4953932" cy="5749835"/>
          </a:xfrm>
          <a:prstGeom prst="rect">
            <a:avLst/>
          </a:prstGeom>
        </p:spPr>
        <p:txBody>
          <a:bodyPr vert="horz" lIns="91440" tIns="45720" rIns="91440" bIns="45720" rtlCol="0">
            <a:normAutofit lnSpcReduction="10000"/>
          </a:bodyPr>
          <a:lstStyle/>
          <a:p>
            <a:pPr>
              <a:lnSpc>
                <a:spcPct val="90000"/>
              </a:lnSpc>
            </a:pPr>
            <a:r>
              <a:rPr lang="en-US" sz="2400" u="sng" dirty="0">
                <a:effectLst/>
                <a:latin typeface="Elephant" panose="02020904090505020303" pitchFamily="18" charset="0"/>
              </a:rPr>
              <a:t>Fundraising Coordinator</a:t>
            </a:r>
          </a:p>
          <a:p>
            <a:pPr indent="-228600">
              <a:lnSpc>
                <a:spcPct val="90000"/>
              </a:lnSpc>
              <a:buFont typeface="Arial" panose="020B0604020202020204" pitchFamily="34" charset="0"/>
              <a:buChar char="•"/>
            </a:pPr>
            <a:endParaRPr lang="en-US" sz="2000" b="1" u="sng" dirty="0">
              <a:effectLst/>
            </a:endParaRPr>
          </a:p>
          <a:p>
            <a:pPr marR="73025">
              <a:lnSpc>
                <a:spcPct val="90000"/>
              </a:lnSpc>
              <a:spcBef>
                <a:spcPts val="0"/>
              </a:spcBef>
              <a:spcAft>
                <a:spcPts val="0"/>
              </a:spcAft>
            </a:pPr>
            <a:r>
              <a:rPr lang="en-US" sz="2000" i="1" dirty="0">
                <a:effectLst/>
              </a:rPr>
              <a:t>Successful in leading fund-raising projects</a:t>
            </a:r>
            <a:r>
              <a:rPr lang="en-US" sz="2000" dirty="0">
                <a:effectLst/>
              </a:rPr>
              <a:t>.</a:t>
            </a:r>
            <a:r>
              <a:rPr lang="en-US" sz="2000" i="1" dirty="0">
                <a:effectLst/>
              </a:rPr>
              <a:t>.</a:t>
            </a:r>
            <a:endParaRPr lang="en-US" sz="2000" dirty="0">
              <a:effectLst/>
            </a:endParaRPr>
          </a:p>
          <a:p>
            <a:pPr marL="114300" marR="73025" indent="-342900">
              <a:lnSpc>
                <a:spcPct val="90000"/>
              </a:lnSpc>
              <a:spcBef>
                <a:spcPts val="0"/>
              </a:spcBef>
              <a:spcAft>
                <a:spcPts val="0"/>
              </a:spcAft>
              <a:buBlip>
                <a:blip r:embed="rId3"/>
              </a:buBlip>
            </a:pPr>
            <a:endParaRPr lang="en-US" sz="2000" dirty="0">
              <a:effectLst/>
            </a:endParaRPr>
          </a:p>
          <a:p>
            <a:pPr marL="228600" marR="0" indent="-228600">
              <a:lnSpc>
                <a:spcPct val="90000"/>
              </a:lnSpc>
              <a:spcBef>
                <a:spcPts val="0"/>
              </a:spcBef>
              <a:spcAft>
                <a:spcPts val="0"/>
              </a:spcAft>
              <a:buBlip>
                <a:blip r:embed="rId3"/>
              </a:buBlip>
            </a:pPr>
            <a:r>
              <a:rPr lang="en-US" sz="2000" b="1" dirty="0">
                <a:effectLst/>
              </a:rPr>
              <a:t>Fundraising Division Coordinator</a:t>
            </a:r>
            <a:r>
              <a:rPr lang="en-US" sz="2000" dirty="0">
                <a:effectLst/>
              </a:rPr>
              <a:t> works with clubs to assist and advise regarding:</a:t>
            </a:r>
          </a:p>
          <a:p>
            <a:pPr marL="514350" marR="0" lvl="0" indent="-342900">
              <a:lnSpc>
                <a:spcPct val="90000"/>
              </a:lnSpc>
              <a:spcBef>
                <a:spcPts val="0"/>
              </a:spcBef>
              <a:spcAft>
                <a:spcPts val="0"/>
              </a:spcAft>
              <a:buBlip>
                <a:blip r:embed="rId3"/>
              </a:buBlip>
            </a:pPr>
            <a:r>
              <a:rPr lang="en-US" sz="2000" dirty="0">
                <a:effectLst/>
              </a:rPr>
              <a:t>Activities to generate funds to finance club goals</a:t>
            </a:r>
          </a:p>
          <a:p>
            <a:pPr marL="514350" marR="0" lvl="0" indent="-342900">
              <a:lnSpc>
                <a:spcPct val="90000"/>
              </a:lnSpc>
              <a:spcBef>
                <a:spcPts val="0"/>
              </a:spcBef>
              <a:spcAft>
                <a:spcPts val="0"/>
              </a:spcAft>
              <a:buBlip>
                <a:blip r:embed="rId3"/>
              </a:buBlip>
            </a:pPr>
            <a:r>
              <a:rPr lang="en-US" sz="2000" dirty="0">
                <a:effectLst/>
              </a:rPr>
              <a:t>Help clubs seek alliances and local partnerships</a:t>
            </a:r>
          </a:p>
          <a:p>
            <a:pPr marL="514350" marR="0" lvl="0" indent="-342900">
              <a:lnSpc>
                <a:spcPct val="90000"/>
              </a:lnSpc>
              <a:spcBef>
                <a:spcPts val="0"/>
              </a:spcBef>
              <a:spcAft>
                <a:spcPts val="0"/>
              </a:spcAft>
              <a:buBlip>
                <a:blip r:embed="rId3"/>
              </a:buBlip>
            </a:pPr>
            <a:r>
              <a:rPr lang="en-US" sz="2000" dirty="0">
                <a:effectLst/>
              </a:rPr>
              <a:t>Support PI efforts to enhance club grant and Pilot mission opportunities</a:t>
            </a:r>
            <a:endParaRPr lang="en-US" sz="2000" b="1" u="sng" dirty="0">
              <a:effectLst/>
            </a:endParaRPr>
          </a:p>
          <a:p>
            <a:pPr marL="400050" marR="0" lvl="0" indent="-228600">
              <a:lnSpc>
                <a:spcPct val="90000"/>
              </a:lnSpc>
              <a:spcBef>
                <a:spcPts val="0"/>
              </a:spcBef>
              <a:spcAft>
                <a:spcPts val="0"/>
              </a:spcAft>
              <a:buFont typeface="Arial" panose="020B0604020202020204" pitchFamily="34" charset="0"/>
              <a:buChar char="•"/>
            </a:pPr>
            <a:endParaRPr lang="en-US" sz="2000" b="1" u="sng" dirty="0"/>
          </a:p>
          <a:p>
            <a:pPr marR="73660">
              <a:lnSpc>
                <a:spcPct val="90000"/>
              </a:lnSpc>
              <a:spcBef>
                <a:spcPts val="0"/>
              </a:spcBef>
              <a:spcAft>
                <a:spcPts val="0"/>
              </a:spcAft>
            </a:pPr>
            <a:r>
              <a:rPr lang="en-US" sz="2000" b="1" u="sng" dirty="0">
                <a:effectLst/>
              </a:rPr>
              <a:t>Resources</a:t>
            </a:r>
            <a:r>
              <a:rPr lang="en-US" sz="2000" b="1" dirty="0">
                <a:effectLst/>
              </a:rPr>
              <a:t>:</a:t>
            </a:r>
            <a:r>
              <a:rPr lang="en-US" sz="2000" dirty="0">
                <a:effectLst/>
              </a:rPr>
              <a:t>    Project ideas from the PI website and idea material developed from your clubs’ Project Surveys by the district leaders.  The Club President and the District Governor or District Governor Elect should take the Project ideas section on the PI website and combine it with future years to begin/expand a resource file on disk for the club/district leadership.</a:t>
            </a:r>
          </a:p>
          <a:p>
            <a:pPr marR="0" indent="-228600">
              <a:lnSpc>
                <a:spcPct val="90000"/>
              </a:lnSpc>
              <a:spcBef>
                <a:spcPts val="10"/>
              </a:spcBef>
              <a:spcAft>
                <a:spcPts val="0"/>
              </a:spcAft>
              <a:buFont typeface="Arial" panose="020B0604020202020204" pitchFamily="34" charset="0"/>
              <a:buChar char="•"/>
            </a:pPr>
            <a:endParaRPr lang="en-US" sz="1300" dirty="0">
              <a:effectLst/>
            </a:endParaRPr>
          </a:p>
          <a:p>
            <a:pPr indent="-228600">
              <a:lnSpc>
                <a:spcPct val="90000"/>
              </a:lnSpc>
              <a:buFont typeface="Arial" panose="020B0604020202020204" pitchFamily="34" charset="0"/>
              <a:buChar char="•"/>
            </a:pPr>
            <a:endParaRPr lang="en-US" sz="1300" b="1" u="sng" dirty="0">
              <a:effectLst/>
            </a:endParaRPr>
          </a:p>
        </p:txBody>
      </p:sp>
    </p:spTree>
    <p:extLst>
      <p:ext uri="{BB962C8B-B14F-4D97-AF65-F5344CB8AC3E}">
        <p14:creationId xmlns:p14="http://schemas.microsoft.com/office/powerpoint/2010/main" val="1746075167"/>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2CF8FB57-C029-4D0B-9B98-83583F058106}"/>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6" name="TextBox 5">
            <a:extLst>
              <a:ext uri="{FF2B5EF4-FFF2-40B4-BE49-F238E27FC236}">
                <a16:creationId xmlns:a16="http://schemas.microsoft.com/office/drawing/2014/main" id="{4C28D209-528D-45D9-90B9-EA22024D31E6}"/>
              </a:ext>
            </a:extLst>
          </p:cNvPr>
          <p:cNvSpPr txBox="1"/>
          <p:nvPr/>
        </p:nvSpPr>
        <p:spPr>
          <a:xfrm>
            <a:off x="6622295" y="435429"/>
            <a:ext cx="4953932" cy="6139542"/>
          </a:xfrm>
          <a:prstGeom prst="rect">
            <a:avLst/>
          </a:prstGeom>
        </p:spPr>
        <p:txBody>
          <a:bodyPr vert="horz" lIns="91440" tIns="45720" rIns="91440" bIns="45720" rtlCol="0">
            <a:normAutofit fontScale="92500"/>
          </a:bodyPr>
          <a:lstStyle/>
          <a:p>
            <a:pPr>
              <a:lnSpc>
                <a:spcPct val="90000"/>
              </a:lnSpc>
              <a:spcAft>
                <a:spcPts val="600"/>
              </a:spcAft>
            </a:pPr>
            <a:r>
              <a:rPr lang="en-US" sz="2400" u="sng" dirty="0">
                <a:effectLst/>
                <a:latin typeface="Elephant" panose="02020904090505020303" pitchFamily="18" charset="0"/>
              </a:rPr>
              <a:t>Leadership Coordinator</a:t>
            </a:r>
          </a:p>
          <a:p>
            <a:pPr indent="-228600">
              <a:lnSpc>
                <a:spcPct val="90000"/>
              </a:lnSpc>
              <a:spcAft>
                <a:spcPts val="600"/>
              </a:spcAft>
              <a:buFont typeface="Arial" panose="020B0604020202020204" pitchFamily="34" charset="0"/>
              <a:buChar char="•"/>
            </a:pPr>
            <a:endParaRPr lang="en-US" sz="1100" b="1" u="sng" dirty="0">
              <a:effectLst/>
            </a:endParaRPr>
          </a:p>
          <a:p>
            <a:pPr indent="-228600">
              <a:lnSpc>
                <a:spcPct val="90000"/>
              </a:lnSpc>
              <a:spcAft>
                <a:spcPts val="600"/>
              </a:spcAft>
              <a:buFont typeface="Arial" panose="020B0604020202020204" pitchFamily="34" charset="0"/>
              <a:buChar char="•"/>
            </a:pPr>
            <a:endParaRPr lang="en-US" sz="1100" b="1" u="sng" dirty="0"/>
          </a:p>
          <a:p>
            <a:pPr marR="337820">
              <a:lnSpc>
                <a:spcPct val="90000"/>
              </a:lnSpc>
              <a:spcBef>
                <a:spcPts val="0"/>
              </a:spcBef>
              <a:spcAft>
                <a:spcPts val="600"/>
              </a:spcAft>
            </a:pPr>
            <a:r>
              <a:rPr lang="en-US" sz="2000" i="1" dirty="0">
                <a:effectLst/>
              </a:rPr>
              <a:t>Successful in developing leaders on every level. </a:t>
            </a:r>
            <a:endParaRPr lang="en-US" sz="2000" dirty="0">
              <a:effectLst/>
            </a:endParaRPr>
          </a:p>
          <a:p>
            <a:pPr marR="337820" indent="-228600">
              <a:lnSpc>
                <a:spcPct val="90000"/>
              </a:lnSpc>
              <a:spcBef>
                <a:spcPts val="0"/>
              </a:spcBef>
              <a:spcAft>
                <a:spcPts val="600"/>
              </a:spcAft>
              <a:buFont typeface="Arial" panose="020B0604020202020204" pitchFamily="34" charset="0"/>
              <a:buChar char="•"/>
            </a:pPr>
            <a:endParaRPr lang="en-US" sz="2000" dirty="0">
              <a:effectLst/>
            </a:endParaRPr>
          </a:p>
          <a:p>
            <a:pPr marL="228600" marR="0" indent="-228600">
              <a:lnSpc>
                <a:spcPct val="90000"/>
              </a:lnSpc>
              <a:spcBef>
                <a:spcPts val="0"/>
              </a:spcBef>
              <a:spcAft>
                <a:spcPts val="600"/>
              </a:spcAft>
              <a:buBlip>
                <a:blip r:embed="rId3"/>
              </a:buBlip>
            </a:pPr>
            <a:r>
              <a:rPr lang="en-US" sz="2000" b="1" dirty="0">
                <a:effectLst/>
              </a:rPr>
              <a:t>Leadership Development Coordinator</a:t>
            </a:r>
            <a:r>
              <a:rPr lang="en-US" sz="2000" dirty="0">
                <a:effectLst/>
              </a:rPr>
              <a:t> works with clubs to assist and advise regarding:</a:t>
            </a:r>
          </a:p>
          <a:p>
            <a:pPr marL="114300" marR="0" indent="-342900">
              <a:lnSpc>
                <a:spcPct val="90000"/>
              </a:lnSpc>
              <a:spcBef>
                <a:spcPts val="0"/>
              </a:spcBef>
              <a:spcAft>
                <a:spcPts val="600"/>
              </a:spcAft>
              <a:buBlip>
                <a:blip r:embed="rId3"/>
              </a:buBlip>
            </a:pPr>
            <a:endParaRPr lang="en-US" sz="2000" dirty="0">
              <a:effectLst/>
            </a:endParaRPr>
          </a:p>
          <a:p>
            <a:pPr marL="514350" marR="0" lvl="0" indent="-342900">
              <a:lnSpc>
                <a:spcPct val="90000"/>
              </a:lnSpc>
              <a:spcBef>
                <a:spcPts val="0"/>
              </a:spcBef>
              <a:spcAft>
                <a:spcPts val="600"/>
              </a:spcAft>
              <a:buBlip>
                <a:blip r:embed="rId3"/>
              </a:buBlip>
            </a:pPr>
            <a:r>
              <a:rPr lang="en-US" sz="2000" dirty="0">
                <a:effectLst/>
              </a:rPr>
              <a:t>Training programs for officers</a:t>
            </a:r>
          </a:p>
          <a:p>
            <a:pPr marL="514350" marR="0" lvl="0" indent="-342900">
              <a:lnSpc>
                <a:spcPct val="90000"/>
              </a:lnSpc>
              <a:spcBef>
                <a:spcPts val="0"/>
              </a:spcBef>
              <a:spcAft>
                <a:spcPts val="600"/>
              </a:spcAft>
              <a:buBlip>
                <a:blip r:embed="rId3"/>
              </a:buBlip>
            </a:pPr>
            <a:r>
              <a:rPr lang="en-US" sz="2000" dirty="0">
                <a:effectLst/>
              </a:rPr>
              <a:t>Leadership training programs for members</a:t>
            </a:r>
          </a:p>
          <a:p>
            <a:pPr marL="514350" marR="0" lvl="0" indent="-342900">
              <a:lnSpc>
                <a:spcPct val="90000"/>
              </a:lnSpc>
              <a:spcBef>
                <a:spcPts val="0"/>
              </a:spcBef>
              <a:spcAft>
                <a:spcPts val="600"/>
              </a:spcAft>
              <a:buBlip>
                <a:blip r:embed="rId3"/>
              </a:buBlip>
            </a:pPr>
            <a:r>
              <a:rPr lang="en-US" sz="2000" dirty="0">
                <a:effectLst/>
              </a:rPr>
              <a:t>Mentoring programs for potential district leader</a:t>
            </a:r>
            <a:endParaRPr lang="en-US" sz="2000" b="1" u="sng" dirty="0">
              <a:effectLst/>
            </a:endParaRPr>
          </a:p>
          <a:p>
            <a:pPr marR="337820" indent="-228600">
              <a:lnSpc>
                <a:spcPct val="90000"/>
              </a:lnSpc>
              <a:spcBef>
                <a:spcPts val="0"/>
              </a:spcBef>
              <a:spcAft>
                <a:spcPts val="600"/>
              </a:spcAft>
              <a:buFont typeface="Arial" panose="020B0604020202020204" pitchFamily="34" charset="0"/>
              <a:buChar char="•"/>
            </a:pPr>
            <a:endParaRPr lang="en-US" sz="2000" b="1" u="sng" dirty="0">
              <a:effectLst/>
            </a:endParaRPr>
          </a:p>
          <a:p>
            <a:pPr marR="337820">
              <a:lnSpc>
                <a:spcPct val="90000"/>
              </a:lnSpc>
              <a:spcBef>
                <a:spcPts val="0"/>
              </a:spcBef>
              <a:spcAft>
                <a:spcPts val="600"/>
              </a:spcAft>
            </a:pPr>
            <a:r>
              <a:rPr lang="en-US" sz="2000" b="1" u="sng" dirty="0">
                <a:effectLst/>
              </a:rPr>
              <a:t>Resources</a:t>
            </a:r>
            <a:r>
              <a:rPr lang="en-US" sz="2000" b="1" dirty="0">
                <a:effectLst/>
              </a:rPr>
              <a:t>:   </a:t>
            </a:r>
            <a:r>
              <a:rPr lang="en-US" sz="2000" dirty="0">
                <a:effectLst/>
              </a:rPr>
              <a:t>Membership section from the Club Manual provides valuable information from delegating to dealing with members. PI Section and New Officers and Divisions thoroughly explains policies, responsibilities and protocol.</a:t>
            </a:r>
          </a:p>
          <a:p>
            <a:pPr marR="0" indent="-228600">
              <a:lnSpc>
                <a:spcPct val="90000"/>
              </a:lnSpc>
              <a:spcBef>
                <a:spcPts val="0"/>
              </a:spcBef>
              <a:spcAft>
                <a:spcPts val="600"/>
              </a:spcAft>
              <a:buFont typeface="Arial" panose="020B0604020202020204" pitchFamily="34" charset="0"/>
              <a:buChar char="•"/>
              <a:tabLst>
                <a:tab pos="514350" algn="l"/>
              </a:tabLst>
            </a:pPr>
            <a:endParaRPr lang="en-US" sz="1100" dirty="0">
              <a:effectLst/>
            </a:endParaRPr>
          </a:p>
          <a:p>
            <a:pPr indent="-228600">
              <a:lnSpc>
                <a:spcPct val="90000"/>
              </a:lnSpc>
              <a:spcAft>
                <a:spcPts val="600"/>
              </a:spcAft>
              <a:buFont typeface="Arial" panose="020B0604020202020204" pitchFamily="34" charset="0"/>
              <a:buChar char="•"/>
            </a:pPr>
            <a:endParaRPr lang="en-US" sz="1100" b="1" u="sng" dirty="0">
              <a:effectLst/>
            </a:endParaRPr>
          </a:p>
          <a:p>
            <a:pPr indent="-228600">
              <a:lnSpc>
                <a:spcPct val="90000"/>
              </a:lnSpc>
              <a:spcAft>
                <a:spcPts val="600"/>
              </a:spcAft>
              <a:buFont typeface="Arial" panose="020B0604020202020204" pitchFamily="34" charset="0"/>
              <a:buChar char="•"/>
            </a:pPr>
            <a:endParaRPr lang="en-US" sz="1100" b="1" u="sng" dirty="0">
              <a:effectLst/>
            </a:endParaRPr>
          </a:p>
        </p:txBody>
      </p:sp>
    </p:spTree>
    <p:extLst>
      <p:ext uri="{BB962C8B-B14F-4D97-AF65-F5344CB8AC3E}">
        <p14:creationId xmlns:p14="http://schemas.microsoft.com/office/powerpoint/2010/main" val="107952313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AD0C8084-E38C-45EA-872C-FC9A81148DC5}"/>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3DA8C4A9-278E-43F6-976F-E92860CB26FD}"/>
              </a:ext>
            </a:extLst>
          </p:cNvPr>
          <p:cNvSpPr txBox="1"/>
          <p:nvPr/>
        </p:nvSpPr>
        <p:spPr>
          <a:xfrm>
            <a:off x="6259706" y="559407"/>
            <a:ext cx="5569705" cy="5771607"/>
          </a:xfrm>
          <a:prstGeom prst="rect">
            <a:avLst/>
          </a:prstGeom>
        </p:spPr>
        <p:txBody>
          <a:bodyPr vert="horz" lIns="91440" tIns="45720" rIns="91440" bIns="45720" rtlCol="0">
            <a:normAutofit fontScale="92500" lnSpcReduction="10000"/>
          </a:bodyPr>
          <a:lstStyle/>
          <a:p>
            <a:pPr>
              <a:lnSpc>
                <a:spcPct val="90000"/>
              </a:lnSpc>
              <a:spcAft>
                <a:spcPts val="600"/>
              </a:spcAft>
            </a:pPr>
            <a:r>
              <a:rPr lang="en-US" sz="4400" u="sng" dirty="0">
                <a:effectLst/>
                <a:latin typeface="Elephant" panose="02020904090505020303" pitchFamily="18" charset="0"/>
              </a:rPr>
              <a:t>Anchor Coordinator</a:t>
            </a:r>
          </a:p>
          <a:p>
            <a:pPr indent="-228600">
              <a:lnSpc>
                <a:spcPct val="90000"/>
              </a:lnSpc>
              <a:spcAft>
                <a:spcPts val="600"/>
              </a:spcAft>
              <a:buFont typeface="Arial" panose="020B0604020202020204" pitchFamily="34" charset="0"/>
              <a:buChar char="•"/>
            </a:pPr>
            <a:endParaRPr lang="en-US" sz="1100" b="1" u="sng" dirty="0">
              <a:effectLst/>
            </a:endParaRPr>
          </a:p>
          <a:p>
            <a:pPr marR="0">
              <a:lnSpc>
                <a:spcPct val="90000"/>
              </a:lnSpc>
              <a:spcBef>
                <a:spcPts val="0"/>
              </a:spcBef>
              <a:spcAft>
                <a:spcPts val="600"/>
              </a:spcAft>
              <a:tabLst>
                <a:tab pos="514350" algn="l"/>
              </a:tabLst>
            </a:pPr>
            <a:r>
              <a:rPr lang="en-US" sz="3600" i="1" dirty="0">
                <a:effectLst/>
              </a:rPr>
              <a:t>Successful with Anchor program, good communicator and enjoys young people.</a:t>
            </a:r>
            <a:endParaRPr lang="en-US" sz="3600" dirty="0">
              <a:effectLst/>
            </a:endParaRPr>
          </a:p>
          <a:p>
            <a:pPr marL="114300" marR="0" indent="-342900">
              <a:lnSpc>
                <a:spcPct val="120000"/>
              </a:lnSpc>
              <a:buBlip>
                <a:blip r:embed="rId3"/>
              </a:buBlip>
              <a:tabLst>
                <a:tab pos="514350" algn="l"/>
              </a:tabLst>
            </a:pPr>
            <a:endParaRPr lang="en-US" sz="2900" dirty="0">
              <a:effectLst/>
            </a:endParaRPr>
          </a:p>
          <a:p>
            <a:pPr marL="114300" marR="0" indent="-342900">
              <a:lnSpc>
                <a:spcPct val="120000"/>
              </a:lnSpc>
              <a:buBlip>
                <a:blip r:embed="rId3"/>
              </a:buBlip>
              <a:tabLst>
                <a:tab pos="514350" algn="l"/>
              </a:tabLst>
            </a:pPr>
            <a:r>
              <a:rPr lang="en-US" sz="2900" b="1" u="sng" dirty="0">
                <a:effectLst/>
              </a:rPr>
              <a:t>Responsibilities</a:t>
            </a:r>
            <a:r>
              <a:rPr lang="en-US" sz="2900" b="1" dirty="0">
                <a:effectLst/>
              </a:rPr>
              <a:t>:   </a:t>
            </a:r>
            <a:endParaRPr lang="en-US" sz="2900" dirty="0">
              <a:effectLst/>
            </a:endParaRPr>
          </a:p>
          <a:p>
            <a:pPr marL="457200" marR="0" lvl="0" indent="-342900">
              <a:lnSpc>
                <a:spcPct val="120000"/>
              </a:lnSpc>
              <a:buBlip>
                <a:blip r:embed="rId3"/>
              </a:buBlip>
              <a:tabLst>
                <a:tab pos="514350" algn="l"/>
              </a:tabLst>
            </a:pPr>
            <a:r>
              <a:rPr lang="en-US" sz="2900" b="1" dirty="0">
                <a:effectLst/>
              </a:rPr>
              <a:t>Coordinates and shares information</a:t>
            </a:r>
            <a:r>
              <a:rPr lang="en-US" sz="2900" dirty="0">
                <a:effectLst/>
              </a:rPr>
              <a:t> </a:t>
            </a:r>
          </a:p>
          <a:p>
            <a:pPr marL="457200" marR="0" lvl="0" indent="-342900">
              <a:lnSpc>
                <a:spcPct val="120000"/>
              </a:lnSpc>
              <a:buBlip>
                <a:blip r:embed="rId3"/>
              </a:buBlip>
              <a:tabLst>
                <a:tab pos="514350" algn="l"/>
              </a:tabLst>
            </a:pPr>
            <a:r>
              <a:rPr lang="en-US" sz="2900" b="1" dirty="0">
                <a:effectLst/>
              </a:rPr>
              <a:t>Works with the District Governor</a:t>
            </a:r>
            <a:r>
              <a:rPr lang="en-US" sz="2900" dirty="0">
                <a:effectLst/>
              </a:rPr>
              <a:t>  </a:t>
            </a:r>
          </a:p>
          <a:p>
            <a:pPr marL="457200" marR="0" lvl="0" indent="-342900">
              <a:lnSpc>
                <a:spcPct val="120000"/>
              </a:lnSpc>
              <a:buBlip>
                <a:blip r:embed="rId3"/>
              </a:buBlip>
              <a:tabLst>
                <a:tab pos="514350" algn="l"/>
              </a:tabLst>
            </a:pPr>
            <a:r>
              <a:rPr lang="en-US" sz="2900" b="1" dirty="0">
                <a:effectLst/>
              </a:rPr>
              <a:t>Works with Pilot International staff and Pilot International Coordinator</a:t>
            </a:r>
            <a:r>
              <a:rPr lang="en-US" sz="2900" dirty="0">
                <a:effectLst/>
              </a:rPr>
              <a:t>:</a:t>
            </a:r>
            <a:endParaRPr lang="en-US" sz="1100" b="1" u="sng" dirty="0"/>
          </a:p>
          <a:p>
            <a:pPr indent="-228600">
              <a:lnSpc>
                <a:spcPct val="90000"/>
              </a:lnSpc>
              <a:spcAft>
                <a:spcPts val="600"/>
              </a:spcAft>
              <a:buFont typeface="Arial" panose="020B0604020202020204" pitchFamily="34" charset="0"/>
              <a:buChar char="•"/>
            </a:pPr>
            <a:endParaRPr lang="en-US" sz="1100" b="1" u="sng" dirty="0">
              <a:effectLst/>
            </a:endParaRPr>
          </a:p>
          <a:p>
            <a:pPr indent="-228600">
              <a:lnSpc>
                <a:spcPct val="90000"/>
              </a:lnSpc>
              <a:spcAft>
                <a:spcPts val="600"/>
              </a:spcAft>
              <a:buFont typeface="Arial" panose="020B0604020202020204" pitchFamily="34" charset="0"/>
              <a:buChar char="•"/>
            </a:pPr>
            <a:endParaRPr lang="en-US" sz="1100" b="1" u="sng" dirty="0">
              <a:effectLst/>
            </a:endParaRPr>
          </a:p>
        </p:txBody>
      </p:sp>
    </p:spTree>
    <p:extLst>
      <p:ext uri="{BB962C8B-B14F-4D97-AF65-F5344CB8AC3E}">
        <p14:creationId xmlns:p14="http://schemas.microsoft.com/office/powerpoint/2010/main" val="1521191685"/>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6A5EB917-119C-4E81-8BC5-927A5C1BE033}"/>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E5275DC6-04F3-4DF5-80DC-1E65DDF38E1E}"/>
              </a:ext>
            </a:extLst>
          </p:cNvPr>
          <p:cNvSpPr txBox="1"/>
          <p:nvPr/>
        </p:nvSpPr>
        <p:spPr>
          <a:xfrm>
            <a:off x="6259706" y="293914"/>
            <a:ext cx="5605723" cy="6291943"/>
          </a:xfrm>
          <a:prstGeom prst="rect">
            <a:avLst/>
          </a:prstGeom>
        </p:spPr>
        <p:txBody>
          <a:bodyPr vert="horz" lIns="91440" tIns="45720" rIns="91440" bIns="45720" rtlCol="0">
            <a:noAutofit/>
          </a:bodyPr>
          <a:lstStyle/>
          <a:p>
            <a:pPr marL="114300"/>
            <a:r>
              <a:rPr lang="en-US" sz="2000" u="sng" dirty="0">
                <a:latin typeface="Elephant" panose="02020904090505020303" pitchFamily="18" charset="0"/>
              </a:rPr>
              <a:t>Anchor Coordinator (cont’d)</a:t>
            </a:r>
          </a:p>
          <a:p>
            <a:pPr marL="342900" marR="0" lvl="0" indent="-228600">
              <a:buBlip>
                <a:blip r:embed="rId3"/>
              </a:buBlip>
            </a:pPr>
            <a:r>
              <a:rPr lang="en-US" sz="2000" dirty="0">
                <a:effectLst/>
              </a:rPr>
              <a:t>Be familiar with the Anchor Club Handbook.</a:t>
            </a:r>
          </a:p>
          <a:p>
            <a:pPr marL="342900" marR="0" lvl="0" indent="-228600">
              <a:buBlip>
                <a:blip r:embed="rId3"/>
              </a:buBlip>
            </a:pPr>
            <a:r>
              <a:rPr lang="en-US" sz="2000" dirty="0">
                <a:effectLst/>
              </a:rPr>
              <a:t>Be familiar with the Anchor Medical Release Form</a:t>
            </a:r>
            <a:endParaRPr lang="en-US" sz="2000" dirty="0"/>
          </a:p>
          <a:p>
            <a:pPr marL="342900" marR="0" lvl="0" indent="-228600">
              <a:buBlip>
                <a:blip r:embed="rId3"/>
              </a:buBlip>
            </a:pPr>
            <a:r>
              <a:rPr lang="en-US" sz="2000" dirty="0">
                <a:effectLst/>
              </a:rPr>
              <a:t>Promote and encourage joint Pilot/Anchor service projects and events.</a:t>
            </a:r>
          </a:p>
          <a:p>
            <a:pPr marL="342900" marR="0" lvl="0" indent="-228600">
              <a:buBlip>
                <a:blip r:embed="rId3"/>
              </a:buBlip>
            </a:pPr>
            <a:r>
              <a:rPr lang="en-US" sz="2000" dirty="0">
                <a:effectLst/>
              </a:rPr>
              <a:t>Encourage Anchors to participate in the Anchor Awards and Scholarship programs.</a:t>
            </a:r>
          </a:p>
          <a:p>
            <a:pPr marL="342900" marR="0" lvl="0" indent="-228600">
              <a:buBlip>
                <a:blip r:embed="rId3"/>
              </a:buBlip>
            </a:pPr>
            <a:r>
              <a:rPr lang="en-US" sz="2000" dirty="0">
                <a:effectLst/>
              </a:rPr>
              <a:t>Conduct Anchor club officer(s) and member training.</a:t>
            </a:r>
          </a:p>
          <a:p>
            <a:pPr marL="342900" marR="0" lvl="0" indent="-228600">
              <a:buBlip>
                <a:blip r:embed="rId3"/>
              </a:buBlip>
            </a:pPr>
            <a:r>
              <a:rPr lang="en-US" sz="2000" dirty="0">
                <a:effectLst/>
              </a:rPr>
              <a:t>Assist the club advisor and club officers in planning and preparing the club’s activities and calendar of events.</a:t>
            </a:r>
          </a:p>
        </p:txBody>
      </p:sp>
    </p:spTree>
    <p:extLst>
      <p:ext uri="{BB962C8B-B14F-4D97-AF65-F5344CB8AC3E}">
        <p14:creationId xmlns:p14="http://schemas.microsoft.com/office/powerpoint/2010/main" val="965885064"/>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6A5EB917-119C-4E81-8BC5-927A5C1BE033}"/>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E5275DC6-04F3-4DF5-80DC-1E65DDF38E1E}"/>
              </a:ext>
            </a:extLst>
          </p:cNvPr>
          <p:cNvSpPr txBox="1"/>
          <p:nvPr/>
        </p:nvSpPr>
        <p:spPr>
          <a:xfrm>
            <a:off x="6259706" y="293914"/>
            <a:ext cx="5605723" cy="6291943"/>
          </a:xfrm>
          <a:prstGeom prst="rect">
            <a:avLst/>
          </a:prstGeom>
        </p:spPr>
        <p:txBody>
          <a:bodyPr vert="horz" lIns="91440" tIns="45720" rIns="91440" bIns="45720" rtlCol="0">
            <a:noAutofit/>
          </a:bodyPr>
          <a:lstStyle/>
          <a:p>
            <a:pPr marL="114300"/>
            <a:r>
              <a:rPr lang="en-US" sz="2000" u="sng" dirty="0">
                <a:latin typeface="Elephant" panose="02020904090505020303" pitchFamily="18" charset="0"/>
              </a:rPr>
              <a:t>Anchor Coordinator (cont’d)</a:t>
            </a:r>
          </a:p>
          <a:p>
            <a:pPr marL="342900" marR="0" lvl="0" indent="-228600">
              <a:buBlip>
                <a:blip r:embed="rId3"/>
              </a:buBlip>
            </a:pPr>
            <a:r>
              <a:rPr lang="en-US" sz="2000" dirty="0">
                <a:effectLst/>
              </a:rPr>
              <a:t>Maintain contact with the club advisor to ensure international Anchor dues are paid </a:t>
            </a:r>
            <a:r>
              <a:rPr lang="en-US" sz="2000" b="1" u="sng" dirty="0">
                <a:effectLst/>
              </a:rPr>
              <a:t>on</a:t>
            </a:r>
            <a:r>
              <a:rPr lang="en-US" sz="2000" b="1" dirty="0">
                <a:effectLst/>
              </a:rPr>
              <a:t> </a:t>
            </a:r>
            <a:r>
              <a:rPr lang="en-US" sz="2000" b="1" u="sng" dirty="0">
                <a:effectLst/>
              </a:rPr>
              <a:t>or before November 1</a:t>
            </a:r>
            <a:r>
              <a:rPr lang="en-US" sz="2000" dirty="0">
                <a:effectLst/>
              </a:rPr>
              <a:t> and district dues</a:t>
            </a:r>
          </a:p>
          <a:p>
            <a:pPr marL="342900" marR="0" lvl="0" indent="-228600">
              <a:buBlip>
                <a:blip r:embed="rId3"/>
              </a:buBlip>
            </a:pPr>
            <a:r>
              <a:rPr lang="en-US" sz="2000" dirty="0">
                <a:effectLst/>
              </a:rPr>
              <a:t>Send letters of appreciation to the Anchor club, advisor, members, graduating seniors, etc.</a:t>
            </a:r>
          </a:p>
          <a:p>
            <a:pPr marL="342900" marR="0" lvl="0" indent="-228600">
              <a:buBlip>
                <a:blip r:embed="rId3"/>
              </a:buBlip>
            </a:pPr>
            <a:r>
              <a:rPr lang="en-US" sz="2000" dirty="0">
                <a:effectLst/>
              </a:rPr>
              <a:t>Encourage and assist Anchor and Pilot attendance at district and international</a:t>
            </a:r>
            <a:endParaRPr lang="en-US" sz="2000" dirty="0"/>
          </a:p>
        </p:txBody>
      </p:sp>
    </p:spTree>
    <p:extLst>
      <p:ext uri="{BB962C8B-B14F-4D97-AF65-F5344CB8AC3E}">
        <p14:creationId xmlns:p14="http://schemas.microsoft.com/office/powerpoint/2010/main" val="1888011046"/>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A4A2257B-85F0-400C-98C1-33DFCD73153B}"/>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7C3B8949-3B2C-49F7-BA81-C350398C1F21}"/>
              </a:ext>
            </a:extLst>
          </p:cNvPr>
          <p:cNvSpPr txBox="1"/>
          <p:nvPr/>
        </p:nvSpPr>
        <p:spPr>
          <a:xfrm>
            <a:off x="6288066" y="457201"/>
            <a:ext cx="5288161" cy="5562600"/>
          </a:xfrm>
          <a:prstGeom prst="rect">
            <a:avLst/>
          </a:prstGeom>
        </p:spPr>
        <p:txBody>
          <a:bodyPr vert="horz" lIns="91440" tIns="45720" rIns="91440" bIns="45720" rtlCol="0">
            <a:normAutofit/>
          </a:bodyPr>
          <a:lstStyle/>
          <a:p>
            <a:pPr marR="0">
              <a:lnSpc>
                <a:spcPct val="90000"/>
              </a:lnSpc>
              <a:spcBef>
                <a:spcPts val="0"/>
              </a:spcBef>
              <a:spcAft>
                <a:spcPts val="600"/>
              </a:spcAft>
              <a:tabLst>
                <a:tab pos="514350" algn="l"/>
              </a:tabLst>
            </a:pPr>
            <a:r>
              <a:rPr lang="en-US" sz="2600" b="1" dirty="0">
                <a:effectLst/>
                <a:latin typeface="Elephant" panose="02020904090505020303" pitchFamily="18" charset="0"/>
              </a:rPr>
              <a:t>District PIFF Representative </a:t>
            </a:r>
            <a:endParaRPr lang="en-US" sz="2600" b="1" dirty="0">
              <a:latin typeface="Elephant" panose="02020904090505020303" pitchFamily="18" charset="0"/>
            </a:endParaRPr>
          </a:p>
          <a:p>
            <a:pPr marR="0">
              <a:lnSpc>
                <a:spcPct val="90000"/>
              </a:lnSpc>
              <a:spcBef>
                <a:spcPts val="0"/>
              </a:spcBef>
              <a:spcAft>
                <a:spcPts val="600"/>
              </a:spcAft>
              <a:tabLst>
                <a:tab pos="514350" algn="l"/>
              </a:tabLst>
            </a:pPr>
            <a:endParaRPr lang="en-US" sz="1300" b="1" i="1" dirty="0"/>
          </a:p>
          <a:p>
            <a:pPr marR="0">
              <a:lnSpc>
                <a:spcPct val="90000"/>
              </a:lnSpc>
              <a:spcBef>
                <a:spcPts val="0"/>
              </a:spcBef>
              <a:spcAft>
                <a:spcPts val="600"/>
              </a:spcAft>
              <a:tabLst>
                <a:tab pos="514350" algn="l"/>
              </a:tabLst>
            </a:pPr>
            <a:r>
              <a:rPr lang="en-US" sz="2000" i="1" dirty="0">
                <a:effectLst/>
              </a:rPr>
              <a:t>Be</a:t>
            </a:r>
            <a:r>
              <a:rPr lang="en-US" sz="2000" b="1" dirty="0">
                <a:effectLst/>
              </a:rPr>
              <a:t> </a:t>
            </a:r>
            <a:r>
              <a:rPr lang="en-US" sz="2000" i="1" dirty="0">
                <a:effectLst/>
              </a:rPr>
              <a:t>Knowledgeable and supportive of the focus.</a:t>
            </a:r>
          </a:p>
          <a:p>
            <a:pPr marL="0" marR="0" indent="-228600">
              <a:lnSpc>
                <a:spcPct val="90000"/>
              </a:lnSpc>
              <a:spcBef>
                <a:spcPts val="0"/>
              </a:spcBef>
              <a:spcAft>
                <a:spcPts val="600"/>
              </a:spcAft>
              <a:buFont typeface="Arial" panose="020B0604020202020204" pitchFamily="34" charset="0"/>
              <a:buChar char="•"/>
              <a:tabLst>
                <a:tab pos="514350" algn="l"/>
              </a:tabLst>
            </a:pPr>
            <a:endParaRPr lang="en-US" sz="2000" i="1" dirty="0">
              <a:effectLst/>
            </a:endParaRPr>
          </a:p>
          <a:p>
            <a:pPr marL="342900" indent="-342900">
              <a:lnSpc>
                <a:spcPct val="90000"/>
              </a:lnSpc>
              <a:spcAft>
                <a:spcPts val="600"/>
              </a:spcAft>
              <a:buBlip>
                <a:blip r:embed="rId3"/>
              </a:buBlip>
              <a:tabLst>
                <a:tab pos="514350" algn="l"/>
              </a:tabLst>
            </a:pPr>
            <a:r>
              <a:rPr lang="en-US" sz="2000" dirty="0">
                <a:effectLst/>
              </a:rPr>
              <a:t>The appointed Pilot will serve for a minimum of two and a maximum of four years. </a:t>
            </a:r>
          </a:p>
          <a:p>
            <a:pPr marL="342900" indent="-342900">
              <a:lnSpc>
                <a:spcPct val="90000"/>
              </a:lnSpc>
              <a:spcAft>
                <a:spcPts val="600"/>
              </a:spcAft>
              <a:buBlip>
                <a:blip r:embed="rId3"/>
              </a:buBlip>
              <a:tabLst>
                <a:tab pos="514350" algn="l"/>
              </a:tabLst>
            </a:pPr>
            <a:r>
              <a:rPr lang="en-US" sz="2000" dirty="0">
                <a:effectLst/>
              </a:rPr>
              <a:t>establish good communication and work together in order for the district to maximize the potential of this relationship.  </a:t>
            </a:r>
          </a:p>
          <a:p>
            <a:pPr>
              <a:lnSpc>
                <a:spcPct val="90000"/>
              </a:lnSpc>
              <a:spcAft>
                <a:spcPts val="600"/>
              </a:spcAft>
              <a:tabLst>
                <a:tab pos="514350" algn="l"/>
              </a:tabLst>
            </a:pPr>
            <a:endParaRPr lang="en-US" sz="2000" dirty="0">
              <a:effectLst/>
            </a:endParaRPr>
          </a:p>
          <a:p>
            <a:pPr marR="0">
              <a:lnSpc>
                <a:spcPct val="90000"/>
              </a:lnSpc>
              <a:spcBef>
                <a:spcPts val="0"/>
              </a:spcBef>
              <a:spcAft>
                <a:spcPts val="600"/>
              </a:spcAft>
              <a:tabLst>
                <a:tab pos="514350" algn="l"/>
              </a:tabLst>
            </a:pPr>
            <a:r>
              <a:rPr lang="en-US" sz="2000" b="1" u="sng" dirty="0">
                <a:effectLst/>
              </a:rPr>
              <a:t>Resources</a:t>
            </a:r>
            <a:r>
              <a:rPr lang="en-US" sz="2000" b="1" dirty="0">
                <a:effectLst/>
              </a:rPr>
              <a:t>:</a:t>
            </a:r>
            <a:r>
              <a:rPr lang="en-US" sz="2000" dirty="0">
                <a:effectLst/>
              </a:rPr>
              <a:t>  The Founders Fund section of the Pilot Smart Book; resources and forms available on the website; and material given during the PI convention.</a:t>
            </a:r>
          </a:p>
          <a:p>
            <a:pPr marR="0" indent="-228600">
              <a:lnSpc>
                <a:spcPct val="90000"/>
              </a:lnSpc>
              <a:spcBef>
                <a:spcPts val="0"/>
              </a:spcBef>
              <a:spcAft>
                <a:spcPts val="600"/>
              </a:spcAft>
              <a:buFont typeface="Arial" panose="020B0604020202020204" pitchFamily="34" charset="0"/>
              <a:buChar char="•"/>
              <a:tabLst>
                <a:tab pos="514350" algn="l"/>
              </a:tabLst>
            </a:pPr>
            <a:endParaRPr lang="en-US" sz="1300" dirty="0">
              <a:effectLst/>
            </a:endParaRPr>
          </a:p>
          <a:p>
            <a:pPr indent="-228600">
              <a:lnSpc>
                <a:spcPct val="90000"/>
              </a:lnSpc>
              <a:spcAft>
                <a:spcPts val="600"/>
              </a:spcAft>
              <a:buFont typeface="Arial" panose="020B0604020202020204" pitchFamily="34" charset="0"/>
              <a:buChar char="•"/>
            </a:pPr>
            <a:endParaRPr lang="en-US" sz="1300" b="1" u="sng" dirty="0">
              <a:effectLst/>
            </a:endParaRPr>
          </a:p>
          <a:p>
            <a:pPr indent="-228600">
              <a:lnSpc>
                <a:spcPct val="90000"/>
              </a:lnSpc>
              <a:spcAft>
                <a:spcPts val="600"/>
              </a:spcAft>
              <a:buFont typeface="Arial" panose="020B0604020202020204" pitchFamily="34" charset="0"/>
              <a:buChar char="•"/>
            </a:pPr>
            <a:endParaRPr lang="en-US" sz="1300" b="1" u="sng" dirty="0">
              <a:effectLst/>
            </a:endParaRPr>
          </a:p>
        </p:txBody>
      </p:sp>
    </p:spTree>
    <p:extLst>
      <p:ext uri="{BB962C8B-B14F-4D97-AF65-F5344CB8AC3E}">
        <p14:creationId xmlns:p14="http://schemas.microsoft.com/office/powerpoint/2010/main" val="1840790480"/>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F9AAF099-547C-4FE3-9BE8-609A8CDD5B45}"/>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8B811125-4391-4344-90AF-CBA6390301F3}"/>
              </a:ext>
            </a:extLst>
          </p:cNvPr>
          <p:cNvSpPr txBox="1"/>
          <p:nvPr/>
        </p:nvSpPr>
        <p:spPr>
          <a:xfrm>
            <a:off x="6325644" y="559407"/>
            <a:ext cx="5686816" cy="5658514"/>
          </a:xfrm>
          <a:prstGeom prst="rect">
            <a:avLst/>
          </a:prstGeom>
        </p:spPr>
        <p:txBody>
          <a:bodyPr vert="horz" lIns="91440" tIns="45720" rIns="91440" bIns="45720" rtlCol="0">
            <a:normAutofit/>
          </a:bodyPr>
          <a:lstStyle/>
          <a:p>
            <a:pPr marR="0">
              <a:lnSpc>
                <a:spcPct val="90000"/>
              </a:lnSpc>
              <a:spcBef>
                <a:spcPts val="1000"/>
              </a:spcBef>
              <a:spcAft>
                <a:spcPts val="0"/>
              </a:spcAft>
            </a:pPr>
            <a:r>
              <a:rPr lang="en-US" sz="2600" b="1" dirty="0">
                <a:latin typeface="Elephant" panose="02020904090505020303" pitchFamily="18" charset="0"/>
              </a:rPr>
              <a:t>District PIFF Representative Appointee should:</a:t>
            </a:r>
          </a:p>
          <a:p>
            <a:pPr marL="857250" marR="0" lvl="1" indent="-285750">
              <a:lnSpc>
                <a:spcPct val="90000"/>
              </a:lnSpc>
              <a:spcBef>
                <a:spcPts val="390"/>
              </a:spcBef>
              <a:spcAft>
                <a:spcPts val="0"/>
              </a:spcAft>
              <a:buClr>
                <a:schemeClr val="tx1"/>
              </a:buClr>
              <a:buSzPts val="1200"/>
              <a:buBlip>
                <a:blip r:embed="rId3"/>
              </a:buBlip>
              <a:tabLst>
                <a:tab pos="514350" algn="l"/>
              </a:tabLst>
            </a:pPr>
            <a:r>
              <a:rPr lang="en-US" sz="2000" dirty="0">
                <a:effectLst/>
              </a:rPr>
              <a:t>Be an active Pilot member with three or more years of membership.</a:t>
            </a:r>
          </a:p>
          <a:p>
            <a:pPr marL="342900" marR="0" indent="-285750">
              <a:lnSpc>
                <a:spcPct val="90000"/>
              </a:lnSpc>
              <a:spcBef>
                <a:spcPts val="25"/>
              </a:spcBef>
              <a:spcAft>
                <a:spcPts val="0"/>
              </a:spcAft>
              <a:buBlip>
                <a:blip r:embed="rId3"/>
              </a:buBlip>
              <a:tabLst>
                <a:tab pos="514350" algn="l"/>
              </a:tabLst>
            </a:pPr>
            <a:endParaRPr lang="en-US" sz="2000" dirty="0">
              <a:effectLst/>
            </a:endParaRPr>
          </a:p>
          <a:p>
            <a:pPr marL="857250" marR="0" lvl="1" indent="-285750">
              <a:lnSpc>
                <a:spcPct val="90000"/>
              </a:lnSpc>
              <a:spcBef>
                <a:spcPts val="0"/>
              </a:spcBef>
              <a:spcAft>
                <a:spcPts val="0"/>
              </a:spcAft>
              <a:buClr>
                <a:schemeClr val="tx1"/>
              </a:buClr>
              <a:buSzPts val="1200"/>
              <a:buBlip>
                <a:blip r:embed="rId3"/>
              </a:buBlip>
              <a:tabLst>
                <a:tab pos="514350" algn="l"/>
              </a:tabLst>
            </a:pPr>
            <a:r>
              <a:rPr lang="en-US" sz="2000" dirty="0">
                <a:effectLst/>
              </a:rPr>
              <a:t>Be committed to Pilot at the club, district and international level in accordance with PI Bylaws. </a:t>
            </a:r>
          </a:p>
          <a:p>
            <a:pPr marL="571500" marR="0" lvl="1" indent="-285750">
              <a:lnSpc>
                <a:spcPct val="90000"/>
              </a:lnSpc>
              <a:spcBef>
                <a:spcPts val="0"/>
              </a:spcBef>
              <a:spcAft>
                <a:spcPts val="0"/>
              </a:spcAft>
              <a:buClr>
                <a:schemeClr val="tx1"/>
              </a:buClr>
              <a:buSzPts val="1200"/>
              <a:buBlip>
                <a:blip r:embed="rId3"/>
              </a:buBlip>
              <a:tabLst>
                <a:tab pos="514350" algn="l"/>
              </a:tabLst>
            </a:pPr>
            <a:endParaRPr lang="en-US" sz="2000" dirty="0">
              <a:effectLst/>
            </a:endParaRPr>
          </a:p>
          <a:p>
            <a:pPr marL="857250" marR="0" lvl="1" indent="-285750">
              <a:lnSpc>
                <a:spcPct val="90000"/>
              </a:lnSpc>
              <a:spcBef>
                <a:spcPts val="0"/>
              </a:spcBef>
              <a:spcAft>
                <a:spcPts val="0"/>
              </a:spcAft>
              <a:buClr>
                <a:schemeClr val="tx1"/>
              </a:buClr>
              <a:buSzPts val="1200"/>
              <a:buBlip>
                <a:blip r:embed="rId3"/>
              </a:buBlip>
              <a:tabLst>
                <a:tab pos="514350" algn="l"/>
              </a:tabLst>
            </a:pPr>
            <a:r>
              <a:rPr lang="en-US" sz="2000" dirty="0">
                <a:effectLst/>
              </a:rPr>
              <a:t>Be knowledgeable and enthusiastic about Founders Fund activities and goals.</a:t>
            </a:r>
          </a:p>
          <a:p>
            <a:pPr marL="571500" marR="0" lvl="1" indent="-285750">
              <a:lnSpc>
                <a:spcPct val="90000"/>
              </a:lnSpc>
              <a:spcBef>
                <a:spcPts val="0"/>
              </a:spcBef>
              <a:spcAft>
                <a:spcPts val="0"/>
              </a:spcAft>
              <a:buClr>
                <a:schemeClr val="tx1"/>
              </a:buClr>
              <a:buSzPts val="1200"/>
              <a:buBlip>
                <a:blip r:embed="rId3"/>
              </a:buBlip>
              <a:tabLst>
                <a:tab pos="514350" algn="l"/>
              </a:tabLst>
            </a:pPr>
            <a:endParaRPr lang="en-US" sz="2000" dirty="0">
              <a:effectLst/>
            </a:endParaRPr>
          </a:p>
          <a:p>
            <a:pPr marL="857250" marR="0" lvl="1" indent="-285750">
              <a:lnSpc>
                <a:spcPct val="90000"/>
              </a:lnSpc>
              <a:spcBef>
                <a:spcPts val="480"/>
              </a:spcBef>
              <a:spcAft>
                <a:spcPts val="0"/>
              </a:spcAft>
              <a:buClr>
                <a:schemeClr val="tx1"/>
              </a:buClr>
              <a:buSzPts val="1200"/>
              <a:buBlip>
                <a:blip r:embed="rId3"/>
              </a:buBlip>
              <a:tabLst>
                <a:tab pos="514350" algn="l"/>
              </a:tabLst>
            </a:pPr>
            <a:r>
              <a:rPr lang="en-US" sz="2000" dirty="0">
                <a:effectLst/>
              </a:rPr>
              <a:t>Be willing and able to devote the time necessary to Founders Fund training and duties.</a:t>
            </a:r>
          </a:p>
          <a:p>
            <a:pPr marL="571500" marR="0" lvl="1" indent="-285750">
              <a:lnSpc>
                <a:spcPct val="90000"/>
              </a:lnSpc>
              <a:spcBef>
                <a:spcPts val="480"/>
              </a:spcBef>
              <a:spcAft>
                <a:spcPts val="0"/>
              </a:spcAft>
              <a:buClr>
                <a:schemeClr val="tx1"/>
              </a:buClr>
              <a:buSzPts val="1200"/>
              <a:buBlip>
                <a:blip r:embed="rId3"/>
              </a:buBlip>
              <a:tabLst>
                <a:tab pos="514350" algn="l"/>
              </a:tabLst>
            </a:pPr>
            <a:endParaRPr lang="en-US" sz="2000" dirty="0">
              <a:effectLst/>
            </a:endParaRPr>
          </a:p>
          <a:p>
            <a:pPr marL="857250" marR="0" lvl="1" indent="-285750">
              <a:lnSpc>
                <a:spcPct val="90000"/>
              </a:lnSpc>
              <a:spcBef>
                <a:spcPts val="25"/>
              </a:spcBef>
              <a:spcAft>
                <a:spcPts val="0"/>
              </a:spcAft>
              <a:buClr>
                <a:schemeClr val="tx1"/>
              </a:buClr>
              <a:buSzPts val="1200"/>
              <a:buBlip>
                <a:blip r:embed="rId3"/>
              </a:buBlip>
              <a:tabLst>
                <a:tab pos="514350" algn="l"/>
              </a:tabLst>
            </a:pPr>
            <a:r>
              <a:rPr lang="en-US" sz="2000" dirty="0">
                <a:effectLst/>
              </a:rPr>
              <a:t>Be able to attend district and Pilot international conventions</a:t>
            </a:r>
            <a:r>
              <a:rPr lang="en-US" sz="1300" dirty="0">
                <a:effectLst/>
              </a:rPr>
              <a:t>.</a:t>
            </a:r>
          </a:p>
          <a:p>
            <a:pPr marL="514350" marR="0" lvl="1" indent="-228600">
              <a:lnSpc>
                <a:spcPct val="90000"/>
              </a:lnSpc>
              <a:spcBef>
                <a:spcPts val="25"/>
              </a:spcBef>
              <a:spcAft>
                <a:spcPts val="0"/>
              </a:spcAft>
              <a:buClr>
                <a:srgbClr val="231F20"/>
              </a:buClr>
              <a:buSzPts val="1200"/>
              <a:buFont typeface="Arial" panose="020B0604020202020204" pitchFamily="34" charset="0"/>
              <a:buChar char="•"/>
              <a:tabLst>
                <a:tab pos="514350" algn="l"/>
              </a:tabLst>
            </a:pPr>
            <a:endParaRPr lang="en-US" sz="1300" dirty="0"/>
          </a:p>
        </p:txBody>
      </p:sp>
    </p:spTree>
    <p:extLst>
      <p:ext uri="{BB962C8B-B14F-4D97-AF65-F5344CB8AC3E}">
        <p14:creationId xmlns:p14="http://schemas.microsoft.com/office/powerpoint/2010/main" val="1560732614"/>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537C624C-2226-4049-8E67-D7A3E1C8EAB3}"/>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5119A1A4-FB95-4208-93A9-10E6B400895C}"/>
              </a:ext>
            </a:extLst>
          </p:cNvPr>
          <p:cNvSpPr txBox="1"/>
          <p:nvPr/>
        </p:nvSpPr>
        <p:spPr>
          <a:xfrm>
            <a:off x="6622294" y="559407"/>
            <a:ext cx="5377639" cy="5658514"/>
          </a:xfrm>
          <a:prstGeom prst="rect">
            <a:avLst/>
          </a:prstGeom>
        </p:spPr>
        <p:txBody>
          <a:bodyPr vert="horz" lIns="91440" tIns="45720" rIns="91440" bIns="45720" rtlCol="0">
            <a:normAutofit/>
          </a:bodyPr>
          <a:lstStyle/>
          <a:p>
            <a:pPr marR="0">
              <a:lnSpc>
                <a:spcPct val="90000"/>
              </a:lnSpc>
              <a:spcBef>
                <a:spcPts val="0"/>
              </a:spcBef>
              <a:spcAft>
                <a:spcPts val="600"/>
              </a:spcAft>
            </a:pPr>
            <a:r>
              <a:rPr lang="en-US" sz="2600" b="1" dirty="0">
                <a:latin typeface="Elephant" panose="02020904090505020303" pitchFamily="18" charset="0"/>
              </a:rPr>
              <a:t>Duties of PIFF District Representative are to:</a:t>
            </a:r>
          </a:p>
          <a:p>
            <a:pPr marL="228600" marR="0" indent="-228600">
              <a:lnSpc>
                <a:spcPct val="90000"/>
              </a:lnSpc>
              <a:spcBef>
                <a:spcPts val="0"/>
              </a:spcBef>
              <a:buBlip>
                <a:blip r:embed="rId3"/>
              </a:buBlip>
            </a:pPr>
            <a:endParaRPr lang="en-US" sz="2000" dirty="0">
              <a:effectLst/>
            </a:endParaRPr>
          </a:p>
          <a:p>
            <a:pPr marL="228600" marR="0" indent="-228600">
              <a:lnSpc>
                <a:spcPct val="90000"/>
              </a:lnSpc>
              <a:spcBef>
                <a:spcPts val="0"/>
              </a:spcBef>
              <a:buBlip>
                <a:blip r:embed="rId3"/>
              </a:buBlip>
            </a:pPr>
            <a:r>
              <a:rPr lang="en-US" sz="2000" dirty="0">
                <a:effectLst/>
              </a:rPr>
              <a:t>Prepare articles FOR the Governor’s Bulletin. </a:t>
            </a:r>
          </a:p>
          <a:p>
            <a:pPr marL="228600" marR="0" indent="-228600">
              <a:lnSpc>
                <a:spcPct val="90000"/>
              </a:lnSpc>
              <a:spcBef>
                <a:spcPts val="0"/>
              </a:spcBef>
              <a:buBlip>
                <a:blip r:embed="rId3"/>
              </a:buBlip>
            </a:pPr>
            <a:r>
              <a:rPr lang="en-US" sz="2000" dirty="0">
                <a:effectLst/>
              </a:rPr>
              <a:t>Be familiar with writing grant proposals, completing scholarship applications in order assist clubs as requested.</a:t>
            </a:r>
            <a:r>
              <a:rPr lang="en-US" sz="2000" strike="sngStrike" dirty="0">
                <a:effectLst/>
              </a:rPr>
              <a:t> </a:t>
            </a:r>
            <a:endParaRPr lang="en-US" sz="2000" dirty="0">
              <a:effectLst/>
            </a:endParaRPr>
          </a:p>
          <a:p>
            <a:pPr marL="228600" marR="0" indent="-228600">
              <a:lnSpc>
                <a:spcPct val="90000"/>
              </a:lnSpc>
              <a:spcBef>
                <a:spcPts val="0"/>
              </a:spcBef>
              <a:buBlip>
                <a:blip r:embed="rId3"/>
              </a:buBlip>
            </a:pPr>
            <a:r>
              <a:rPr lang="en-US" sz="2000" dirty="0">
                <a:effectLst/>
              </a:rPr>
              <a:t>Participate in regional and district workshops/fall councils and in district conventions  </a:t>
            </a:r>
          </a:p>
          <a:p>
            <a:pPr marL="228600" marR="0" indent="-228600">
              <a:lnSpc>
                <a:spcPct val="90000"/>
              </a:lnSpc>
              <a:spcBef>
                <a:spcPts val="0"/>
              </a:spcBef>
              <a:buBlip>
                <a:blip r:embed="rId3"/>
              </a:buBlip>
            </a:pPr>
            <a:r>
              <a:rPr lang="en-US" sz="2000" dirty="0">
                <a:effectLst/>
              </a:rPr>
              <a:t>Encourage club presidents to reserve one program meeting annually to emphasize the Founders Fund and provide program materials or a presenter.   September is Founders Month.</a:t>
            </a:r>
          </a:p>
          <a:p>
            <a:pPr indent="-228600">
              <a:lnSpc>
                <a:spcPct val="90000"/>
              </a:lnSpc>
              <a:spcAft>
                <a:spcPts val="600"/>
              </a:spcAft>
              <a:buFont typeface="Arial" panose="020B0604020202020204" pitchFamily="34" charset="0"/>
              <a:buChar char="•"/>
            </a:pPr>
            <a:endParaRPr lang="en-US" sz="1400" b="1" dirty="0"/>
          </a:p>
          <a:p>
            <a:pPr indent="-228600">
              <a:lnSpc>
                <a:spcPct val="90000"/>
              </a:lnSpc>
              <a:spcAft>
                <a:spcPts val="600"/>
              </a:spcAft>
              <a:buFont typeface="Arial" panose="020B0604020202020204" pitchFamily="34" charset="0"/>
              <a:buChar char="•"/>
            </a:pPr>
            <a:endParaRPr lang="en-US" sz="1400" b="1" dirty="0">
              <a:effectLst/>
            </a:endParaRPr>
          </a:p>
        </p:txBody>
      </p:sp>
    </p:spTree>
    <p:extLst>
      <p:ext uri="{BB962C8B-B14F-4D97-AF65-F5344CB8AC3E}">
        <p14:creationId xmlns:p14="http://schemas.microsoft.com/office/powerpoint/2010/main" val="2770099209"/>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8E45CAD5-BA9D-4D8B-AD10-54CC9C076B98}"/>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5119A1A4-FB95-4208-93A9-10E6B400895C}"/>
              </a:ext>
            </a:extLst>
          </p:cNvPr>
          <p:cNvSpPr txBox="1"/>
          <p:nvPr/>
        </p:nvSpPr>
        <p:spPr>
          <a:xfrm>
            <a:off x="6300592" y="559407"/>
            <a:ext cx="5674290" cy="5270864"/>
          </a:xfrm>
          <a:prstGeom prst="rect">
            <a:avLst/>
          </a:prstGeom>
        </p:spPr>
        <p:txBody>
          <a:bodyPr vert="horz" lIns="91440" tIns="45720" rIns="91440" bIns="45720" rtlCol="0">
            <a:normAutofit/>
          </a:bodyPr>
          <a:lstStyle/>
          <a:p>
            <a:pPr>
              <a:lnSpc>
                <a:spcPct val="90000"/>
              </a:lnSpc>
              <a:spcAft>
                <a:spcPts val="600"/>
              </a:spcAft>
            </a:pPr>
            <a:r>
              <a:rPr lang="en-US" sz="2600" b="1" dirty="0">
                <a:latin typeface="Elephant" panose="02020904090505020303" pitchFamily="18" charset="0"/>
              </a:rPr>
              <a:t>Duties of PIFF District Representative are to:</a:t>
            </a:r>
          </a:p>
          <a:p>
            <a:pPr marL="228600" marR="0" indent="-228600">
              <a:lnSpc>
                <a:spcPct val="90000"/>
              </a:lnSpc>
              <a:spcBef>
                <a:spcPts val="0"/>
              </a:spcBef>
              <a:buBlip>
                <a:blip r:embed="rId3"/>
              </a:buBlip>
            </a:pPr>
            <a:endParaRPr lang="en-US" sz="2000" dirty="0">
              <a:effectLst/>
            </a:endParaRPr>
          </a:p>
          <a:p>
            <a:pPr marL="228600" marR="0" indent="-228600">
              <a:lnSpc>
                <a:spcPct val="90000"/>
              </a:lnSpc>
              <a:spcBef>
                <a:spcPts val="0"/>
              </a:spcBef>
              <a:buBlip>
                <a:blip r:embed="rId3"/>
              </a:buBlip>
            </a:pPr>
            <a:r>
              <a:rPr lang="en-US" sz="2000" dirty="0">
                <a:effectLst/>
              </a:rPr>
              <a:t>Assist the Founders Fund in collecting important information on club and district projects.  </a:t>
            </a:r>
          </a:p>
          <a:p>
            <a:pPr marL="228600" marR="0" indent="-228600">
              <a:lnSpc>
                <a:spcPct val="90000"/>
              </a:lnSpc>
              <a:spcBef>
                <a:spcPts val="0"/>
              </a:spcBef>
              <a:buBlip>
                <a:blip r:embed="rId3"/>
              </a:buBlip>
            </a:pPr>
            <a:r>
              <a:rPr lang="en-US" sz="2000" dirty="0">
                <a:effectLst/>
              </a:rPr>
              <a:t> Share club success stories for possible use in official publications.</a:t>
            </a:r>
          </a:p>
          <a:p>
            <a:pPr marL="228600" marR="0" indent="-228600">
              <a:lnSpc>
                <a:spcPct val="90000"/>
              </a:lnSpc>
              <a:spcBef>
                <a:spcPts val="0"/>
              </a:spcBef>
              <a:buBlip>
                <a:blip r:embed="rId3"/>
              </a:buBlip>
            </a:pPr>
            <a:r>
              <a:rPr lang="en-US" sz="2000" dirty="0">
                <a:effectLst/>
              </a:rPr>
              <a:t> Responsible for presenting Founders Fund awards at district conventions.</a:t>
            </a:r>
          </a:p>
          <a:p>
            <a:pPr marL="228600" marR="0" indent="-228600">
              <a:lnSpc>
                <a:spcPct val="90000"/>
              </a:lnSpc>
              <a:spcBef>
                <a:spcPts val="0"/>
              </a:spcBef>
              <a:buBlip>
                <a:blip r:embed="rId3"/>
              </a:buBlip>
            </a:pPr>
            <a:r>
              <a:rPr lang="en-US" sz="2000" dirty="0">
                <a:effectLst/>
              </a:rPr>
              <a:t>Lead the district in fundraising efforts for the Founders Fund at district conventions.</a:t>
            </a:r>
          </a:p>
          <a:p>
            <a:pPr marL="228600" marR="0" indent="-228600">
              <a:lnSpc>
                <a:spcPct val="90000"/>
              </a:lnSpc>
              <a:spcBef>
                <a:spcPts val="0"/>
              </a:spcBef>
              <a:buBlip>
                <a:blip r:embed="rId3"/>
              </a:buBlip>
            </a:pPr>
            <a:r>
              <a:rPr lang="en-US" sz="2000" dirty="0">
                <a:effectLst/>
              </a:rPr>
              <a:t>Support Founders Fund awareness and fundraising projects at International Convention and Leadership Conference.</a:t>
            </a:r>
          </a:p>
          <a:p>
            <a:pPr marL="228600" marR="0" indent="-228600">
              <a:lnSpc>
                <a:spcPct val="90000"/>
              </a:lnSpc>
              <a:spcBef>
                <a:spcPts val="0"/>
              </a:spcBef>
              <a:buBlip>
                <a:blip r:embed="rId3"/>
              </a:buBlip>
            </a:pPr>
            <a:r>
              <a:rPr lang="en-US" sz="2000" dirty="0">
                <a:effectLst/>
              </a:rPr>
              <a:t>Maintain accurate records and provide them to successor with all pertinent correspondence at the end of the appointment.</a:t>
            </a:r>
          </a:p>
          <a:p>
            <a:pPr indent="-228600">
              <a:lnSpc>
                <a:spcPct val="90000"/>
              </a:lnSpc>
              <a:spcAft>
                <a:spcPts val="600"/>
              </a:spcAft>
              <a:buFont typeface="Arial" panose="020B0604020202020204" pitchFamily="34" charset="0"/>
              <a:buChar char="•"/>
            </a:pPr>
            <a:endParaRPr lang="en-US" sz="1400" b="1" dirty="0"/>
          </a:p>
          <a:p>
            <a:pPr indent="-228600">
              <a:lnSpc>
                <a:spcPct val="90000"/>
              </a:lnSpc>
              <a:spcAft>
                <a:spcPts val="600"/>
              </a:spcAft>
              <a:buFont typeface="Arial" panose="020B0604020202020204" pitchFamily="34" charset="0"/>
              <a:buChar char="•"/>
            </a:pPr>
            <a:endParaRPr lang="en-US" sz="1400" b="1" dirty="0">
              <a:effectLst/>
            </a:endParaRPr>
          </a:p>
        </p:txBody>
      </p:sp>
    </p:spTree>
    <p:extLst>
      <p:ext uri="{BB962C8B-B14F-4D97-AF65-F5344CB8AC3E}">
        <p14:creationId xmlns:p14="http://schemas.microsoft.com/office/powerpoint/2010/main" val="1386945630"/>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343238A4-68E5-4E67-94FF-FE2E9900FFFF}"/>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77A836A5-4C7C-41AB-9A39-5B059AF62031}"/>
              </a:ext>
            </a:extLst>
          </p:cNvPr>
          <p:cNvSpPr txBox="1"/>
          <p:nvPr/>
        </p:nvSpPr>
        <p:spPr>
          <a:xfrm>
            <a:off x="6259705" y="559407"/>
            <a:ext cx="5681923" cy="5194664"/>
          </a:xfrm>
          <a:prstGeom prst="rect">
            <a:avLst/>
          </a:prstGeom>
        </p:spPr>
        <p:txBody>
          <a:bodyPr vert="horz" lIns="91440" tIns="45720" rIns="91440" bIns="45720" rtlCol="0">
            <a:normAutofit fontScale="25000" lnSpcReduction="20000"/>
          </a:bodyPr>
          <a:lstStyle/>
          <a:p>
            <a:pPr>
              <a:lnSpc>
                <a:spcPct val="120000"/>
              </a:lnSpc>
            </a:pPr>
            <a:r>
              <a:rPr lang="en-US" sz="9600" u="sng" dirty="0">
                <a:effectLst/>
                <a:latin typeface="Elephant" panose="02020904090505020303" pitchFamily="18" charset="0"/>
              </a:rPr>
              <a:t>Inspirational Leader</a:t>
            </a:r>
            <a:endParaRPr lang="en-US" sz="9600" u="sng" dirty="0">
              <a:latin typeface="Elephant" panose="02020904090505020303" pitchFamily="18" charset="0"/>
            </a:endParaRPr>
          </a:p>
          <a:p>
            <a:pPr marL="0" marR="0" indent="-228600">
              <a:lnSpc>
                <a:spcPct val="120000"/>
              </a:lnSpc>
              <a:buFont typeface="Arial" panose="020B0604020202020204" pitchFamily="34" charset="0"/>
              <a:buChar char="•"/>
              <a:tabLst>
                <a:tab pos="514350" algn="l"/>
              </a:tabLst>
            </a:pPr>
            <a:endParaRPr lang="en-US" sz="3800" b="1" dirty="0">
              <a:effectLst/>
            </a:endParaRPr>
          </a:p>
          <a:p>
            <a:pPr marR="0">
              <a:lnSpc>
                <a:spcPct val="120000"/>
              </a:lnSpc>
              <a:tabLst>
                <a:tab pos="514350" algn="l"/>
              </a:tabLst>
            </a:pPr>
            <a:r>
              <a:rPr lang="en-US" sz="8000" i="1" dirty="0">
                <a:effectLst/>
              </a:rPr>
              <a:t>Compassion and empathy for others.</a:t>
            </a:r>
          </a:p>
          <a:p>
            <a:pPr marR="0" indent="-228600">
              <a:lnSpc>
                <a:spcPct val="120000"/>
              </a:lnSpc>
              <a:buFont typeface="Arial" panose="020B0604020202020204" pitchFamily="34" charset="0"/>
              <a:buChar char="•"/>
            </a:pPr>
            <a:endParaRPr lang="en-US" sz="8000" dirty="0"/>
          </a:p>
          <a:p>
            <a:pPr marL="457200" marR="0" indent="-457200">
              <a:lnSpc>
                <a:spcPct val="120000"/>
              </a:lnSpc>
              <a:buBlip>
                <a:blip r:embed="rId3"/>
              </a:buBlip>
            </a:pPr>
            <a:r>
              <a:rPr lang="en-US" sz="8000" dirty="0">
                <a:effectLst/>
              </a:rPr>
              <a:t>The Inspirational Leader is a member of the district team and is appointed by the Governor Elect when division appointments are made.</a:t>
            </a:r>
          </a:p>
          <a:p>
            <a:pPr marL="457200" marR="0" indent="-457200">
              <a:lnSpc>
                <a:spcPct val="120000"/>
              </a:lnSpc>
              <a:buBlip>
                <a:blip r:embed="rId3"/>
              </a:buBlip>
            </a:pPr>
            <a:r>
              <a:rPr lang="en-US" sz="8000" dirty="0">
                <a:effectLst/>
              </a:rPr>
              <a:t>The Inspirational Leader submits a message to be included in the Governor’s Bulletin</a:t>
            </a:r>
          </a:p>
          <a:p>
            <a:pPr marL="457200" marR="0" indent="-457200">
              <a:lnSpc>
                <a:spcPct val="120000"/>
              </a:lnSpc>
              <a:buBlip>
                <a:blip r:embed="rId3"/>
              </a:buBlip>
            </a:pPr>
            <a:r>
              <a:rPr lang="en-US" sz="8000" dirty="0">
                <a:effectLst/>
              </a:rPr>
              <a:t>The message should:</a:t>
            </a:r>
          </a:p>
          <a:p>
            <a:pPr marL="914400" lvl="1" indent="-457200">
              <a:lnSpc>
                <a:spcPct val="120000"/>
              </a:lnSpc>
              <a:buBlip>
                <a:blip r:embed="rId3"/>
              </a:buBlip>
            </a:pPr>
            <a:r>
              <a:rPr lang="en-US" sz="8000" dirty="0">
                <a:effectLst/>
              </a:rPr>
              <a:t>Be motivating and uplifting.</a:t>
            </a:r>
          </a:p>
          <a:p>
            <a:pPr marL="914400" lvl="1" indent="-457200">
              <a:lnSpc>
                <a:spcPct val="120000"/>
              </a:lnSpc>
              <a:buBlip>
                <a:blip r:embed="rId3"/>
              </a:buBlip>
            </a:pPr>
            <a:r>
              <a:rPr lang="en-US" sz="8000" dirty="0">
                <a:effectLst/>
              </a:rPr>
              <a:t>Express gratitude and encouragement to clubs and membership.</a:t>
            </a:r>
          </a:p>
          <a:p>
            <a:pPr marL="914400" lvl="1" indent="-457200">
              <a:lnSpc>
                <a:spcPct val="120000"/>
              </a:lnSpc>
              <a:buBlip>
                <a:blip r:embed="rId3"/>
              </a:buBlip>
            </a:pPr>
            <a:r>
              <a:rPr lang="en-US" sz="8000" dirty="0">
                <a:effectLst/>
              </a:rPr>
              <a:t>Address a concern of the DAC/DEC for the district and the clubs.</a:t>
            </a:r>
          </a:p>
        </p:txBody>
      </p:sp>
    </p:spTree>
    <p:extLst>
      <p:ext uri="{BB962C8B-B14F-4D97-AF65-F5344CB8AC3E}">
        <p14:creationId xmlns:p14="http://schemas.microsoft.com/office/powerpoint/2010/main" val="3397041258"/>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375C7171-CD13-4AEC-97FF-FFAED9D65EC1}"/>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D71CDA04-5630-4CF8-B4EE-2F016AE67C2C}"/>
              </a:ext>
            </a:extLst>
          </p:cNvPr>
          <p:cNvSpPr txBox="1"/>
          <p:nvPr/>
        </p:nvSpPr>
        <p:spPr>
          <a:xfrm>
            <a:off x="6589138" y="722377"/>
            <a:ext cx="4953932" cy="4522420"/>
          </a:xfrm>
          <a:prstGeom prst="rect">
            <a:avLst/>
          </a:prstGeom>
        </p:spPr>
        <p:txBody>
          <a:bodyPr vert="horz" lIns="91440" tIns="45720" rIns="91440" bIns="45720" rtlCol="0">
            <a:normAutofit/>
          </a:bodyPr>
          <a:lstStyle/>
          <a:p>
            <a:pPr>
              <a:lnSpc>
                <a:spcPct val="90000"/>
              </a:lnSpc>
              <a:spcAft>
                <a:spcPts val="600"/>
              </a:spcAft>
            </a:pPr>
            <a:r>
              <a:rPr lang="en-US" sz="2000" u="sng" dirty="0">
                <a:latin typeface="Elephant" panose="02020904090505020303" pitchFamily="18" charset="0"/>
              </a:rPr>
              <a:t>Inspirational Leader</a:t>
            </a:r>
            <a:endParaRPr lang="en-US" sz="2000" dirty="0">
              <a:effectLst/>
            </a:endParaRPr>
          </a:p>
          <a:p>
            <a:pPr marL="228600" indent="-228600">
              <a:lnSpc>
                <a:spcPct val="90000"/>
              </a:lnSpc>
              <a:spcAft>
                <a:spcPts val="600"/>
              </a:spcAft>
              <a:buBlip>
                <a:blip r:embed="rId3"/>
              </a:buBlip>
            </a:pPr>
            <a:r>
              <a:rPr lang="en-US" sz="2000" dirty="0">
                <a:effectLst/>
              </a:rPr>
              <a:t>Be placed near the “Get Well” and “Sympathy To” information.</a:t>
            </a:r>
          </a:p>
          <a:p>
            <a:pPr marR="0">
              <a:lnSpc>
                <a:spcPct val="90000"/>
              </a:lnSpc>
              <a:spcBef>
                <a:spcPts val="0"/>
              </a:spcBef>
              <a:spcAft>
                <a:spcPts val="600"/>
              </a:spcAft>
            </a:pPr>
            <a:endParaRPr lang="en-US" sz="2000" dirty="0">
              <a:effectLst/>
            </a:endParaRPr>
          </a:p>
          <a:p>
            <a:pPr marL="228600" marR="0" indent="-228600">
              <a:lnSpc>
                <a:spcPct val="90000"/>
              </a:lnSpc>
              <a:spcBef>
                <a:spcPts val="0"/>
              </a:spcBef>
              <a:spcAft>
                <a:spcPts val="600"/>
              </a:spcAft>
              <a:buBlip>
                <a:blip r:embed="rId3"/>
              </a:buBlip>
            </a:pPr>
            <a:r>
              <a:rPr lang="en-US" sz="2000" dirty="0">
                <a:effectLst/>
              </a:rPr>
              <a:t>The Inspirational Leader may plan, or assist in planning, the memorial/inspirational service at district convention Special recognition should be given to a Past International President who is being memorialized</a:t>
            </a:r>
            <a:endParaRPr lang="en-US" sz="1700" dirty="0">
              <a:effectLst/>
            </a:endParaRPr>
          </a:p>
        </p:txBody>
      </p:sp>
    </p:spTree>
    <p:extLst>
      <p:ext uri="{BB962C8B-B14F-4D97-AF65-F5344CB8AC3E}">
        <p14:creationId xmlns:p14="http://schemas.microsoft.com/office/powerpoint/2010/main" val="2838468763"/>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18B023D1-B1AF-4394-89F9-B42FE051C47D}"/>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6B90E87A-3173-44DB-8F61-6220851CD4D2}"/>
              </a:ext>
            </a:extLst>
          </p:cNvPr>
          <p:cNvSpPr txBox="1"/>
          <p:nvPr/>
        </p:nvSpPr>
        <p:spPr>
          <a:xfrm>
            <a:off x="6622295" y="402771"/>
            <a:ext cx="4953932" cy="5815150"/>
          </a:xfrm>
          <a:prstGeom prst="rect">
            <a:avLst/>
          </a:prstGeom>
        </p:spPr>
        <p:txBody>
          <a:bodyPr vert="horz" lIns="91440" tIns="45720" rIns="91440" bIns="45720" rtlCol="0">
            <a:normAutofit/>
          </a:bodyPr>
          <a:lstStyle/>
          <a:p>
            <a:pPr>
              <a:lnSpc>
                <a:spcPct val="90000"/>
              </a:lnSpc>
              <a:spcAft>
                <a:spcPts val="600"/>
              </a:spcAft>
            </a:pPr>
            <a:r>
              <a:rPr lang="en-US" sz="2400" b="1" u="sng" dirty="0">
                <a:effectLst/>
                <a:latin typeface="Elephant" panose="02020904090505020303" pitchFamily="18" charset="0"/>
              </a:rPr>
              <a:t>District Parliamentarian</a:t>
            </a:r>
            <a:endParaRPr lang="en-US" sz="1400" b="1" u="sng" dirty="0"/>
          </a:p>
          <a:p>
            <a:pPr>
              <a:lnSpc>
                <a:spcPct val="90000"/>
              </a:lnSpc>
              <a:spcAft>
                <a:spcPts val="600"/>
              </a:spcAft>
            </a:pPr>
            <a:r>
              <a:rPr lang="en-US" sz="2000" i="1" dirty="0">
                <a:effectLst/>
              </a:rPr>
              <a:t>Knowledgeable of</a:t>
            </a:r>
            <a:r>
              <a:rPr lang="en-US" sz="2000" b="1" i="1" dirty="0">
                <a:effectLst/>
              </a:rPr>
              <a:t> </a:t>
            </a:r>
            <a:r>
              <a:rPr lang="en-US" sz="2000" i="1" dirty="0">
                <a:effectLst/>
              </a:rPr>
              <a:t>Parliamentary Procedure and Pilot Bylaws.</a:t>
            </a:r>
          </a:p>
          <a:p>
            <a:pPr marL="0" marR="0" indent="-228600">
              <a:lnSpc>
                <a:spcPct val="90000"/>
              </a:lnSpc>
              <a:spcBef>
                <a:spcPts val="0"/>
              </a:spcBef>
              <a:spcAft>
                <a:spcPts val="600"/>
              </a:spcAft>
              <a:buFont typeface="Arial" panose="020B0604020202020204" pitchFamily="34" charset="0"/>
              <a:buChar char="•"/>
              <a:tabLst>
                <a:tab pos="514350" algn="l"/>
              </a:tabLst>
            </a:pPr>
            <a:endParaRPr lang="en-US" sz="2000" dirty="0">
              <a:effectLst/>
            </a:endParaRPr>
          </a:p>
          <a:p>
            <a:pPr marL="342900" marR="0" indent="-342900">
              <a:lnSpc>
                <a:spcPct val="90000"/>
              </a:lnSpc>
              <a:spcBef>
                <a:spcPts val="0"/>
              </a:spcBef>
              <a:spcAft>
                <a:spcPts val="600"/>
              </a:spcAft>
              <a:buBlip>
                <a:blip r:embed="rId3"/>
              </a:buBlip>
            </a:pPr>
            <a:r>
              <a:rPr lang="en-US" sz="2000" b="1" u="none" strike="noStrike" dirty="0">
                <a:effectLst/>
              </a:rPr>
              <a:t> </a:t>
            </a:r>
            <a:r>
              <a:rPr lang="en-US" sz="2000" dirty="0">
                <a:effectLst/>
              </a:rPr>
              <a:t>The District Parliamentarian is a member of the District Team and is appointed by the Governor Elect when division appointments are made.  </a:t>
            </a:r>
          </a:p>
          <a:p>
            <a:pPr marL="342900" marR="0" indent="-342900">
              <a:lnSpc>
                <a:spcPct val="90000"/>
              </a:lnSpc>
              <a:spcBef>
                <a:spcPts val="0"/>
              </a:spcBef>
              <a:spcAft>
                <a:spcPts val="600"/>
              </a:spcAft>
              <a:buBlip>
                <a:blip r:embed="rId3"/>
              </a:buBlip>
            </a:pPr>
            <a:r>
              <a:rPr lang="en-US" sz="2000" dirty="0">
                <a:effectLst/>
              </a:rPr>
              <a:t>The District Governor and other district officers may call upon the District Parliamentarian when matters of parliamentary procedure and protocol are being considered.</a:t>
            </a:r>
          </a:p>
          <a:p>
            <a:pPr marL="342900" marR="0" indent="-342900">
              <a:lnSpc>
                <a:spcPct val="90000"/>
              </a:lnSpc>
              <a:spcBef>
                <a:spcPts val="0"/>
              </a:spcBef>
              <a:spcAft>
                <a:spcPts val="600"/>
              </a:spcAft>
              <a:buBlip>
                <a:blip r:embed="rId3"/>
              </a:buBlip>
            </a:pPr>
            <a:r>
              <a:rPr lang="en-US" sz="2000" dirty="0">
                <a:effectLst/>
              </a:rPr>
              <a:t>The District Parliamentarian cannot be a member of the District Administrative Council</a:t>
            </a:r>
            <a:endParaRPr lang="en-US" sz="1400" dirty="0">
              <a:effectLst/>
            </a:endParaRPr>
          </a:p>
          <a:p>
            <a:pPr marL="228600" marR="0" indent="-228600">
              <a:lnSpc>
                <a:spcPct val="90000"/>
              </a:lnSpc>
              <a:spcBef>
                <a:spcPts val="0"/>
              </a:spcBef>
              <a:spcAft>
                <a:spcPts val="600"/>
              </a:spcAft>
              <a:buFont typeface="Arial" panose="020B0604020202020204" pitchFamily="34" charset="0"/>
              <a:buChar char="•"/>
              <a:tabLst>
                <a:tab pos="514350" algn="l"/>
              </a:tabLst>
            </a:pPr>
            <a:endParaRPr lang="en-US" sz="1400" b="1" u="sng" dirty="0">
              <a:effectLst/>
            </a:endParaRPr>
          </a:p>
          <a:p>
            <a:pPr marL="228600" marR="0" indent="-228600">
              <a:lnSpc>
                <a:spcPct val="90000"/>
              </a:lnSpc>
              <a:spcBef>
                <a:spcPts val="0"/>
              </a:spcBef>
              <a:spcAft>
                <a:spcPts val="600"/>
              </a:spcAft>
              <a:buFont typeface="Arial" panose="020B0604020202020204" pitchFamily="34" charset="0"/>
              <a:buChar char="•"/>
              <a:tabLst>
                <a:tab pos="514350" algn="l"/>
              </a:tabLst>
            </a:pPr>
            <a:endParaRPr lang="en-US" sz="1400" b="1" u="sng" dirty="0"/>
          </a:p>
          <a:p>
            <a:pPr marL="228600" marR="0" indent="-228600">
              <a:lnSpc>
                <a:spcPct val="90000"/>
              </a:lnSpc>
              <a:spcBef>
                <a:spcPts val="0"/>
              </a:spcBef>
              <a:spcAft>
                <a:spcPts val="600"/>
              </a:spcAft>
              <a:buFont typeface="Arial" panose="020B0604020202020204" pitchFamily="34" charset="0"/>
              <a:buChar char="•"/>
              <a:tabLst>
                <a:tab pos="514350" algn="l"/>
              </a:tabLst>
            </a:pPr>
            <a:endParaRPr lang="en-US" sz="1400" b="1" u="sng" dirty="0">
              <a:effectLst/>
            </a:endParaRPr>
          </a:p>
          <a:p>
            <a:pPr marL="228600" marR="0" indent="-228600">
              <a:lnSpc>
                <a:spcPct val="90000"/>
              </a:lnSpc>
              <a:spcBef>
                <a:spcPts val="0"/>
              </a:spcBef>
              <a:spcAft>
                <a:spcPts val="600"/>
              </a:spcAft>
              <a:buFont typeface="Arial" panose="020B0604020202020204" pitchFamily="34" charset="0"/>
              <a:buChar char="•"/>
              <a:tabLst>
                <a:tab pos="514350" algn="l"/>
              </a:tabLst>
            </a:pPr>
            <a:endParaRPr lang="en-US" sz="1400" b="1" u="sng" dirty="0"/>
          </a:p>
          <a:p>
            <a:pPr indent="-228600">
              <a:lnSpc>
                <a:spcPct val="90000"/>
              </a:lnSpc>
              <a:spcAft>
                <a:spcPts val="600"/>
              </a:spcAft>
              <a:buFont typeface="Arial" panose="020B0604020202020204" pitchFamily="34" charset="0"/>
              <a:buChar char="•"/>
            </a:pPr>
            <a:endParaRPr lang="en-US" sz="1400" b="1" u="sng" dirty="0">
              <a:effectLst/>
            </a:endParaRPr>
          </a:p>
        </p:txBody>
      </p:sp>
    </p:spTree>
    <p:extLst>
      <p:ext uri="{BB962C8B-B14F-4D97-AF65-F5344CB8AC3E}">
        <p14:creationId xmlns:p14="http://schemas.microsoft.com/office/powerpoint/2010/main" val="160124840"/>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EAC23062-1F89-495E-8206-39448D6CE16F}"/>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8DA33402-EDBE-4537-BDCF-A4AA29535396}"/>
              </a:ext>
            </a:extLst>
          </p:cNvPr>
          <p:cNvSpPr txBox="1"/>
          <p:nvPr/>
        </p:nvSpPr>
        <p:spPr>
          <a:xfrm>
            <a:off x="6622295" y="722376"/>
            <a:ext cx="4953932" cy="5495545"/>
          </a:xfrm>
          <a:prstGeom prst="rect">
            <a:avLst/>
          </a:prstGeom>
        </p:spPr>
        <p:txBody>
          <a:bodyPr vert="horz" lIns="91440" tIns="45720" rIns="91440" bIns="45720" rtlCol="0">
            <a:normAutofit/>
          </a:bodyPr>
          <a:lstStyle/>
          <a:p>
            <a:pPr marR="0">
              <a:lnSpc>
                <a:spcPct val="90000"/>
              </a:lnSpc>
              <a:spcBef>
                <a:spcPts val="0"/>
              </a:spcBef>
              <a:spcAft>
                <a:spcPts val="600"/>
              </a:spcAft>
            </a:pPr>
            <a:r>
              <a:rPr lang="en-US" sz="2400" b="1" dirty="0">
                <a:effectLst/>
              </a:rPr>
              <a:t>The District Parliamentarian should . . </a:t>
            </a:r>
          </a:p>
          <a:p>
            <a:pPr marL="57150" marR="0" indent="-285750">
              <a:lnSpc>
                <a:spcPct val="90000"/>
              </a:lnSpc>
              <a:spcBef>
                <a:spcPts val="0"/>
              </a:spcBef>
              <a:spcAft>
                <a:spcPts val="600"/>
              </a:spcAft>
              <a:buBlip>
                <a:blip r:embed="rId3"/>
              </a:buBlip>
            </a:pPr>
            <a:endParaRPr lang="en-US" dirty="0">
              <a:effectLst/>
            </a:endParaRPr>
          </a:p>
          <a:p>
            <a:pPr marL="400050" marR="0" lvl="0" indent="-285750">
              <a:lnSpc>
                <a:spcPct val="90000"/>
              </a:lnSpc>
              <a:spcBef>
                <a:spcPts val="0"/>
              </a:spcBef>
              <a:buBlip>
                <a:blip r:embed="rId3"/>
              </a:buBlip>
            </a:pPr>
            <a:r>
              <a:rPr lang="en-US" dirty="0">
                <a:effectLst/>
              </a:rPr>
              <a:t>Be knowledgeable about parliamentary procedure;</a:t>
            </a:r>
          </a:p>
          <a:p>
            <a:pPr marL="400050" marR="0" lvl="0" indent="-285750">
              <a:lnSpc>
                <a:spcPct val="90000"/>
              </a:lnSpc>
              <a:spcBef>
                <a:spcPts val="0"/>
              </a:spcBef>
              <a:buBlip>
                <a:blip r:embed="rId3"/>
              </a:buBlip>
            </a:pPr>
            <a:r>
              <a:rPr lang="en-US" dirty="0">
                <a:effectLst/>
              </a:rPr>
              <a:t>Have a current copy of the </a:t>
            </a:r>
            <a:r>
              <a:rPr lang="en-US" b="1" i="1" dirty="0">
                <a:effectLst/>
              </a:rPr>
              <a:t>Pilot International Bylaws; Pilot International Policies, Roberts Rules of Order, Newly Revised; and the District Standing Rules</a:t>
            </a:r>
            <a:r>
              <a:rPr lang="en-US" dirty="0">
                <a:effectLst/>
              </a:rPr>
              <a:t>.</a:t>
            </a:r>
          </a:p>
          <a:p>
            <a:pPr marL="400050" marR="0" lvl="0" indent="-285750">
              <a:lnSpc>
                <a:spcPct val="90000"/>
              </a:lnSpc>
              <a:spcBef>
                <a:spcPts val="0"/>
              </a:spcBef>
              <a:buBlip>
                <a:blip r:embed="rId3"/>
              </a:buBlip>
            </a:pPr>
            <a:r>
              <a:rPr lang="en-US" dirty="0">
                <a:effectLst/>
              </a:rPr>
              <a:t>Serve as directed by the District Governor at the district convention, </a:t>
            </a:r>
          </a:p>
          <a:p>
            <a:pPr marL="400050" marR="0" lvl="0" indent="-285750">
              <a:lnSpc>
                <a:spcPct val="90000"/>
              </a:lnSpc>
              <a:spcBef>
                <a:spcPts val="0"/>
              </a:spcBef>
              <a:buBlip>
                <a:blip r:embed="rId3"/>
              </a:buBlip>
            </a:pPr>
            <a:r>
              <a:rPr lang="en-US" dirty="0">
                <a:effectLst/>
              </a:rPr>
              <a:t>Review with the Governor and the Executive Committee Representative the Governor’s personal district convention agenda prior to the Convention’s opening. </a:t>
            </a:r>
          </a:p>
        </p:txBody>
      </p:sp>
    </p:spTree>
    <p:extLst>
      <p:ext uri="{BB962C8B-B14F-4D97-AF65-F5344CB8AC3E}">
        <p14:creationId xmlns:p14="http://schemas.microsoft.com/office/powerpoint/2010/main" val="539876520"/>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046EE228-39EE-4607-B9A0-B83D09256427}"/>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8DA33402-EDBE-4537-BDCF-A4AA29535396}"/>
              </a:ext>
            </a:extLst>
          </p:cNvPr>
          <p:cNvSpPr txBox="1"/>
          <p:nvPr/>
        </p:nvSpPr>
        <p:spPr>
          <a:xfrm>
            <a:off x="6622294" y="559407"/>
            <a:ext cx="5199591" cy="5658514"/>
          </a:xfrm>
          <a:prstGeom prst="rect">
            <a:avLst/>
          </a:prstGeom>
        </p:spPr>
        <p:txBody>
          <a:bodyPr vert="horz" lIns="91440" tIns="45720" rIns="91440" bIns="45720" rtlCol="0">
            <a:normAutofit/>
          </a:bodyPr>
          <a:lstStyle/>
          <a:p>
            <a:pPr marR="0">
              <a:lnSpc>
                <a:spcPct val="90000"/>
              </a:lnSpc>
              <a:spcBef>
                <a:spcPts val="0"/>
              </a:spcBef>
              <a:spcAft>
                <a:spcPts val="600"/>
              </a:spcAft>
            </a:pPr>
            <a:r>
              <a:rPr lang="en-US" sz="2400" b="1" dirty="0">
                <a:effectLst/>
              </a:rPr>
              <a:t>The District Parliamentarian should . . .</a:t>
            </a:r>
          </a:p>
          <a:p>
            <a:pPr marL="174625" marR="0" indent="-174625">
              <a:lnSpc>
                <a:spcPct val="90000"/>
              </a:lnSpc>
              <a:spcBef>
                <a:spcPts val="0"/>
              </a:spcBef>
              <a:spcAft>
                <a:spcPts val="600"/>
              </a:spcAft>
              <a:buFont typeface="Arial" panose="020B0604020202020204" pitchFamily="34" charset="0"/>
              <a:buChar char="•"/>
            </a:pPr>
            <a:endParaRPr lang="en-US" sz="1400" dirty="0">
              <a:effectLst/>
            </a:endParaRPr>
          </a:p>
          <a:p>
            <a:pPr marL="174625" marR="0" lvl="0" indent="-174625">
              <a:lnSpc>
                <a:spcPct val="90000"/>
              </a:lnSpc>
              <a:spcBef>
                <a:spcPts val="0"/>
              </a:spcBef>
              <a:buBlip>
                <a:blip r:embed="rId3"/>
              </a:buBlip>
            </a:pPr>
            <a:r>
              <a:rPr lang="en-US" dirty="0">
                <a:effectLst/>
              </a:rPr>
              <a:t>See “</a:t>
            </a:r>
            <a:r>
              <a:rPr lang="en-US" i="1" dirty="0">
                <a:effectLst/>
              </a:rPr>
              <a:t>Parliamentarian’s Instructions for Voting at District Convention</a:t>
            </a:r>
            <a:r>
              <a:rPr lang="en-US" dirty="0">
                <a:effectLst/>
              </a:rPr>
              <a:t>” in the District Convention Manual for additional information.</a:t>
            </a:r>
          </a:p>
          <a:p>
            <a:pPr marL="174625" marR="0" indent="-174625">
              <a:lnSpc>
                <a:spcPct val="90000"/>
              </a:lnSpc>
              <a:spcBef>
                <a:spcPts val="0"/>
              </a:spcBef>
              <a:buBlip>
                <a:blip r:embed="rId3"/>
              </a:buBlip>
            </a:pPr>
            <a:r>
              <a:rPr lang="en-US" dirty="0">
                <a:effectLst/>
              </a:rPr>
              <a:t>Pilot International policy prohibits a nominee for district office from serving as District Parliamentarian.  The appointee also cannot serve as a club delegate.</a:t>
            </a:r>
          </a:p>
          <a:p>
            <a:pPr marL="57150" marR="0" indent="-285750">
              <a:lnSpc>
                <a:spcPct val="90000"/>
              </a:lnSpc>
              <a:spcBef>
                <a:spcPts val="0"/>
              </a:spcBef>
              <a:buBlip>
                <a:blip r:embed="rId3"/>
              </a:buBlip>
            </a:pPr>
            <a:endParaRPr lang="en-US" dirty="0"/>
          </a:p>
          <a:p>
            <a:pPr marL="57150" marR="0" indent="-285750">
              <a:lnSpc>
                <a:spcPct val="90000"/>
              </a:lnSpc>
              <a:spcBef>
                <a:spcPts val="0"/>
              </a:spcBef>
              <a:buBlip>
                <a:blip r:embed="rId3"/>
              </a:buBlip>
            </a:pPr>
            <a:endParaRPr lang="en-US" dirty="0">
              <a:effectLst/>
            </a:endParaRPr>
          </a:p>
          <a:p>
            <a:pPr marR="0">
              <a:lnSpc>
                <a:spcPct val="90000"/>
              </a:lnSpc>
              <a:spcBef>
                <a:spcPts val="0"/>
              </a:spcBef>
            </a:pPr>
            <a:r>
              <a:rPr lang="en-US" b="1" u="sng" dirty="0">
                <a:effectLst/>
              </a:rPr>
              <a:t>Resources</a:t>
            </a:r>
            <a:r>
              <a:rPr lang="en-US" dirty="0">
                <a:effectLst/>
              </a:rPr>
              <a:t>: District Parliamentarian Guidelines from this section, Parliamentarian’s Instructions for Voting at District Convention, Pilot International Bylaws, Robert’s Rules of Order – New Revised, and the District Standing Rules.</a:t>
            </a:r>
          </a:p>
          <a:p>
            <a:pPr indent="-228600">
              <a:lnSpc>
                <a:spcPct val="90000"/>
              </a:lnSpc>
              <a:spcAft>
                <a:spcPts val="600"/>
              </a:spcAft>
              <a:buFont typeface="Arial" panose="020B0604020202020204" pitchFamily="34" charset="0"/>
              <a:buChar char="•"/>
            </a:pPr>
            <a:endParaRPr lang="en-US" sz="1400" b="1" u="sng" dirty="0"/>
          </a:p>
          <a:p>
            <a:pPr indent="-228600">
              <a:lnSpc>
                <a:spcPct val="90000"/>
              </a:lnSpc>
              <a:spcAft>
                <a:spcPts val="600"/>
              </a:spcAft>
              <a:buFont typeface="Arial" panose="020B0604020202020204" pitchFamily="34" charset="0"/>
              <a:buChar char="•"/>
            </a:pPr>
            <a:endParaRPr lang="en-US" sz="1400" b="1" u="sng" dirty="0">
              <a:effectLst/>
            </a:endParaRPr>
          </a:p>
        </p:txBody>
      </p:sp>
    </p:spTree>
    <p:extLst>
      <p:ext uri="{BB962C8B-B14F-4D97-AF65-F5344CB8AC3E}">
        <p14:creationId xmlns:p14="http://schemas.microsoft.com/office/powerpoint/2010/main" val="32184300"/>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0C967E01-AE83-430D-803E-FE1A1400A97D}"/>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7" name="TextBox 6">
            <a:extLst>
              <a:ext uri="{FF2B5EF4-FFF2-40B4-BE49-F238E27FC236}">
                <a16:creationId xmlns:a16="http://schemas.microsoft.com/office/drawing/2014/main" id="{5D867F03-6E63-4F86-9407-728AC658E7C6}"/>
              </a:ext>
            </a:extLst>
          </p:cNvPr>
          <p:cNvSpPr txBox="1"/>
          <p:nvPr/>
        </p:nvSpPr>
        <p:spPr>
          <a:xfrm>
            <a:off x="6622295" y="559407"/>
            <a:ext cx="4953932" cy="6113536"/>
          </a:xfrm>
          <a:prstGeom prst="rect">
            <a:avLst/>
          </a:prstGeom>
        </p:spPr>
        <p:txBody>
          <a:bodyPr vert="horz" lIns="91440" tIns="45720" rIns="91440" bIns="45720" rtlCol="0">
            <a:normAutofit/>
          </a:bodyPr>
          <a:lstStyle/>
          <a:p>
            <a:pPr>
              <a:lnSpc>
                <a:spcPct val="90000"/>
              </a:lnSpc>
            </a:pPr>
            <a:r>
              <a:rPr lang="en-US" sz="2400" b="1" u="sng" dirty="0">
                <a:effectLst/>
              </a:rPr>
              <a:t>District Awards Jury</a:t>
            </a:r>
          </a:p>
          <a:p>
            <a:pPr marL="228600" indent="-228600">
              <a:lnSpc>
                <a:spcPct val="90000"/>
              </a:lnSpc>
              <a:buBlip>
                <a:blip r:embed="rId3"/>
              </a:buBlip>
            </a:pPr>
            <a:endParaRPr lang="en-US" dirty="0">
              <a:effectLst/>
            </a:endParaRPr>
          </a:p>
          <a:p>
            <a:pPr marL="228600" indent="-228600">
              <a:lnSpc>
                <a:spcPct val="90000"/>
              </a:lnSpc>
              <a:buBlip>
                <a:blip r:embed="rId3"/>
              </a:buBlip>
            </a:pPr>
            <a:r>
              <a:rPr lang="en-US" dirty="0">
                <a:effectLst/>
              </a:rPr>
              <a:t>to recognize outstanding Pilot and Anchor Clubs</a:t>
            </a:r>
            <a:endParaRPr lang="en-US" dirty="0"/>
          </a:p>
          <a:p>
            <a:pPr marL="228600" indent="-228600">
              <a:lnSpc>
                <a:spcPct val="90000"/>
              </a:lnSpc>
              <a:buBlip>
                <a:blip r:embed="rId3"/>
              </a:buBlip>
            </a:pPr>
            <a:r>
              <a:rPr lang="en-US" dirty="0">
                <a:effectLst/>
              </a:rPr>
              <a:t>promote the Awards Program. Your committee is made up of a cross-section of Pilots. </a:t>
            </a:r>
            <a:endParaRPr lang="en-US" b="1" u="sng" dirty="0"/>
          </a:p>
          <a:p>
            <a:pPr marL="228600" marR="0" indent="-228600">
              <a:lnSpc>
                <a:spcPct val="90000"/>
              </a:lnSpc>
              <a:spcBef>
                <a:spcPts val="1000"/>
              </a:spcBef>
              <a:spcAft>
                <a:spcPts val="0"/>
              </a:spcAft>
              <a:buBlip>
                <a:blip r:embed="rId3"/>
              </a:buBlip>
            </a:pPr>
            <a:r>
              <a:rPr lang="en-US" dirty="0">
                <a:effectLst/>
              </a:rPr>
              <a:t>The District Awards Jury should:</a:t>
            </a:r>
          </a:p>
          <a:p>
            <a:pPr marL="685800" marR="1270" lvl="1" indent="-228600">
              <a:lnSpc>
                <a:spcPct val="90000"/>
              </a:lnSpc>
              <a:spcBef>
                <a:spcPts val="470"/>
              </a:spcBef>
              <a:buBlip>
                <a:blip r:embed="rId3"/>
              </a:buBlip>
              <a:tabLst>
                <a:tab pos="0" algn="l"/>
              </a:tabLst>
            </a:pPr>
            <a:r>
              <a:rPr lang="en-US" dirty="0">
                <a:effectLst/>
              </a:rPr>
              <a:t>Use the current forms and judging criteria to judge entries. Call PI Headquarters with any questions regarding criteria. </a:t>
            </a:r>
          </a:p>
          <a:p>
            <a:pPr marL="685800" marR="1270" lvl="1" indent="-228600">
              <a:lnSpc>
                <a:spcPct val="90000"/>
              </a:lnSpc>
              <a:spcBef>
                <a:spcPts val="470"/>
              </a:spcBef>
              <a:buBlip>
                <a:blip r:embed="rId3"/>
              </a:buBlip>
              <a:tabLst>
                <a:tab pos="0" algn="l"/>
              </a:tabLst>
            </a:pPr>
            <a:r>
              <a:rPr lang="en-US" dirty="0">
                <a:effectLst/>
              </a:rPr>
              <a:t>Promote awards program in the Governor’s Bulletin.</a:t>
            </a:r>
          </a:p>
          <a:p>
            <a:pPr marL="685800" marR="1270" lvl="1" indent="-228600">
              <a:lnSpc>
                <a:spcPct val="90000"/>
              </a:lnSpc>
              <a:spcBef>
                <a:spcPts val="470"/>
              </a:spcBef>
              <a:buBlip>
                <a:blip r:embed="rId3"/>
              </a:buBlip>
              <a:tabLst>
                <a:tab pos="0" algn="l"/>
              </a:tabLst>
            </a:pPr>
            <a:r>
              <a:rPr lang="en-US" dirty="0">
                <a:effectLst/>
              </a:rPr>
              <a:t>Showcase award winning club entries at district or regional meetings.</a:t>
            </a:r>
          </a:p>
          <a:p>
            <a:pPr marL="685800" marR="1270" lvl="1" indent="-228600">
              <a:lnSpc>
                <a:spcPct val="90000"/>
              </a:lnSpc>
              <a:spcBef>
                <a:spcPts val="470"/>
              </a:spcBef>
              <a:buBlip>
                <a:blip r:embed="rId3"/>
              </a:buBlip>
              <a:tabLst>
                <a:tab pos="0" algn="l"/>
              </a:tabLst>
            </a:pPr>
            <a:r>
              <a:rPr lang="en-US" dirty="0">
                <a:effectLst/>
              </a:rPr>
              <a:t>Ensure a greater understanding of district and international awards competitions by the members of the district</a:t>
            </a:r>
          </a:p>
          <a:p>
            <a:pPr marL="685800" lvl="1" indent="-228600">
              <a:lnSpc>
                <a:spcPct val="90000"/>
              </a:lnSpc>
              <a:buBlip>
                <a:blip r:embed="rId3"/>
              </a:buBlip>
            </a:pPr>
            <a:r>
              <a:rPr lang="en-US" dirty="0">
                <a:effectLst/>
              </a:rPr>
              <a:t>Assist in providing the opportunity for an Anchor in the district (incoming President of the Outstanding Anchor Club of the Year) to attend the Pilot International Convention &amp; Leadership Conference and represent Anchor clubs in the district</a:t>
            </a:r>
            <a:endParaRPr lang="en-US" b="1" u="sng" dirty="0">
              <a:effectLst/>
            </a:endParaRPr>
          </a:p>
        </p:txBody>
      </p:sp>
    </p:spTree>
    <p:extLst>
      <p:ext uri="{BB962C8B-B14F-4D97-AF65-F5344CB8AC3E}">
        <p14:creationId xmlns:p14="http://schemas.microsoft.com/office/powerpoint/2010/main" val="2123124354"/>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3500A46D-E6BA-469B-B386-4F1EC89EC337}"/>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715044B8-9183-4E0D-8D62-F8CFB083320E}"/>
              </a:ext>
            </a:extLst>
          </p:cNvPr>
          <p:cNvSpPr txBox="1"/>
          <p:nvPr/>
        </p:nvSpPr>
        <p:spPr>
          <a:xfrm>
            <a:off x="6622295" y="337457"/>
            <a:ext cx="4953932" cy="5880464"/>
          </a:xfrm>
          <a:prstGeom prst="rect">
            <a:avLst/>
          </a:prstGeom>
        </p:spPr>
        <p:txBody>
          <a:bodyPr vert="horz" lIns="91440" tIns="45720" rIns="91440" bIns="45720" rtlCol="0">
            <a:normAutofit/>
          </a:bodyPr>
          <a:lstStyle/>
          <a:p>
            <a:pPr marR="1270">
              <a:lnSpc>
                <a:spcPct val="90000"/>
              </a:lnSpc>
              <a:spcBef>
                <a:spcPts val="470"/>
              </a:spcBef>
              <a:spcAft>
                <a:spcPts val="0"/>
              </a:spcAft>
              <a:tabLst>
                <a:tab pos="0" algn="l"/>
              </a:tabLst>
            </a:pPr>
            <a:r>
              <a:rPr lang="en-US" sz="2400" b="1" u="sng" dirty="0">
                <a:effectLst/>
              </a:rPr>
              <a:t>District Awards Jury judges:</a:t>
            </a:r>
            <a:endParaRPr lang="en-US" sz="2400" dirty="0">
              <a:effectLst/>
            </a:endParaRPr>
          </a:p>
          <a:p>
            <a:pPr marR="1270">
              <a:lnSpc>
                <a:spcPct val="90000"/>
              </a:lnSpc>
              <a:spcBef>
                <a:spcPts val="470"/>
              </a:spcBef>
              <a:spcAft>
                <a:spcPts val="0"/>
              </a:spcAft>
            </a:pPr>
            <a:endParaRPr lang="en-US" dirty="0"/>
          </a:p>
          <a:p>
            <a:pPr marR="1270">
              <a:lnSpc>
                <a:spcPct val="90000"/>
              </a:lnSpc>
              <a:spcBef>
                <a:spcPts val="470"/>
              </a:spcBef>
              <a:spcAft>
                <a:spcPts val="0"/>
              </a:spcAft>
            </a:pPr>
            <a:r>
              <a:rPr lang="en-US" dirty="0">
                <a:effectLst/>
              </a:rPr>
              <a:t>Outstanding Anchor Club of the Year entries</a:t>
            </a:r>
          </a:p>
          <a:p>
            <a:pPr marR="1270">
              <a:lnSpc>
                <a:spcPct val="90000"/>
              </a:lnSpc>
              <a:spcBef>
                <a:spcPts val="470"/>
              </a:spcBef>
              <a:spcAft>
                <a:spcPts val="0"/>
              </a:spcAft>
            </a:pPr>
            <a:r>
              <a:rPr lang="en-US" dirty="0">
                <a:effectLst/>
              </a:rPr>
              <a:t>Pilot District awards</a:t>
            </a:r>
          </a:p>
          <a:p>
            <a:pPr marL="119063" marR="1270" indent="-119063">
              <a:lnSpc>
                <a:spcPct val="90000"/>
              </a:lnSpc>
              <a:spcBef>
                <a:spcPts val="470"/>
              </a:spcBef>
              <a:spcAft>
                <a:spcPts val="0"/>
              </a:spcAft>
              <a:buBlip>
                <a:blip r:embed="rId3"/>
              </a:buBlip>
            </a:pPr>
            <a:endParaRPr lang="en-US" dirty="0"/>
          </a:p>
          <a:p>
            <a:pPr marL="119063" marR="1270" indent="-119063">
              <a:lnSpc>
                <a:spcPct val="90000"/>
              </a:lnSpc>
              <a:spcBef>
                <a:spcPts val="470"/>
              </a:spcBef>
              <a:buBlip>
                <a:blip r:embed="rId3"/>
              </a:buBlip>
            </a:pPr>
            <a:r>
              <a:rPr lang="en-US" dirty="0">
                <a:effectLst/>
              </a:rPr>
              <a:t>Assist in promoting and training Pilot and Anchor Clubs in preparing entries</a:t>
            </a:r>
          </a:p>
          <a:p>
            <a:pPr marL="119063" marR="1270" indent="-119063">
              <a:lnSpc>
                <a:spcPct val="90000"/>
              </a:lnSpc>
              <a:spcBef>
                <a:spcPts val="470"/>
              </a:spcBef>
              <a:buBlip>
                <a:blip r:embed="rId3"/>
              </a:buBlip>
            </a:pPr>
            <a:r>
              <a:rPr lang="en-US" dirty="0">
                <a:effectLst/>
              </a:rPr>
              <a:t>display past winners;</a:t>
            </a:r>
          </a:p>
          <a:p>
            <a:pPr marL="119063" marR="1270" indent="-119063">
              <a:lnSpc>
                <a:spcPct val="90000"/>
              </a:lnSpc>
              <a:spcBef>
                <a:spcPts val="470"/>
              </a:spcBef>
              <a:buBlip>
                <a:blip r:embed="rId3"/>
              </a:buBlip>
            </a:pPr>
            <a:r>
              <a:rPr lang="en-US" dirty="0">
                <a:effectLst/>
              </a:rPr>
              <a:t>provide time for an exchange of ideas and information regarding district and international awards entries, etc.</a:t>
            </a:r>
          </a:p>
          <a:p>
            <a:pPr indent="-228600">
              <a:lnSpc>
                <a:spcPct val="90000"/>
              </a:lnSpc>
              <a:buFont typeface="Arial" panose="020B0604020202020204" pitchFamily="34" charset="0"/>
              <a:buChar char="•"/>
            </a:pPr>
            <a:endParaRPr lang="en-US" sz="1300" dirty="0">
              <a:effectLst/>
            </a:endParaRPr>
          </a:p>
          <a:p>
            <a:pPr indent="-228600">
              <a:lnSpc>
                <a:spcPct val="90000"/>
              </a:lnSpc>
              <a:buFont typeface="Arial" panose="020B0604020202020204" pitchFamily="34" charset="0"/>
              <a:buChar char="•"/>
            </a:pPr>
            <a:endParaRPr lang="en-US" sz="1300" b="1" u="sng" dirty="0">
              <a:effectLst/>
            </a:endParaRPr>
          </a:p>
        </p:txBody>
      </p:sp>
    </p:spTree>
    <p:extLst>
      <p:ext uri="{BB962C8B-B14F-4D97-AF65-F5344CB8AC3E}">
        <p14:creationId xmlns:p14="http://schemas.microsoft.com/office/powerpoint/2010/main" val="3554970675"/>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7900AF-3ED0-4C02-A309-3984EBBD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0">
            <a:extLst>
              <a:ext uri="{FF2B5EF4-FFF2-40B4-BE49-F238E27FC236}">
                <a16:creationId xmlns:a16="http://schemas.microsoft.com/office/drawing/2014/main" id="{8DEDEE5C-3126-4336-A7D4-9277AF5A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138" y="559407"/>
            <a:ext cx="5109725"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D8C015F9-3AAF-462D-B735-D111589F90CB}"/>
              </a:ext>
            </a:extLst>
          </p:cNvPr>
          <p:cNvPicPr>
            <a:picLocks noChangeAspect="1"/>
          </p:cNvPicPr>
          <p:nvPr/>
        </p:nvPicPr>
        <p:blipFill rotWithShape="1">
          <a:blip r:embed="rId3">
            <a:extLst>
              <a:ext uri="{28A0092B-C50C-407E-A947-70E740481C1C}">
                <a14:useLocalDpi xmlns:a14="http://schemas.microsoft.com/office/drawing/2010/main" val="0"/>
              </a:ext>
            </a:extLst>
          </a:blip>
          <a:srcRect l="6269" r="6271" b="1"/>
          <a:stretch/>
        </p:blipFill>
        <p:spPr>
          <a:xfrm>
            <a:off x="656844" y="722376"/>
            <a:ext cx="4782312" cy="5413248"/>
          </a:xfrm>
          <a:prstGeom prst="rect">
            <a:avLst/>
          </a:prstGeom>
          <a:effectLst/>
        </p:spPr>
      </p:pic>
      <p:sp>
        <p:nvSpPr>
          <p:cNvPr id="5" name="TextBox 4">
            <a:extLst>
              <a:ext uri="{FF2B5EF4-FFF2-40B4-BE49-F238E27FC236}">
                <a16:creationId xmlns:a16="http://schemas.microsoft.com/office/drawing/2014/main" id="{DFF75866-11A3-40F4-950C-5EB88038870F}"/>
              </a:ext>
            </a:extLst>
          </p:cNvPr>
          <p:cNvSpPr txBox="1"/>
          <p:nvPr/>
        </p:nvSpPr>
        <p:spPr>
          <a:xfrm>
            <a:off x="6589138" y="352578"/>
            <a:ext cx="4953932" cy="5658514"/>
          </a:xfrm>
          <a:prstGeom prst="rect">
            <a:avLst/>
          </a:prstGeom>
        </p:spPr>
        <p:txBody>
          <a:bodyPr vert="horz" lIns="91440" tIns="45720" rIns="91440" bIns="45720" rtlCol="0">
            <a:normAutofit/>
          </a:bodyPr>
          <a:lstStyle/>
          <a:p>
            <a:pPr marL="0" marR="1270" indent="-228600">
              <a:lnSpc>
                <a:spcPct val="90000"/>
              </a:lnSpc>
              <a:spcBef>
                <a:spcPts val="470"/>
              </a:spcBef>
              <a:spcAft>
                <a:spcPts val="0"/>
              </a:spcAft>
              <a:buFont typeface="Arial" panose="020B0604020202020204" pitchFamily="34" charset="0"/>
              <a:buChar char="•"/>
              <a:tabLst>
                <a:tab pos="0" algn="l"/>
              </a:tabLst>
            </a:pPr>
            <a:endParaRPr lang="en-US" sz="1100" dirty="0">
              <a:effectLst/>
            </a:endParaRPr>
          </a:p>
          <a:p>
            <a:pPr marR="1270">
              <a:lnSpc>
                <a:spcPct val="90000"/>
              </a:lnSpc>
              <a:spcBef>
                <a:spcPts val="470"/>
              </a:spcBef>
              <a:spcAft>
                <a:spcPts val="0"/>
              </a:spcAft>
              <a:tabLst>
                <a:tab pos="0" algn="l"/>
              </a:tabLst>
            </a:pPr>
            <a:r>
              <a:rPr lang="en-US" sz="2400" b="1" u="sng" dirty="0">
                <a:effectLst/>
              </a:rPr>
              <a:t>District Awards Jury judges:</a:t>
            </a:r>
            <a:endParaRPr lang="en-US" sz="2400" dirty="0">
              <a:effectLst/>
            </a:endParaRPr>
          </a:p>
          <a:p>
            <a:pPr marL="0" marR="1270" indent="-228600">
              <a:lnSpc>
                <a:spcPct val="90000"/>
              </a:lnSpc>
              <a:spcBef>
                <a:spcPts val="470"/>
              </a:spcBef>
              <a:spcAft>
                <a:spcPts val="0"/>
              </a:spcAft>
              <a:buFont typeface="Arial" panose="020B0604020202020204" pitchFamily="34" charset="0"/>
              <a:buChar char="•"/>
              <a:tabLst>
                <a:tab pos="0" algn="l"/>
              </a:tabLst>
            </a:pPr>
            <a:endParaRPr lang="en-US" sz="1100" dirty="0">
              <a:effectLst/>
            </a:endParaRPr>
          </a:p>
          <a:p>
            <a:pPr marR="1270" indent="-228600">
              <a:lnSpc>
                <a:spcPct val="90000"/>
              </a:lnSpc>
              <a:spcBef>
                <a:spcPts val="470"/>
              </a:spcBef>
              <a:spcAft>
                <a:spcPts val="0"/>
              </a:spcAft>
              <a:buBlip>
                <a:blip r:embed="rId3"/>
              </a:buBlip>
              <a:tabLst>
                <a:tab pos="0" algn="l"/>
              </a:tabLst>
            </a:pPr>
            <a:r>
              <a:rPr lang="en-US" dirty="0">
                <a:effectLst/>
              </a:rPr>
              <a:t>DISTRICT DEADLINE</a:t>
            </a:r>
          </a:p>
          <a:p>
            <a:pPr marL="457200" marR="1270" indent="-228600">
              <a:lnSpc>
                <a:spcPct val="90000"/>
              </a:lnSpc>
              <a:spcBef>
                <a:spcPts val="470"/>
              </a:spcBef>
              <a:spcAft>
                <a:spcPts val="0"/>
              </a:spcAft>
              <a:buBlip>
                <a:blip r:embed="rId3"/>
              </a:buBlip>
              <a:tabLst>
                <a:tab pos="0" algn="l"/>
              </a:tabLst>
            </a:pPr>
            <a:r>
              <a:rPr lang="en-US" dirty="0">
                <a:effectLst/>
              </a:rPr>
              <a:t>set by the Governor for Anchor Clubs to send Outstanding Anchor Club of the Year nominations to District Awards Jury Chair.  </a:t>
            </a:r>
            <a:endParaRPr lang="en-US" b="1" dirty="0">
              <a:effectLst/>
            </a:endParaRPr>
          </a:p>
          <a:p>
            <a:pPr marR="1270" indent="-228600">
              <a:lnSpc>
                <a:spcPct val="90000"/>
              </a:lnSpc>
              <a:spcBef>
                <a:spcPts val="470"/>
              </a:spcBef>
              <a:spcAft>
                <a:spcPts val="0"/>
              </a:spcAft>
              <a:buBlip>
                <a:blip r:embed="rId3"/>
              </a:buBlip>
              <a:tabLst>
                <a:tab pos="0" algn="l"/>
              </a:tabLst>
            </a:pPr>
            <a:r>
              <a:rPr lang="en-US" b="1" dirty="0">
                <a:effectLst/>
              </a:rPr>
              <a:t>INTERNATIONAL ANCHOR DEADLINE – APRIL 15</a:t>
            </a:r>
            <a:endParaRPr lang="en-US" dirty="0">
              <a:effectLst/>
            </a:endParaRPr>
          </a:p>
          <a:p>
            <a:pPr marL="404813" marR="1270" indent="-228600">
              <a:lnSpc>
                <a:spcPct val="90000"/>
              </a:lnSpc>
              <a:spcBef>
                <a:spcPts val="470"/>
              </a:spcBef>
              <a:spcAft>
                <a:spcPts val="0"/>
              </a:spcAft>
              <a:buBlip>
                <a:blip r:embed="rId3"/>
              </a:buBlip>
              <a:tabLst>
                <a:tab pos="0" algn="l"/>
              </a:tabLst>
            </a:pPr>
            <a:r>
              <a:rPr lang="en-US" dirty="0">
                <a:effectLst/>
              </a:rPr>
              <a:t>Postmark deadline for Awards Jury Chair to send District Outstanding Anchor Club of the Year winners to PI Headquarters for international competition.  All COED Anchor clubs send entries directly to PI Headquarters.</a:t>
            </a:r>
          </a:p>
          <a:p>
            <a:pPr marR="1270" indent="-228600">
              <a:lnSpc>
                <a:spcPct val="90000"/>
              </a:lnSpc>
              <a:spcBef>
                <a:spcPts val="470"/>
              </a:spcBef>
              <a:spcAft>
                <a:spcPts val="0"/>
              </a:spcAft>
              <a:buBlip>
                <a:blip r:embed="rId3"/>
              </a:buBlip>
              <a:tabLst>
                <a:tab pos="0" algn="l"/>
              </a:tabLst>
            </a:pPr>
            <a:r>
              <a:rPr lang="en-US" b="1" dirty="0">
                <a:effectLst/>
              </a:rPr>
              <a:t>DISTRICT CONVENTION</a:t>
            </a:r>
            <a:endParaRPr lang="en-US" dirty="0">
              <a:effectLst/>
            </a:endParaRPr>
          </a:p>
          <a:p>
            <a:pPr marL="460375" indent="-228600">
              <a:lnSpc>
                <a:spcPct val="90000"/>
              </a:lnSpc>
              <a:buBlip>
                <a:blip r:embed="rId3"/>
              </a:buBlip>
            </a:pPr>
            <a:r>
              <a:rPr lang="en-US" dirty="0">
                <a:effectLst/>
              </a:rPr>
              <a:t>Jury assists Governor in setting up the awards ceremony for club recognition</a:t>
            </a:r>
            <a:endParaRPr lang="en-US" b="1" dirty="0">
              <a:effectLst/>
            </a:endParaRPr>
          </a:p>
          <a:p>
            <a:pPr indent="-228600">
              <a:lnSpc>
                <a:spcPct val="90000"/>
              </a:lnSpc>
              <a:buFont typeface="Arial" panose="020B0604020202020204" pitchFamily="34" charset="0"/>
              <a:buChar char="•"/>
            </a:pPr>
            <a:endParaRPr lang="en-US" sz="1100" b="1" dirty="0"/>
          </a:p>
        </p:txBody>
      </p:sp>
    </p:spTree>
    <p:extLst>
      <p:ext uri="{BB962C8B-B14F-4D97-AF65-F5344CB8AC3E}">
        <p14:creationId xmlns:p14="http://schemas.microsoft.com/office/powerpoint/2010/main" val="1420347743"/>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F75866-11A3-40F4-950C-5EB88038870F}"/>
              </a:ext>
            </a:extLst>
          </p:cNvPr>
          <p:cNvSpPr txBox="1"/>
          <p:nvPr/>
        </p:nvSpPr>
        <p:spPr>
          <a:xfrm>
            <a:off x="8069943" y="290867"/>
            <a:ext cx="3601719" cy="513805"/>
          </a:xfrm>
          <a:prstGeom prst="rect">
            <a:avLst/>
          </a:prstGeom>
          <a:noFill/>
        </p:spPr>
        <p:txBody>
          <a:bodyPr vert="horz" lIns="91440" tIns="45720" rIns="91440" bIns="45720" rtlCol="0" anchor="t" anchorCtr="0">
            <a:normAutofit lnSpcReduction="10000"/>
          </a:bodyPr>
          <a:lstStyle/>
          <a:p>
            <a:pPr>
              <a:lnSpc>
                <a:spcPct val="90000"/>
              </a:lnSpc>
              <a:spcBef>
                <a:spcPct val="0"/>
              </a:spcBef>
              <a:spcAft>
                <a:spcPts val="600"/>
              </a:spcAft>
            </a:pPr>
            <a:r>
              <a:rPr lang="en-US" sz="2600" b="1" dirty="0">
                <a:effectLst/>
                <a:latin typeface="+mj-lt"/>
                <a:ea typeface="+mj-ea"/>
                <a:cs typeface="+mj-cs"/>
              </a:rPr>
              <a:t>Nomination Committee</a:t>
            </a:r>
            <a:endParaRPr lang="en-US" sz="2600" b="1" dirty="0">
              <a:latin typeface="+mj-lt"/>
              <a:ea typeface="+mj-ea"/>
              <a:cs typeface="+mj-cs"/>
            </a:endParaRPr>
          </a:p>
          <a:p>
            <a:pPr indent="-228600">
              <a:lnSpc>
                <a:spcPct val="90000"/>
              </a:lnSpc>
              <a:spcBef>
                <a:spcPct val="0"/>
              </a:spcBef>
              <a:spcAft>
                <a:spcPts val="600"/>
              </a:spcAft>
            </a:pPr>
            <a:endParaRPr lang="en-US" sz="4800" b="1" dirty="0">
              <a:latin typeface="+mj-lt"/>
              <a:ea typeface="+mj-ea"/>
              <a:cs typeface="+mj-cs"/>
            </a:endParaRPr>
          </a:p>
        </p:txBody>
      </p:sp>
      <p:sp>
        <p:nvSpPr>
          <p:cNvPr id="20" name="Rectangle 19">
            <a:extLst>
              <a:ext uri="{FF2B5EF4-FFF2-40B4-BE49-F238E27FC236}">
                <a16:creationId xmlns:a16="http://schemas.microsoft.com/office/drawing/2014/main" id="{71FC7D98-7B8B-402A-90FC-F027482F2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56607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8">
            <a:extLst>
              <a:ext uri="{FF2B5EF4-FFF2-40B4-BE49-F238E27FC236}">
                <a16:creationId xmlns:a16="http://schemas.microsoft.com/office/drawing/2014/main" id="{AD7356EA-285B-4E5D-8FEC-104659A4F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975" y="640091"/>
            <a:ext cx="6266120"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029F36BC-CE88-40A6-B071-FCB0E746627A}"/>
              </a:ext>
            </a:extLst>
          </p:cNvPr>
          <p:cNvPicPr>
            <a:picLocks noChangeAspect="1"/>
          </p:cNvPicPr>
          <p:nvPr/>
        </p:nvPicPr>
        <p:blipFill rotWithShape="1">
          <a:blip r:embed="rId3">
            <a:extLst>
              <a:ext uri="{28A0092B-C50C-407E-A947-70E740481C1C}">
                <a14:useLocalDpi xmlns:a14="http://schemas.microsoft.com/office/drawing/2010/main" val="0"/>
              </a:ext>
            </a:extLst>
          </a:blip>
          <a:srcRect t="5331" r="-1" b="5331"/>
          <a:stretch/>
        </p:blipFill>
        <p:spPr>
          <a:xfrm>
            <a:off x="815807" y="804672"/>
            <a:ext cx="5934456" cy="5248656"/>
          </a:xfrm>
          <a:prstGeom prst="rect">
            <a:avLst/>
          </a:prstGeom>
          <a:effectLst/>
        </p:spPr>
      </p:pic>
      <p:sp>
        <p:nvSpPr>
          <p:cNvPr id="2" name="TextBox 1">
            <a:extLst>
              <a:ext uri="{FF2B5EF4-FFF2-40B4-BE49-F238E27FC236}">
                <a16:creationId xmlns:a16="http://schemas.microsoft.com/office/drawing/2014/main" id="{8A633745-C05B-4175-A32C-D00B5A4B8C50}"/>
              </a:ext>
            </a:extLst>
          </p:cNvPr>
          <p:cNvSpPr txBox="1"/>
          <p:nvPr/>
        </p:nvSpPr>
        <p:spPr>
          <a:xfrm>
            <a:off x="7946571" y="979712"/>
            <a:ext cx="3929743" cy="3970318"/>
          </a:xfrm>
          <a:prstGeom prst="rect">
            <a:avLst/>
          </a:prstGeom>
          <a:noFill/>
        </p:spPr>
        <p:txBody>
          <a:bodyPr wrap="square" rtlCol="0">
            <a:spAutoFit/>
          </a:bodyPr>
          <a:lstStyle/>
          <a:p>
            <a:pPr marL="285750" marR="0" indent="-285750">
              <a:spcBef>
                <a:spcPts val="0"/>
              </a:spcBef>
              <a:spcAft>
                <a:spcPts val="0"/>
              </a:spcAft>
              <a:buBlip>
                <a:blip r:embed="rId3"/>
              </a:buBlip>
            </a:pPr>
            <a:r>
              <a:rPr lang="en-US" sz="1800" dirty="0">
                <a:solidFill>
                  <a:srgbClr val="000000"/>
                </a:solidFill>
                <a:effectLst/>
                <a:ea typeface="Calibri" panose="020F0502020204030204" pitchFamily="34" charset="0"/>
                <a:cs typeface="Times New Roman" panose="02020603050405020304" pitchFamily="18" charset="0"/>
              </a:rPr>
              <a:t>The DAC/DEC will appoint, by November 1, a nominating committee of three (3) to five (5) members</a:t>
            </a:r>
          </a:p>
          <a:p>
            <a:pPr marL="285750" marR="0" indent="-285750">
              <a:spcBef>
                <a:spcPts val="0"/>
              </a:spcBef>
              <a:spcAft>
                <a:spcPts val="0"/>
              </a:spcAft>
              <a:buBlip>
                <a:blip r:embed="rId3"/>
              </a:buBlip>
            </a:pPr>
            <a:r>
              <a:rPr lang="en-US" sz="1800" dirty="0">
                <a:solidFill>
                  <a:srgbClr val="000000"/>
                </a:solidFill>
                <a:effectLst/>
                <a:ea typeface="Calibri" panose="020F0502020204030204" pitchFamily="34" charset="0"/>
                <a:cs typeface="Times New Roman" panose="02020603050405020304" pitchFamily="18" charset="0"/>
              </a:rPr>
              <a:t>A Club may submit nominees from any District dues-paying Pilot in the District to the nominating committee</a:t>
            </a:r>
          </a:p>
          <a:p>
            <a:pPr marL="285750" marR="0" indent="-285750">
              <a:spcBef>
                <a:spcPts val="0"/>
              </a:spcBef>
              <a:spcAft>
                <a:spcPts val="0"/>
              </a:spcAft>
              <a:buBlip>
                <a:blip r:embed="rId3"/>
              </a:buBlip>
            </a:pPr>
            <a:r>
              <a:rPr lang="en-US" sz="1800" dirty="0">
                <a:solidFill>
                  <a:srgbClr val="000000"/>
                </a:solidFill>
                <a:effectLst/>
                <a:ea typeface="Calibri" panose="020F0502020204030204" pitchFamily="34" charset="0"/>
                <a:cs typeface="Times New Roman" panose="02020603050405020304" pitchFamily="18" charset="0"/>
              </a:rPr>
              <a:t>nominees for District office no less than forty-five (45) days prior to the first day of District Convention. </a:t>
            </a:r>
          </a:p>
          <a:p>
            <a:pPr marL="285750" marR="0" indent="-285750">
              <a:spcBef>
                <a:spcPts val="0"/>
              </a:spcBef>
              <a:spcAft>
                <a:spcPts val="0"/>
              </a:spcAft>
              <a:buBlip>
                <a:blip r:embed="rId3"/>
              </a:buBlip>
            </a:pPr>
            <a:r>
              <a:rPr lang="en-US" sz="1800" dirty="0">
                <a:solidFill>
                  <a:srgbClr val="000000"/>
                </a:solidFill>
                <a:effectLst/>
                <a:ea typeface="Calibri" panose="020F0502020204030204" pitchFamily="34" charset="0"/>
                <a:cs typeface="Times New Roman" panose="02020603050405020304" pitchFamily="18" charset="0"/>
              </a:rPr>
              <a:t>the names and qualifications of nominees for District office no less than thirty (30) days prior to the first day of District Convention. </a:t>
            </a:r>
          </a:p>
        </p:txBody>
      </p:sp>
    </p:spTree>
    <p:extLst>
      <p:ext uri="{BB962C8B-B14F-4D97-AF65-F5344CB8AC3E}">
        <p14:creationId xmlns:p14="http://schemas.microsoft.com/office/powerpoint/2010/main" val="2881171880"/>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F75866-11A3-40F4-950C-5EB88038870F}"/>
              </a:ext>
            </a:extLst>
          </p:cNvPr>
          <p:cNvSpPr txBox="1"/>
          <p:nvPr/>
        </p:nvSpPr>
        <p:spPr>
          <a:xfrm>
            <a:off x="8153400" y="640081"/>
            <a:ext cx="3398518" cy="452432"/>
          </a:xfrm>
          <a:prstGeom prst="rect">
            <a:avLst/>
          </a:prstGeom>
        </p:spPr>
        <p:txBody>
          <a:bodyPr vert="horz" lIns="91440" tIns="45720" rIns="91440" bIns="45720" rtlCol="0" anchor="t" anchorCtr="0">
            <a:spAutoFit/>
          </a:bodyPr>
          <a:lstStyle/>
          <a:p>
            <a:pPr>
              <a:lnSpc>
                <a:spcPct val="90000"/>
              </a:lnSpc>
              <a:spcBef>
                <a:spcPct val="0"/>
              </a:spcBef>
              <a:spcAft>
                <a:spcPts val="600"/>
              </a:spcAft>
            </a:pPr>
            <a:r>
              <a:rPr lang="en-US" sz="2600" b="1" dirty="0">
                <a:effectLst/>
                <a:latin typeface="+mj-lt"/>
                <a:ea typeface="+mj-ea"/>
                <a:cs typeface="+mj-cs"/>
              </a:rPr>
              <a:t>Audit Committee</a:t>
            </a:r>
            <a:endParaRPr lang="en-US" sz="4800" b="1" dirty="0">
              <a:latin typeface="+mj-lt"/>
              <a:ea typeface="+mj-ea"/>
              <a:cs typeface="+mj-cs"/>
            </a:endParaRPr>
          </a:p>
        </p:txBody>
      </p:sp>
      <p:sp>
        <p:nvSpPr>
          <p:cNvPr id="13" name="Rectangle 12">
            <a:extLst>
              <a:ext uri="{FF2B5EF4-FFF2-40B4-BE49-F238E27FC236}">
                <a16:creationId xmlns:a16="http://schemas.microsoft.com/office/drawing/2014/main" id="{3FA8EA49-487B-4E62-AC3C-3D4A96EF0A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9">
            <a:extLst>
              <a:ext uri="{FF2B5EF4-FFF2-40B4-BE49-F238E27FC236}">
                <a16:creationId xmlns:a16="http://schemas.microsoft.com/office/drawing/2014/main" id="{F3C8D54F-CA08-42F3-9924-FBA3CB680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208" y="484632"/>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DCB41C69-33D6-49B1-9244-486C77C09CE3}"/>
              </a:ext>
            </a:extLst>
          </p:cNvPr>
          <p:cNvPicPr>
            <a:picLocks noChangeAspect="1"/>
          </p:cNvPicPr>
          <p:nvPr/>
        </p:nvPicPr>
        <p:blipFill rotWithShape="1">
          <a:blip r:embed="rId3">
            <a:extLst>
              <a:ext uri="{28A0092B-C50C-407E-A947-70E740481C1C}">
                <a14:useLocalDpi xmlns:a14="http://schemas.microsoft.com/office/drawing/2010/main" val="0"/>
              </a:ext>
            </a:extLst>
          </a:blip>
          <a:srcRect t="6883" r="3" b="6886"/>
          <a:stretch/>
        </p:blipFill>
        <p:spPr>
          <a:xfrm>
            <a:off x="951882" y="965595"/>
            <a:ext cx="5632217" cy="4808332"/>
          </a:xfrm>
          <a:prstGeom prst="rect">
            <a:avLst/>
          </a:prstGeom>
          <a:effectLst/>
        </p:spPr>
      </p:pic>
      <p:sp>
        <p:nvSpPr>
          <p:cNvPr id="2" name="TextBox 1">
            <a:extLst>
              <a:ext uri="{FF2B5EF4-FFF2-40B4-BE49-F238E27FC236}">
                <a16:creationId xmlns:a16="http://schemas.microsoft.com/office/drawing/2014/main" id="{04682AC3-6442-4950-953E-FEA2E9EC1E56}"/>
              </a:ext>
            </a:extLst>
          </p:cNvPr>
          <p:cNvSpPr txBox="1"/>
          <p:nvPr/>
        </p:nvSpPr>
        <p:spPr>
          <a:xfrm>
            <a:off x="8153400" y="1208611"/>
            <a:ext cx="2775592" cy="3970318"/>
          </a:xfrm>
          <a:prstGeom prst="rect">
            <a:avLst/>
          </a:prstGeom>
          <a:noFill/>
        </p:spPr>
        <p:txBody>
          <a:bodyPr wrap="square" rtlCol="0">
            <a:spAutoFit/>
          </a:bodyPr>
          <a:lstStyle/>
          <a:p>
            <a:pPr marL="285750" indent="-285750">
              <a:buFont typeface="Arial" pitchFamily="34" charset="0"/>
              <a:buChar char="•"/>
            </a:pPr>
            <a:r>
              <a:rPr lang="en-US" sz="1800" dirty="0">
                <a:effectLst/>
                <a:latin typeface="Cambria" panose="02040503050406030204" pitchFamily="18" charset="0"/>
                <a:ea typeface="Calibri" panose="020F0502020204030204" pitchFamily="34" charset="0"/>
                <a:cs typeface="Times New Roman" panose="02020603050405020304" pitchFamily="18" charset="0"/>
              </a:rPr>
              <a:t>The Audit Committee shall review the financial records of the prior year by August 31 and provide a written report of the findings to the Governor and Immediate Past Governor. The committee shall be composed of Pilots with financial expertise. </a:t>
            </a:r>
            <a:endParaRPr lang="en-US" dirty="0"/>
          </a:p>
        </p:txBody>
      </p:sp>
    </p:spTree>
    <p:extLst>
      <p:ext uri="{BB962C8B-B14F-4D97-AF65-F5344CB8AC3E}">
        <p14:creationId xmlns:p14="http://schemas.microsoft.com/office/powerpoint/2010/main" val="2830630056"/>
      </p:ext>
    </p:extLst>
  </p:cSld>
  <p:clrMapOvr>
    <a:masterClrMapping/>
  </p:clrMapOvr>
  <p:transition spd="slow">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14114</TotalTime>
  <Words>8468</Words>
  <Application>Microsoft Office PowerPoint</Application>
  <PresentationFormat>Widescreen</PresentationFormat>
  <Paragraphs>722</Paragraphs>
  <Slides>51</Slides>
  <Notes>51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51</vt:i4>
      </vt:variant>
    </vt:vector>
  </HeadingPairs>
  <TitlesOfParts>
    <vt:vector size="63" baseType="lpstr">
      <vt:lpstr>Arial</vt:lpstr>
      <vt:lpstr>Britannic Bold</vt:lpstr>
      <vt:lpstr>Calibri</vt:lpstr>
      <vt:lpstr>Calibri Light</vt:lpstr>
      <vt:lpstr>Cambria</vt:lpstr>
      <vt:lpstr>Cooper Black</vt:lpstr>
      <vt:lpstr>Elephant</vt:lpstr>
      <vt:lpstr>Lucida Bright</vt:lpstr>
      <vt:lpstr>Times New Roman</vt:lpstr>
      <vt:lpstr>Wingdings</vt:lpstr>
      <vt:lpstr>Wingdings 3</vt:lpstr>
      <vt:lpstr>Office Theme</vt:lpstr>
      <vt:lpstr>Everything you wanted to know about serving on the DAC/DEC  but were afraid  to ask .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Everything you wanted to know about serving on the DAC but was afraid to ask . . .</dc:title>
  <dc:creator>Office Manager</dc:creator>
  <cp:lastModifiedBy>Katharine Banning</cp:lastModifiedBy>
  <cp:revision>26</cp:revision>
  <cp:lastPrinted>2021-09-15T23:45:53Z</cp:lastPrinted>
  <dcterms:created xsi:type="dcterms:W3CDTF">2021-01-02T02:13:59Z</dcterms:created>
  <dcterms:modified xsi:type="dcterms:W3CDTF">2021-10-10T18:08:49Z</dcterms:modified>
</cp:coreProperties>
</file>