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sldIdLst>
    <p:sldId id="256" r:id="rId2"/>
    <p:sldId id="257" r:id="rId3"/>
    <p:sldId id="285" r:id="rId4"/>
    <p:sldId id="279" r:id="rId5"/>
    <p:sldId id="262" r:id="rId6"/>
    <p:sldId id="258" r:id="rId7"/>
    <p:sldId id="284" r:id="rId8"/>
    <p:sldId id="260" r:id="rId9"/>
    <p:sldId id="261" r:id="rId10"/>
    <p:sldId id="291" r:id="rId11"/>
    <p:sldId id="292" r:id="rId12"/>
    <p:sldId id="293" r:id="rId13"/>
    <p:sldId id="294" r:id="rId14"/>
    <p:sldId id="263" r:id="rId15"/>
    <p:sldId id="259" r:id="rId16"/>
    <p:sldId id="280" r:id="rId17"/>
    <p:sldId id="283" r:id="rId18"/>
    <p:sldId id="295" r:id="rId19"/>
    <p:sldId id="296" r:id="rId20"/>
    <p:sldId id="297" r:id="rId21"/>
    <p:sldId id="299" r:id="rId22"/>
    <p:sldId id="298" r:id="rId23"/>
    <p:sldId id="264" r:id="rId24"/>
    <p:sldId id="286" r:id="rId25"/>
    <p:sldId id="288" r:id="rId26"/>
    <p:sldId id="289" r:id="rId27"/>
    <p:sldId id="265" r:id="rId28"/>
    <p:sldId id="271" r:id="rId29"/>
    <p:sldId id="290" r:id="rId30"/>
    <p:sldId id="27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Bain" initials="KB" lastIdx="1" clrIdx="0">
    <p:extLst>
      <p:ext uri="{19B8F6BF-5375-455C-9EA6-DF929625EA0E}">
        <p15:presenceInfo xmlns:p15="http://schemas.microsoft.com/office/powerpoint/2012/main" userId="Karen Ba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68" d="100"/>
          <a:sy n="68" d="100"/>
        </p:scale>
        <p:origin x="85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105432226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1553653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2929651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6" name="Footer Placeholder 5"/>
          <p:cNvSpPr>
            <a:spLocks noGrp="1"/>
          </p:cNvSpPr>
          <p:nvPr>
            <p:ph type="ftr" sz="quarter" idx="11"/>
          </p:nvPr>
        </p:nvSpPr>
        <p:spPr/>
        <p:txBody>
          <a:bodyPr/>
          <a:lstStyle/>
          <a:p>
            <a:endParaRPr lang="en-BS" dirty="0"/>
          </a:p>
        </p:txBody>
      </p:sp>
      <p:sp>
        <p:nvSpPr>
          <p:cNvPr id="7" name="Slide Number Placeholder 6"/>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665072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8" name="Footer Placeholder 7"/>
          <p:cNvSpPr>
            <a:spLocks noGrp="1"/>
          </p:cNvSpPr>
          <p:nvPr>
            <p:ph type="ftr" sz="quarter" idx="11"/>
          </p:nvPr>
        </p:nvSpPr>
        <p:spPr/>
        <p:txBody>
          <a:bodyPr/>
          <a:lstStyle/>
          <a:p>
            <a:endParaRPr lang="en-BS" dirty="0"/>
          </a:p>
        </p:txBody>
      </p:sp>
      <p:sp>
        <p:nvSpPr>
          <p:cNvPr id="9" name="Slide Number Placeholder 8"/>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280513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4" name="Footer Placeholder 3"/>
          <p:cNvSpPr>
            <a:spLocks noGrp="1"/>
          </p:cNvSpPr>
          <p:nvPr>
            <p:ph type="ftr" sz="quarter" idx="11"/>
          </p:nvPr>
        </p:nvSpPr>
        <p:spPr/>
        <p:txBody>
          <a:bodyPr/>
          <a:lstStyle/>
          <a:p>
            <a:endParaRPr lang="en-BS" dirty="0"/>
          </a:p>
        </p:txBody>
      </p:sp>
      <p:sp>
        <p:nvSpPr>
          <p:cNvPr id="5" name="Slide Number Placeholder 4"/>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2231202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3" name="Footer Placeholder 2"/>
          <p:cNvSpPr>
            <a:spLocks noGrp="1"/>
          </p:cNvSpPr>
          <p:nvPr>
            <p:ph type="ftr" sz="quarter" idx="11"/>
          </p:nvPr>
        </p:nvSpPr>
        <p:spPr/>
        <p:txBody>
          <a:bodyPr/>
          <a:lstStyle/>
          <a:p>
            <a:endParaRPr lang="en-BS" dirty="0"/>
          </a:p>
        </p:txBody>
      </p:sp>
      <p:sp>
        <p:nvSpPr>
          <p:cNvPr id="4" name="Slide Number Placeholder 3"/>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358957069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6" name="Footer Placeholder 5"/>
          <p:cNvSpPr>
            <a:spLocks noGrp="1"/>
          </p:cNvSpPr>
          <p:nvPr>
            <p:ph type="ftr" sz="quarter" idx="11"/>
          </p:nvPr>
        </p:nvSpPr>
        <p:spPr/>
        <p:txBody>
          <a:bodyPr/>
          <a:lstStyle/>
          <a:p>
            <a:endParaRPr lang="en-BS" dirty="0"/>
          </a:p>
        </p:txBody>
      </p:sp>
      <p:sp>
        <p:nvSpPr>
          <p:cNvPr id="7" name="Slide Number Placeholder 6"/>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913486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6" name="Footer Placeholder 5"/>
          <p:cNvSpPr>
            <a:spLocks noGrp="1"/>
          </p:cNvSpPr>
          <p:nvPr>
            <p:ph type="ftr" sz="quarter" idx="11"/>
          </p:nvPr>
        </p:nvSpPr>
        <p:spPr/>
        <p:txBody>
          <a:bodyPr/>
          <a:lstStyle/>
          <a:p>
            <a:endParaRPr lang="en-BS" dirty="0"/>
          </a:p>
        </p:txBody>
      </p:sp>
      <p:sp>
        <p:nvSpPr>
          <p:cNvPr id="7" name="Slide Number Placeholder 6"/>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1588059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304489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70347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358090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38609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815448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2384715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1B29F3-13D0-412D-9CA8-AA63522A1782}" type="datetimeFigureOut">
              <a:rPr lang="en-BS" smtClean="0"/>
              <a:t>10/10/2021</a:t>
            </a:fld>
            <a:endParaRPr lang="en-BS" dirty="0"/>
          </a:p>
        </p:txBody>
      </p:sp>
      <p:sp>
        <p:nvSpPr>
          <p:cNvPr id="5" name="Footer Placeholder 4"/>
          <p:cNvSpPr>
            <a:spLocks noGrp="1"/>
          </p:cNvSpPr>
          <p:nvPr>
            <p:ph type="ftr" sz="quarter" idx="11"/>
          </p:nvPr>
        </p:nvSpPr>
        <p:spPr/>
        <p:txBody>
          <a:bodyPr/>
          <a:lstStyle/>
          <a:p>
            <a:endParaRPr lang="en-BS" dirty="0"/>
          </a:p>
        </p:txBody>
      </p:sp>
      <p:sp>
        <p:nvSpPr>
          <p:cNvPr id="6" name="Slide Number Placeholder 5"/>
          <p:cNvSpPr>
            <a:spLocks noGrp="1"/>
          </p:cNvSpPr>
          <p:nvPr>
            <p:ph type="sldNum" sz="quarter" idx="12"/>
          </p:nvPr>
        </p:nvSpPr>
        <p:spPr/>
        <p:txBody>
          <a:bodyPr/>
          <a:lstStyle/>
          <a:p>
            <a:fld id="{B8DB9D60-D3FB-4397-A01B-1FFBE42635F3}" type="slidenum">
              <a:rPr lang="en-BS" smtClean="0"/>
              <a:t>‹#›</a:t>
            </a:fld>
            <a:endParaRPr lang="en-BS" dirty="0"/>
          </a:p>
        </p:txBody>
      </p:sp>
    </p:spTree>
    <p:extLst>
      <p:ext uri="{BB962C8B-B14F-4D97-AF65-F5344CB8AC3E}">
        <p14:creationId xmlns:p14="http://schemas.microsoft.com/office/powerpoint/2010/main" val="2446134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1B29F3-13D0-412D-9CA8-AA63522A1782}" type="datetimeFigureOut">
              <a:rPr lang="en-BS" smtClean="0"/>
              <a:t>10/10/2021</a:t>
            </a:fld>
            <a:endParaRPr lang="en-B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B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8DB9D60-D3FB-4397-A01B-1FFBE42635F3}" type="slidenum">
              <a:rPr lang="en-BS" smtClean="0"/>
              <a:t>‹#›</a:t>
            </a:fld>
            <a:endParaRPr lang="en-BS" dirty="0"/>
          </a:p>
        </p:txBody>
      </p:sp>
    </p:spTree>
    <p:extLst>
      <p:ext uri="{BB962C8B-B14F-4D97-AF65-F5344CB8AC3E}">
        <p14:creationId xmlns:p14="http://schemas.microsoft.com/office/powerpoint/2010/main" val="974327543"/>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video" Target="https://www.youtube.com/embed/EEhPHVGMwKg?feature=oembed" TargetMode="External"/><Relationship Id="rId5" Type="http://schemas.openxmlformats.org/officeDocument/2006/relationships/image" Target="../media/image5.jpeg"/><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3042616" y="104239"/>
            <a:ext cx="6106767" cy="151553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Pilot International</a:t>
            </a:r>
            <a:br>
              <a:rPr lang="en-US" sz="3600" dirty="0"/>
            </a:br>
            <a:r>
              <a:rPr lang="en-US" sz="3600" dirty="0"/>
              <a:t>Convention and Leadership Conference </a:t>
            </a:r>
            <a:endParaRPr lang="x-none" sz="3600" dirty="0"/>
          </a:p>
        </p:txBody>
      </p:sp>
      <p:sp>
        <p:nvSpPr>
          <p:cNvPr id="48" name="Subtitle 2">
            <a:extLst>
              <a:ext uri="{FF2B5EF4-FFF2-40B4-BE49-F238E27FC236}">
                <a16:creationId xmlns:a16="http://schemas.microsoft.com/office/drawing/2014/main" id="{F0EDBC21-7F8F-4C07-8F44-C6BCFF6BBC30}"/>
              </a:ext>
            </a:extLst>
          </p:cNvPr>
          <p:cNvSpPr txBox="1">
            <a:spLocks/>
          </p:cNvSpPr>
          <p:nvPr/>
        </p:nvSpPr>
        <p:spPr>
          <a:xfrm>
            <a:off x="0" y="1657077"/>
            <a:ext cx="12192000" cy="2019624"/>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120000"/>
              </a:lnSpc>
              <a:spcBef>
                <a:spcPts val="1000"/>
              </a:spcBef>
              <a:buFont typeface="Arial" panose="020B0604020202020204" pitchFamily="34" charset="0"/>
              <a:buNone/>
              <a:defRPr sz="2400" kern="1200">
                <a:solidFill>
                  <a:schemeClr val="tx1"/>
                </a:solidFill>
                <a:effectLst>
                  <a:outerShdw blurRad="50800" dist="38100" dir="2700000" algn="tl" rotWithShape="0">
                    <a:srgbClr val="000000">
                      <a:alpha val="48000"/>
                    </a:srgbClr>
                  </a:outerShdw>
                </a:effectLst>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effectLst>
                  <a:outerShdw blurRad="50800" dist="38100" dir="2700000" algn="tl" rotWithShape="0">
                    <a:srgbClr val="000000">
                      <a:alpha val="48000"/>
                    </a:srgbClr>
                  </a:outerShdw>
                </a:effectLst>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2860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7432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2004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657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en-US" sz="14400" b="1" dirty="0"/>
              <a:t> </a:t>
            </a:r>
          </a:p>
          <a:p>
            <a:r>
              <a:rPr lang="en-US" sz="14400" b="1" dirty="0"/>
              <a:t>MEMBERSHIP GROWTH WAYS TO SECURE OUR FUTURE</a:t>
            </a:r>
          </a:p>
          <a:p>
            <a:endParaRPr lang="en-US" sz="14400" b="1" dirty="0"/>
          </a:p>
          <a:p>
            <a:r>
              <a:rPr lang="en-US" sz="7200" b="1" dirty="0"/>
              <a:t>Presentations by: </a:t>
            </a:r>
          </a:p>
          <a:p>
            <a:r>
              <a:rPr lang="en-US" sz="7200" b="1" dirty="0"/>
              <a:t>Karen Ferguson-Bain – Pilot International Membership Coordinator 2020-2021, </a:t>
            </a:r>
          </a:p>
          <a:p>
            <a:r>
              <a:rPr lang="en-US" sz="7200" b="1" dirty="0"/>
              <a:t>assisted by Rhona Espinoza – Vice President Pilot International, 2020-2021 </a:t>
            </a:r>
          </a:p>
          <a:p>
            <a:r>
              <a:rPr lang="en-US" sz="7200" b="1" dirty="0"/>
              <a:t>Tammie Jayne Lackey   – Governor Georgia District 2019-2020</a:t>
            </a:r>
          </a:p>
          <a:p>
            <a:endParaRPr lang="en-US" sz="3300" b="1"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08" y="209274"/>
            <a:ext cx="1205873" cy="1305461"/>
          </a:xfrm>
          <a:prstGeom prst="rect">
            <a:avLst/>
          </a:prstGeom>
        </p:spPr>
      </p:pic>
      <p:sp>
        <p:nvSpPr>
          <p:cNvPr id="51" name="TextBox 50">
            <a:extLst>
              <a:ext uri="{FF2B5EF4-FFF2-40B4-BE49-F238E27FC236}">
                <a16:creationId xmlns:a16="http://schemas.microsoft.com/office/drawing/2014/main" id="{8FFC62B5-9396-45C2-87C3-7F3057178D55}"/>
              </a:ext>
            </a:extLst>
          </p:cNvPr>
          <p:cNvSpPr txBox="1"/>
          <p:nvPr/>
        </p:nvSpPr>
        <p:spPr>
          <a:xfrm>
            <a:off x="9609631" y="5978442"/>
            <a:ext cx="2582369" cy="369332"/>
          </a:xfrm>
          <a:prstGeom prst="rect">
            <a:avLst/>
          </a:prstGeom>
          <a:noFill/>
        </p:spPr>
        <p:txBody>
          <a:bodyPr wrap="square" rtlCol="0">
            <a:spAutoFit/>
          </a:bodyPr>
          <a:lstStyle/>
          <a:p>
            <a:r>
              <a:rPr lang="en-US" b="1" dirty="0"/>
              <a:t>July 8</a:t>
            </a:r>
            <a:r>
              <a:rPr lang="en-US" b="1" baseline="30000" dirty="0"/>
              <a:t>th</a:t>
            </a:r>
            <a:r>
              <a:rPr lang="en-US" b="1" dirty="0"/>
              <a:t> , 2021</a:t>
            </a:r>
            <a:endParaRPr lang="x-none" b="1" dirty="0"/>
          </a:p>
        </p:txBody>
      </p:sp>
      <p:pic>
        <p:nvPicPr>
          <p:cNvPr id="52" name="Picture 51" descr="Our History">
            <a:extLst>
              <a:ext uri="{FF2B5EF4-FFF2-40B4-BE49-F238E27FC236}">
                <a16:creationId xmlns:a16="http://schemas.microsoft.com/office/drawing/2014/main" id="{FB824F44-B4D5-4F73-A465-0F10BCDAA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1952" y="5397158"/>
            <a:ext cx="4373880" cy="116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546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3042615" y="388502"/>
            <a:ext cx="6106767" cy="8365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endParaRPr lang="x-none" sz="3600" dirty="0"/>
          </a:p>
        </p:txBody>
      </p:sp>
      <p:sp>
        <p:nvSpPr>
          <p:cNvPr id="48" name="Subtitle 2">
            <a:extLst>
              <a:ext uri="{FF2B5EF4-FFF2-40B4-BE49-F238E27FC236}">
                <a16:creationId xmlns:a16="http://schemas.microsoft.com/office/drawing/2014/main" id="{F0EDBC21-7F8F-4C07-8F44-C6BCFF6BBC30}"/>
              </a:ext>
            </a:extLst>
          </p:cNvPr>
          <p:cNvSpPr txBox="1">
            <a:spLocks/>
          </p:cNvSpPr>
          <p:nvPr/>
        </p:nvSpPr>
        <p:spPr>
          <a:xfrm>
            <a:off x="112447" y="1693963"/>
            <a:ext cx="11967099" cy="3866844"/>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000"/>
              </a:spcBef>
              <a:buFont typeface="Arial" panose="020B0604020202020204" pitchFamily="34" charset="0"/>
              <a:buNone/>
              <a:defRPr sz="2400" kern="1200">
                <a:solidFill>
                  <a:schemeClr val="tx1"/>
                </a:solidFill>
                <a:effectLst>
                  <a:outerShdw blurRad="50800" dist="38100" dir="2700000" algn="tl" rotWithShape="0">
                    <a:srgbClr val="000000">
                      <a:alpha val="48000"/>
                    </a:srgbClr>
                  </a:outerShdw>
                </a:effectLst>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effectLst>
                  <a:outerShdw blurRad="50800" dist="38100" dir="2700000" algn="tl" rotWithShape="0">
                    <a:srgbClr val="000000">
                      <a:alpha val="48000"/>
                    </a:srgbClr>
                  </a:outerShdw>
                </a:effectLst>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2860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7432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2004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657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en-US" sz="4000" b="1" dirty="0">
                <a:latin typeface="Georgia" panose="02040502050405020303" pitchFamily="18" charset="0"/>
              </a:rPr>
              <a:t>Welcome to </a:t>
            </a:r>
          </a:p>
          <a:p>
            <a:r>
              <a:rPr lang="en-US" sz="4000" b="1" dirty="0">
                <a:latin typeface="Georgia" panose="02040502050405020303" pitchFamily="18" charset="0"/>
              </a:rPr>
              <a:t> Membership Growth Ways to Secure Our Future</a:t>
            </a:r>
          </a:p>
          <a:p>
            <a:r>
              <a:rPr lang="en-US" sz="4000" b="1" dirty="0">
                <a:latin typeface="Georgia" panose="02040502050405020303" pitchFamily="18" charset="0"/>
              </a:rPr>
              <a:t>O</a:t>
            </a:r>
            <a:r>
              <a:rPr lang="en-US" sz="3600" b="1" dirty="0"/>
              <a:t>PEN FORUM &amp; DISCUSSION</a:t>
            </a:r>
            <a:endParaRPr lang="en-US" sz="3300" b="1"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6193" y="388502"/>
            <a:ext cx="1205873" cy="1305461"/>
          </a:xfrm>
          <a:prstGeom prst="rect">
            <a:avLst/>
          </a:prstGeom>
        </p:spPr>
      </p:pic>
      <p:pic>
        <p:nvPicPr>
          <p:cNvPr id="52" name="Picture 51" descr="Our History">
            <a:extLst>
              <a:ext uri="{FF2B5EF4-FFF2-40B4-BE49-F238E27FC236}">
                <a16:creationId xmlns:a16="http://schemas.microsoft.com/office/drawing/2014/main" id="{FB824F44-B4D5-4F73-A465-0F10BCDAA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9057" y="5396351"/>
            <a:ext cx="4373880" cy="116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030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3042615" y="388502"/>
            <a:ext cx="6106767" cy="8365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Ice breaker</a:t>
            </a:r>
            <a:endParaRPr lang="x-none" sz="3600"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909" y="388502"/>
            <a:ext cx="1205873" cy="1305461"/>
          </a:xfrm>
          <a:prstGeom prst="rect">
            <a:avLst/>
          </a:prstGeom>
        </p:spPr>
      </p:pic>
      <p:pic>
        <p:nvPicPr>
          <p:cNvPr id="52" name="Picture 51" descr="Our History">
            <a:extLst>
              <a:ext uri="{FF2B5EF4-FFF2-40B4-BE49-F238E27FC236}">
                <a16:creationId xmlns:a16="http://schemas.microsoft.com/office/drawing/2014/main" id="{FB824F44-B4D5-4F73-A465-0F10BCDAA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9057" y="5396351"/>
            <a:ext cx="4373880" cy="116256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615E098-E6C4-4AC3-AA94-C7DC54243BE5}"/>
              </a:ext>
            </a:extLst>
          </p:cNvPr>
          <p:cNvSpPr txBox="1"/>
          <p:nvPr/>
        </p:nvSpPr>
        <p:spPr>
          <a:xfrm>
            <a:off x="115409" y="5620055"/>
            <a:ext cx="3906176" cy="923330"/>
          </a:xfrm>
          <a:prstGeom prst="rect">
            <a:avLst/>
          </a:prstGeom>
          <a:noFill/>
        </p:spPr>
        <p:txBody>
          <a:bodyPr wrap="square" rtlCol="0">
            <a:spAutoFit/>
          </a:bodyPr>
          <a:lstStyle/>
          <a:p>
            <a:r>
              <a:rPr lang="en-US" dirty="0"/>
              <a:t>Share with us your name, Pilot Club and give us one word that best describes you</a:t>
            </a:r>
            <a:endParaRPr lang="en-BS" dirty="0"/>
          </a:p>
        </p:txBody>
      </p:sp>
      <p:pic>
        <p:nvPicPr>
          <p:cNvPr id="5" name="Picture 4">
            <a:extLst>
              <a:ext uri="{FF2B5EF4-FFF2-40B4-BE49-F238E27FC236}">
                <a16:creationId xmlns:a16="http://schemas.microsoft.com/office/drawing/2014/main" id="{3D124843-837B-4546-9ECC-4708946FFB34}"/>
              </a:ext>
            </a:extLst>
          </p:cNvPr>
          <p:cNvPicPr>
            <a:picLocks noChangeAspect="1"/>
          </p:cNvPicPr>
          <p:nvPr/>
        </p:nvPicPr>
        <p:blipFill>
          <a:blip r:embed="rId4"/>
          <a:stretch>
            <a:fillRect/>
          </a:stretch>
        </p:blipFill>
        <p:spPr>
          <a:xfrm>
            <a:off x="1934817" y="1225079"/>
            <a:ext cx="7712766" cy="4049286"/>
          </a:xfrm>
          <a:prstGeom prst="rect">
            <a:avLst/>
          </a:prstGeom>
        </p:spPr>
      </p:pic>
    </p:spTree>
    <p:extLst>
      <p:ext uri="{BB962C8B-B14F-4D97-AF65-F5344CB8AC3E}">
        <p14:creationId xmlns:p14="http://schemas.microsoft.com/office/powerpoint/2010/main" val="1665856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917" y="252845"/>
            <a:ext cx="1205873" cy="1305461"/>
          </a:xfrm>
          <a:prstGeom prst="rect">
            <a:avLst/>
          </a:prstGeom>
        </p:spPr>
      </p:pic>
      <p:sp>
        <p:nvSpPr>
          <p:cNvPr id="7" name="TextBox 6">
            <a:extLst>
              <a:ext uri="{FF2B5EF4-FFF2-40B4-BE49-F238E27FC236}">
                <a16:creationId xmlns:a16="http://schemas.microsoft.com/office/drawing/2014/main" id="{13EFFAFB-1DF8-4493-AAFA-4F50F65E26CA}"/>
              </a:ext>
            </a:extLst>
          </p:cNvPr>
          <p:cNvSpPr txBox="1"/>
          <p:nvPr/>
        </p:nvSpPr>
        <p:spPr>
          <a:xfrm>
            <a:off x="3017977" y="252845"/>
            <a:ext cx="6334958" cy="1138773"/>
          </a:xfrm>
          <a:prstGeom prst="rect">
            <a:avLst/>
          </a:prstGeom>
          <a:noFill/>
        </p:spPr>
        <p:txBody>
          <a:bodyPr wrap="square">
            <a:spAutoFit/>
          </a:bodyPr>
          <a:lstStyle/>
          <a:p>
            <a:pPr algn="l"/>
            <a:endParaRPr lang="en-BS" sz="2000" b="0" i="0" u="none" strike="noStrike" baseline="0" dirty="0">
              <a:solidFill>
                <a:srgbClr val="000000"/>
              </a:solidFill>
              <a:latin typeface="Calibri" panose="020F0502020204030204" pitchFamily="34" charset="0"/>
            </a:endParaRPr>
          </a:p>
          <a:p>
            <a:pPr algn="ctr"/>
            <a:r>
              <a:rPr lang="en-US" sz="2000" b="0" i="0" u="none" strike="noStrike" baseline="0" dirty="0">
                <a:solidFill>
                  <a:srgbClr val="000000"/>
                </a:solidFill>
                <a:latin typeface="Calibri" panose="020F0502020204030204" pitchFamily="34" charset="0"/>
              </a:rPr>
              <a:t> </a:t>
            </a:r>
            <a:r>
              <a:rPr lang="en-US" sz="2400" b="1" i="1" u="none" strike="noStrike" baseline="0" dirty="0">
                <a:latin typeface="Calibri" panose="020F0502020204030204" pitchFamily="34" charset="0"/>
              </a:rPr>
              <a:t>Short Video 3 Proven tactics to Grow Your Membership Organization </a:t>
            </a:r>
            <a:endParaRPr lang="en-US" sz="2400" b="0" i="0" u="none" strike="noStrike" baseline="0" dirty="0">
              <a:latin typeface="Calibri" panose="020F0502020204030204" pitchFamily="34" charset="0"/>
            </a:endParaRPr>
          </a:p>
        </p:txBody>
      </p:sp>
      <p:pic>
        <p:nvPicPr>
          <p:cNvPr id="1036" name="Picture 12">
            <a:extLst>
              <a:ext uri="{FF2B5EF4-FFF2-40B4-BE49-F238E27FC236}">
                <a16:creationId xmlns:a16="http://schemas.microsoft.com/office/drawing/2014/main" id="{AEC56346-18FC-475E-82AF-17F2AB46D9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2705" y="4445760"/>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 name="Online Media 1" title="How to Increase Club Membership">
            <a:hlinkClick r:id="" action="ppaction://media"/>
            <a:extLst>
              <a:ext uri="{FF2B5EF4-FFF2-40B4-BE49-F238E27FC236}">
                <a16:creationId xmlns:a16="http://schemas.microsoft.com/office/drawing/2014/main" id="{694FCEA3-55BC-4ECD-9690-149BE349C904}"/>
              </a:ext>
            </a:extLst>
          </p:cNvPr>
          <p:cNvPicPr>
            <a:picLocks noRot="1" noChangeAspect="1"/>
          </p:cNvPicPr>
          <p:nvPr>
            <a:videoFile r:link="rId1"/>
          </p:nvPr>
        </p:nvPicPr>
        <p:blipFill>
          <a:blip r:embed="rId5"/>
          <a:stretch>
            <a:fillRect/>
          </a:stretch>
        </p:blipFill>
        <p:spPr>
          <a:xfrm>
            <a:off x="967409" y="1683126"/>
            <a:ext cx="8865704" cy="50091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2214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887896" y="0"/>
            <a:ext cx="8494644" cy="13849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First R’</a:t>
            </a:r>
            <a:endParaRPr lang="x-none" sz="3600"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62685" y="5238798"/>
            <a:ext cx="1205873" cy="1305461"/>
          </a:xfrm>
          <a:prstGeom prst="rect">
            <a:avLst/>
          </a:prstGeom>
        </p:spPr>
      </p:pic>
      <p:sp>
        <p:nvSpPr>
          <p:cNvPr id="3" name="TextBox 2">
            <a:extLst>
              <a:ext uri="{FF2B5EF4-FFF2-40B4-BE49-F238E27FC236}">
                <a16:creationId xmlns:a16="http://schemas.microsoft.com/office/drawing/2014/main" id="{D99AC758-7182-4EEE-A0BE-8DD15B41D887}"/>
              </a:ext>
            </a:extLst>
          </p:cNvPr>
          <p:cNvSpPr txBox="1"/>
          <p:nvPr/>
        </p:nvSpPr>
        <p:spPr>
          <a:xfrm>
            <a:off x="503583" y="3697214"/>
            <a:ext cx="3016156" cy="3139321"/>
          </a:xfrm>
          <a:prstGeom prst="rect">
            <a:avLst/>
          </a:prstGeom>
          <a:noFill/>
        </p:spPr>
        <p:txBody>
          <a:bodyPr wrap="square" rtlCol="0">
            <a:spAutoFit/>
          </a:bodyPr>
          <a:lstStyle/>
          <a:p>
            <a:r>
              <a:rPr lang="en-US" dirty="0"/>
              <a:t>Presented by: </a:t>
            </a:r>
          </a:p>
          <a:p>
            <a:r>
              <a:rPr lang="en-US" dirty="0"/>
              <a:t>Tammie Jayne Lackey; </a:t>
            </a:r>
          </a:p>
          <a:p>
            <a:r>
              <a:rPr lang="en-US" dirty="0"/>
              <a:t>Governor 2019-2020 Georgia District</a:t>
            </a:r>
          </a:p>
          <a:p>
            <a:r>
              <a:rPr lang="en-US" dirty="0"/>
              <a:t>Assisted by: Karen Ferguson-Bain International Membership Coordinator 2020/21 and</a:t>
            </a:r>
          </a:p>
          <a:p>
            <a:r>
              <a:rPr lang="en-US" dirty="0"/>
              <a:t>Rhona Espinoza Vice President Pilot International 2020-2021</a:t>
            </a:r>
            <a:endParaRPr lang="en-BS" dirty="0"/>
          </a:p>
        </p:txBody>
      </p:sp>
      <p:pic>
        <p:nvPicPr>
          <p:cNvPr id="9" name="Picture 8">
            <a:extLst>
              <a:ext uri="{FF2B5EF4-FFF2-40B4-BE49-F238E27FC236}">
                <a16:creationId xmlns:a16="http://schemas.microsoft.com/office/drawing/2014/main" id="{A00F2FCB-9F7C-4DEE-BF88-A437516C0781}"/>
              </a:ext>
            </a:extLst>
          </p:cNvPr>
          <p:cNvPicPr>
            <a:picLocks noChangeAspect="1"/>
          </p:cNvPicPr>
          <p:nvPr/>
        </p:nvPicPr>
        <p:blipFill>
          <a:blip r:embed="rId3"/>
          <a:stretch>
            <a:fillRect/>
          </a:stretch>
        </p:blipFill>
        <p:spPr>
          <a:xfrm>
            <a:off x="8893871" y="445065"/>
            <a:ext cx="3118400" cy="4157867"/>
          </a:xfrm>
          <a:prstGeom prst="rect">
            <a:avLst/>
          </a:prstGeom>
          <a:effectLst>
            <a:softEdge rad="635000"/>
          </a:effectLst>
        </p:spPr>
      </p:pic>
      <p:sp>
        <p:nvSpPr>
          <p:cNvPr id="7" name="TextBox 6">
            <a:extLst>
              <a:ext uri="{FF2B5EF4-FFF2-40B4-BE49-F238E27FC236}">
                <a16:creationId xmlns:a16="http://schemas.microsoft.com/office/drawing/2014/main" id="{7518C9BE-3FB3-4C3B-A010-2BB8AE23FCDB}"/>
              </a:ext>
            </a:extLst>
          </p:cNvPr>
          <p:cNvSpPr txBox="1"/>
          <p:nvPr/>
        </p:nvSpPr>
        <p:spPr>
          <a:xfrm>
            <a:off x="887896" y="1775792"/>
            <a:ext cx="7699513" cy="1384995"/>
          </a:xfrm>
          <a:prstGeom prst="rect">
            <a:avLst/>
          </a:prstGeom>
          <a:noFill/>
        </p:spPr>
        <p:txBody>
          <a:bodyPr wrap="square">
            <a:spAutoFit/>
          </a:bodyPr>
          <a:lstStyle/>
          <a:p>
            <a:r>
              <a:rPr lang="en-US" sz="2800" b="1" dirty="0"/>
              <a:t>Recruitment</a:t>
            </a:r>
            <a:r>
              <a:rPr lang="en-US" sz="2800" dirty="0"/>
              <a:t> – The action of finding new people to join an organization or support a cause.</a:t>
            </a:r>
          </a:p>
        </p:txBody>
      </p:sp>
      <p:pic>
        <p:nvPicPr>
          <p:cNvPr id="4" name="Picture 3">
            <a:extLst>
              <a:ext uri="{FF2B5EF4-FFF2-40B4-BE49-F238E27FC236}">
                <a16:creationId xmlns:a16="http://schemas.microsoft.com/office/drawing/2014/main" id="{BA421420-9B7A-4FB2-9FAC-CEC07F3D18FC}"/>
              </a:ext>
            </a:extLst>
          </p:cNvPr>
          <p:cNvPicPr>
            <a:picLocks noChangeAspect="1"/>
          </p:cNvPicPr>
          <p:nvPr/>
        </p:nvPicPr>
        <p:blipFill>
          <a:blip r:embed="rId4"/>
          <a:stretch>
            <a:fillRect/>
          </a:stretch>
        </p:blipFill>
        <p:spPr>
          <a:xfrm>
            <a:off x="3519738" y="2835965"/>
            <a:ext cx="5743531" cy="3896139"/>
          </a:xfrm>
          <a:prstGeom prst="rect">
            <a:avLst/>
          </a:prstGeom>
        </p:spPr>
      </p:pic>
    </p:spTree>
    <p:extLst>
      <p:ext uri="{BB962C8B-B14F-4D97-AF65-F5344CB8AC3E}">
        <p14:creationId xmlns:p14="http://schemas.microsoft.com/office/powerpoint/2010/main" val="2713884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1444488" y="450575"/>
            <a:ext cx="9753756" cy="85488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l"/>
            <a:r>
              <a:rPr lang="en-US" sz="3600" dirty="0"/>
              <a:t>Why did you join your pilot club?</a:t>
            </a:r>
            <a:endParaRPr lang="x-none" sz="3600"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397" y="5552539"/>
            <a:ext cx="1205873" cy="1305461"/>
          </a:xfrm>
          <a:prstGeom prst="rect">
            <a:avLst/>
          </a:prstGeom>
        </p:spPr>
      </p:pic>
      <p:pic>
        <p:nvPicPr>
          <p:cNvPr id="2" name="Picture 1">
            <a:extLst>
              <a:ext uri="{FF2B5EF4-FFF2-40B4-BE49-F238E27FC236}">
                <a16:creationId xmlns:a16="http://schemas.microsoft.com/office/drawing/2014/main" id="{BE9820A7-0B69-44F5-AD4C-3C6052821205}"/>
              </a:ext>
            </a:extLst>
          </p:cNvPr>
          <p:cNvPicPr>
            <a:picLocks noChangeAspect="1"/>
          </p:cNvPicPr>
          <p:nvPr/>
        </p:nvPicPr>
        <p:blipFill>
          <a:blip r:embed="rId3"/>
          <a:stretch>
            <a:fillRect/>
          </a:stretch>
        </p:blipFill>
        <p:spPr>
          <a:xfrm>
            <a:off x="2941983" y="2213114"/>
            <a:ext cx="6294782" cy="3339426"/>
          </a:xfrm>
          <a:prstGeom prst="rect">
            <a:avLst/>
          </a:prstGeom>
        </p:spPr>
      </p:pic>
    </p:spTree>
    <p:extLst>
      <p:ext uri="{BB962C8B-B14F-4D97-AF65-F5344CB8AC3E}">
        <p14:creationId xmlns:p14="http://schemas.microsoft.com/office/powerpoint/2010/main" val="273968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7359" y="249744"/>
            <a:ext cx="1205873" cy="1305461"/>
          </a:xfrm>
          <a:prstGeom prst="rect">
            <a:avLst/>
          </a:prstGeom>
        </p:spPr>
      </p:pic>
      <p:sp>
        <p:nvSpPr>
          <p:cNvPr id="45" name="Title 1">
            <a:extLst>
              <a:ext uri="{FF2B5EF4-FFF2-40B4-BE49-F238E27FC236}">
                <a16:creationId xmlns:a16="http://schemas.microsoft.com/office/drawing/2014/main" id="{0A06CCC7-28F6-4C2E-88AA-17E95E6E38EC}"/>
              </a:ext>
            </a:extLst>
          </p:cNvPr>
          <p:cNvSpPr txBox="1">
            <a:spLocks/>
          </p:cNvSpPr>
          <p:nvPr/>
        </p:nvSpPr>
        <p:spPr>
          <a:xfrm>
            <a:off x="1959695" y="480576"/>
            <a:ext cx="7849073"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Ask… </a:t>
            </a:r>
            <a:endParaRPr lang="x-none" sz="3600" dirty="0"/>
          </a:p>
        </p:txBody>
      </p:sp>
      <p:sp>
        <p:nvSpPr>
          <p:cNvPr id="8" name="Title 1">
            <a:extLst>
              <a:ext uri="{FF2B5EF4-FFF2-40B4-BE49-F238E27FC236}">
                <a16:creationId xmlns:a16="http://schemas.microsoft.com/office/drawing/2014/main" id="{AAC0D183-2DF5-4E70-B003-077A9BA967FF}"/>
              </a:ext>
            </a:extLst>
          </p:cNvPr>
          <p:cNvSpPr txBox="1">
            <a:spLocks/>
          </p:cNvSpPr>
          <p:nvPr/>
        </p:nvSpPr>
        <p:spPr>
          <a:xfrm>
            <a:off x="9663849" y="5598734"/>
            <a:ext cx="2431477"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endParaRPr lang="x-none" sz="1600" dirty="0"/>
          </a:p>
        </p:txBody>
      </p:sp>
      <p:sp>
        <p:nvSpPr>
          <p:cNvPr id="6" name="TextBox 5">
            <a:extLst>
              <a:ext uri="{FF2B5EF4-FFF2-40B4-BE49-F238E27FC236}">
                <a16:creationId xmlns:a16="http://schemas.microsoft.com/office/drawing/2014/main" id="{8A70A42A-2375-4019-B77C-C615C9586F5A}"/>
              </a:ext>
            </a:extLst>
          </p:cNvPr>
          <p:cNvSpPr txBox="1"/>
          <p:nvPr/>
        </p:nvSpPr>
        <p:spPr>
          <a:xfrm>
            <a:off x="1177359" y="2372139"/>
            <a:ext cx="7976581" cy="3108543"/>
          </a:xfrm>
          <a:prstGeom prst="rect">
            <a:avLst/>
          </a:prstGeom>
          <a:noFill/>
        </p:spPr>
        <p:txBody>
          <a:bodyPr wrap="square">
            <a:spAutoFit/>
          </a:bodyPr>
          <a:lstStyle/>
          <a:p>
            <a:r>
              <a:rPr lang="en-US" dirty="0"/>
              <a:t>•	</a:t>
            </a:r>
            <a:r>
              <a:rPr lang="en-US" sz="2800" dirty="0"/>
              <a:t>we may think it to be obvious that if someone wants to be a Pilot and volunteer that they are just going to come to a meeting and join but that’s most of the time not the case. Lots of time they may be WAITING on US to ask them if they would like to join with us for our cause and volunteer in the projects of Pilot.</a:t>
            </a:r>
          </a:p>
        </p:txBody>
      </p:sp>
    </p:spTree>
    <p:extLst>
      <p:ext uri="{BB962C8B-B14F-4D97-AF65-F5344CB8AC3E}">
        <p14:creationId xmlns:p14="http://schemas.microsoft.com/office/powerpoint/2010/main" val="1657066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2490453" y="848372"/>
            <a:ext cx="7211093"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endParaRPr lang="x-none" sz="3600"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62685" y="5238798"/>
            <a:ext cx="1205873" cy="1305461"/>
          </a:xfrm>
          <a:prstGeom prst="rect">
            <a:avLst/>
          </a:prstGeom>
        </p:spPr>
      </p:pic>
      <p:sp>
        <p:nvSpPr>
          <p:cNvPr id="5" name="TextBox 4">
            <a:extLst>
              <a:ext uri="{FF2B5EF4-FFF2-40B4-BE49-F238E27FC236}">
                <a16:creationId xmlns:a16="http://schemas.microsoft.com/office/drawing/2014/main" id="{A744BE26-5079-42F8-8A98-7AC7A33EAC6F}"/>
              </a:ext>
            </a:extLst>
          </p:cNvPr>
          <p:cNvSpPr txBox="1"/>
          <p:nvPr/>
        </p:nvSpPr>
        <p:spPr>
          <a:xfrm>
            <a:off x="1086678" y="2902225"/>
            <a:ext cx="8067262" cy="3539430"/>
          </a:xfrm>
          <a:prstGeom prst="rect">
            <a:avLst/>
          </a:prstGeom>
          <a:noFill/>
        </p:spPr>
        <p:txBody>
          <a:bodyPr wrap="square">
            <a:spAutoFit/>
          </a:bodyPr>
          <a:lstStyle/>
          <a:p>
            <a:r>
              <a:rPr lang="en-US" dirty="0"/>
              <a:t>•	</a:t>
            </a:r>
            <a:r>
              <a:rPr lang="en-US" sz="2800" b="1" dirty="0"/>
              <a:t>EXTEND</a:t>
            </a:r>
            <a:r>
              <a:rPr lang="en-US" sz="2800" dirty="0"/>
              <a:t> - the invitation to attend a Pilot meeting, Share Pilot and better yet invite that person to come and participate in a service project and let them see first hand what goes on during that time and see the team work that takes place during the event. Its’s one thing to talk about service projects but another to participate in one</a:t>
            </a:r>
          </a:p>
        </p:txBody>
      </p:sp>
      <p:pic>
        <p:nvPicPr>
          <p:cNvPr id="4" name="Picture 3">
            <a:extLst>
              <a:ext uri="{FF2B5EF4-FFF2-40B4-BE49-F238E27FC236}">
                <a16:creationId xmlns:a16="http://schemas.microsoft.com/office/drawing/2014/main" id="{BCCDC42D-FF75-48A2-AD04-FFBF40ED17EE}"/>
              </a:ext>
            </a:extLst>
          </p:cNvPr>
          <p:cNvPicPr>
            <a:picLocks noChangeAspect="1"/>
          </p:cNvPicPr>
          <p:nvPr/>
        </p:nvPicPr>
        <p:blipFill>
          <a:blip r:embed="rId3"/>
          <a:stretch>
            <a:fillRect/>
          </a:stretch>
        </p:blipFill>
        <p:spPr>
          <a:xfrm>
            <a:off x="1378227" y="145774"/>
            <a:ext cx="7116416" cy="2451652"/>
          </a:xfrm>
          <a:prstGeom prst="rect">
            <a:avLst/>
          </a:prstGeom>
        </p:spPr>
      </p:pic>
    </p:spTree>
    <p:extLst>
      <p:ext uri="{BB962C8B-B14F-4D97-AF65-F5344CB8AC3E}">
        <p14:creationId xmlns:p14="http://schemas.microsoft.com/office/powerpoint/2010/main" val="334042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901148" y="212035"/>
            <a:ext cx="8972034" cy="10071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l"/>
            <a:endParaRPr lang="x-none" sz="3600"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0191" y="302344"/>
            <a:ext cx="1395576" cy="1305461"/>
          </a:xfrm>
          <a:prstGeom prst="rect">
            <a:avLst/>
          </a:prstGeom>
        </p:spPr>
      </p:pic>
      <p:sp>
        <p:nvSpPr>
          <p:cNvPr id="5" name="TextBox 4">
            <a:extLst>
              <a:ext uri="{FF2B5EF4-FFF2-40B4-BE49-F238E27FC236}">
                <a16:creationId xmlns:a16="http://schemas.microsoft.com/office/drawing/2014/main" id="{06EB4E73-30E5-4CF9-8782-E7F03B310F62}"/>
              </a:ext>
            </a:extLst>
          </p:cNvPr>
          <p:cNvSpPr txBox="1"/>
          <p:nvPr/>
        </p:nvSpPr>
        <p:spPr>
          <a:xfrm>
            <a:off x="3749123" y="0"/>
            <a:ext cx="5404817" cy="6986528"/>
          </a:xfrm>
          <a:prstGeom prst="rect">
            <a:avLst/>
          </a:prstGeom>
          <a:noFill/>
        </p:spPr>
        <p:txBody>
          <a:bodyPr wrap="square">
            <a:spAutoFit/>
          </a:bodyPr>
          <a:lstStyle/>
          <a:p>
            <a:r>
              <a:rPr lang="en-US" dirty="0"/>
              <a:t>•	</a:t>
            </a:r>
            <a:r>
              <a:rPr lang="en-US" sz="2800" b="1" dirty="0"/>
              <a:t>VISIBILITY</a:t>
            </a:r>
            <a:r>
              <a:rPr lang="en-US" sz="2000" dirty="0"/>
              <a:t> – Promote your club through visibility.  Use your social media outlets to promote upcoming activities and fundraisers AND always follow up with pictures of the activity so potential members can see what your club has going on and all the excitement created during the event.</a:t>
            </a:r>
          </a:p>
          <a:p>
            <a:endParaRPr lang="en-US" sz="2000" dirty="0"/>
          </a:p>
          <a:p>
            <a:r>
              <a:rPr lang="en-US" sz="2000" dirty="0"/>
              <a:t>Newspaper – Keep photos of your activities, projects, pick-me-ups, new members, awards, any news regarding your club in the newspaper(s) in your area and/or district. </a:t>
            </a:r>
          </a:p>
          <a:p>
            <a:r>
              <a:rPr lang="en-US" sz="2000" dirty="0"/>
              <a:t>The more you can keep your club in sight of your current members you have a great chance of gaining new members.  This in turn will open up opportunities as you see people that will say to you “I saw your picture in the paper or on social media the other day doing -------” and there is your chance to open up and invite them to come join in on your next meeting or activity and don’t give up if at first, they say no, try, try again!!</a:t>
            </a:r>
          </a:p>
        </p:txBody>
      </p:sp>
      <p:pic>
        <p:nvPicPr>
          <p:cNvPr id="3" name="Picture 2">
            <a:extLst>
              <a:ext uri="{FF2B5EF4-FFF2-40B4-BE49-F238E27FC236}">
                <a16:creationId xmlns:a16="http://schemas.microsoft.com/office/drawing/2014/main" id="{BEFC887E-1235-41C6-BB05-72DACAFFC066}"/>
              </a:ext>
            </a:extLst>
          </p:cNvPr>
          <p:cNvPicPr>
            <a:picLocks noChangeAspect="1"/>
          </p:cNvPicPr>
          <p:nvPr/>
        </p:nvPicPr>
        <p:blipFill>
          <a:blip r:embed="rId3"/>
          <a:stretch>
            <a:fillRect/>
          </a:stretch>
        </p:blipFill>
        <p:spPr>
          <a:xfrm>
            <a:off x="357809" y="-3"/>
            <a:ext cx="3351558" cy="6858003"/>
          </a:xfrm>
          <a:prstGeom prst="rect">
            <a:avLst/>
          </a:prstGeom>
        </p:spPr>
      </p:pic>
    </p:spTree>
    <p:extLst>
      <p:ext uri="{BB962C8B-B14F-4D97-AF65-F5344CB8AC3E}">
        <p14:creationId xmlns:p14="http://schemas.microsoft.com/office/powerpoint/2010/main" val="3589163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E4691C-709A-4275-BF35-5ED892345BF2}"/>
              </a:ext>
            </a:extLst>
          </p:cNvPr>
          <p:cNvPicPr>
            <a:picLocks noChangeAspect="1"/>
          </p:cNvPicPr>
          <p:nvPr/>
        </p:nvPicPr>
        <p:blipFill>
          <a:blip r:embed="rId2"/>
          <a:stretch>
            <a:fillRect/>
          </a:stretch>
        </p:blipFill>
        <p:spPr>
          <a:xfrm>
            <a:off x="79512" y="0"/>
            <a:ext cx="4200939" cy="3008243"/>
          </a:xfrm>
          <a:prstGeom prst="rect">
            <a:avLst/>
          </a:prstGeom>
        </p:spPr>
      </p:pic>
      <p:pic>
        <p:nvPicPr>
          <p:cNvPr id="3" name="Picture 2">
            <a:extLst>
              <a:ext uri="{FF2B5EF4-FFF2-40B4-BE49-F238E27FC236}">
                <a16:creationId xmlns:a16="http://schemas.microsoft.com/office/drawing/2014/main" id="{7B4B0323-257F-4BBD-BDD8-3F3EBB2AEF3A}"/>
              </a:ext>
            </a:extLst>
          </p:cNvPr>
          <p:cNvPicPr>
            <a:picLocks noChangeAspect="1"/>
          </p:cNvPicPr>
          <p:nvPr/>
        </p:nvPicPr>
        <p:blipFill>
          <a:blip r:embed="rId3"/>
          <a:stretch>
            <a:fillRect/>
          </a:stretch>
        </p:blipFill>
        <p:spPr>
          <a:xfrm>
            <a:off x="4426225" y="132522"/>
            <a:ext cx="4200939" cy="2431359"/>
          </a:xfrm>
          <a:prstGeom prst="rect">
            <a:avLst/>
          </a:prstGeom>
        </p:spPr>
      </p:pic>
      <p:sp>
        <p:nvSpPr>
          <p:cNvPr id="5" name="TextBox 4">
            <a:extLst>
              <a:ext uri="{FF2B5EF4-FFF2-40B4-BE49-F238E27FC236}">
                <a16:creationId xmlns:a16="http://schemas.microsoft.com/office/drawing/2014/main" id="{95C2A9BA-F87C-4953-B04A-96884903000F}"/>
              </a:ext>
            </a:extLst>
          </p:cNvPr>
          <p:cNvSpPr txBox="1"/>
          <p:nvPr/>
        </p:nvSpPr>
        <p:spPr>
          <a:xfrm>
            <a:off x="768625" y="3008243"/>
            <a:ext cx="8385313" cy="4247317"/>
          </a:xfrm>
          <a:prstGeom prst="rect">
            <a:avLst/>
          </a:prstGeom>
          <a:noFill/>
        </p:spPr>
        <p:txBody>
          <a:bodyPr wrap="square">
            <a:spAutoFit/>
          </a:bodyPr>
          <a:lstStyle/>
          <a:p>
            <a:r>
              <a:rPr lang="en-US" dirty="0"/>
              <a:t>•	</a:t>
            </a:r>
            <a:r>
              <a:rPr lang="en-US" sz="2800" b="1" dirty="0"/>
              <a:t>I CAN’T </a:t>
            </a:r>
            <a:r>
              <a:rPr lang="en-US" sz="2400" dirty="0"/>
              <a:t>– I know when talking to prospective members they have a misconception that they MUST participate in EVERY project that we have and immediately say I don’t have time to do all of that.  </a:t>
            </a:r>
            <a:r>
              <a:rPr lang="en-US" sz="2800" b="1" dirty="0"/>
              <a:t>BE PREPARED </a:t>
            </a:r>
            <a:r>
              <a:rPr lang="en-US" sz="2400" dirty="0"/>
              <a:t>to let them know that each member is not expected to do everything that the club participates in.  Each member does what they are able to do when they are able and let them know that we all have different areas that are “</a:t>
            </a:r>
            <a:r>
              <a:rPr lang="en-US" sz="2800" b="1" dirty="0"/>
              <a:t>pet projects</a:t>
            </a:r>
            <a:r>
              <a:rPr lang="en-US" sz="2400" dirty="0"/>
              <a:t>” so to speak that we feel more comfortable with and that we are more experienced in.</a:t>
            </a:r>
          </a:p>
          <a:p>
            <a:endParaRPr lang="en-US" dirty="0"/>
          </a:p>
        </p:txBody>
      </p:sp>
    </p:spTree>
    <p:extLst>
      <p:ext uri="{BB962C8B-B14F-4D97-AF65-F5344CB8AC3E}">
        <p14:creationId xmlns:p14="http://schemas.microsoft.com/office/powerpoint/2010/main" val="3704917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2379-1871-49AD-B7B5-87CCFABA8BD9}"/>
              </a:ext>
            </a:extLst>
          </p:cNvPr>
          <p:cNvSpPr>
            <a:spLocks noGrp="1"/>
          </p:cNvSpPr>
          <p:nvPr>
            <p:ph type="title"/>
          </p:nvPr>
        </p:nvSpPr>
        <p:spPr>
          <a:xfrm>
            <a:off x="677334" y="265043"/>
            <a:ext cx="8596668" cy="1665357"/>
          </a:xfrm>
        </p:spPr>
        <p:txBody>
          <a:bodyPr>
            <a:normAutofit fontScale="90000"/>
          </a:bodyPr>
          <a:lstStyle/>
          <a:p>
            <a:r>
              <a:rPr lang="en-US" dirty="0"/>
              <a:t>So, by joining together we make a difference. Using everyone’s Skills and Talents for good, while meeting needs in the Community.</a:t>
            </a:r>
            <a:br>
              <a:rPr lang="en-US" dirty="0"/>
            </a:br>
            <a:br>
              <a:rPr lang="en-US" dirty="0"/>
            </a:br>
            <a:r>
              <a:rPr lang="en-US" dirty="0"/>
              <a:t>As we work together for a Cause We Believe in, as we Do More, Care More and Be More</a:t>
            </a:r>
            <a:br>
              <a:rPr lang="en-US" dirty="0"/>
            </a:br>
            <a:br>
              <a:rPr lang="en-US" dirty="0"/>
            </a:br>
            <a:r>
              <a:rPr lang="en-US" dirty="0"/>
              <a:t>Once you have recruited a new member, you’ve only just begun!!</a:t>
            </a:r>
            <a:br>
              <a:rPr lang="en-US" dirty="0"/>
            </a:br>
            <a:br>
              <a:rPr lang="en-US" dirty="0"/>
            </a:br>
            <a:r>
              <a:rPr lang="en-US" dirty="0"/>
              <a:t>Now you’ll need to RETAIN them.</a:t>
            </a:r>
            <a:br>
              <a:rPr lang="en-US" dirty="0"/>
            </a:br>
            <a:endParaRPr lang="en-US" dirty="0"/>
          </a:p>
        </p:txBody>
      </p:sp>
    </p:spTree>
    <p:extLst>
      <p:ext uri="{BB962C8B-B14F-4D97-AF65-F5344CB8AC3E}">
        <p14:creationId xmlns:p14="http://schemas.microsoft.com/office/powerpoint/2010/main" val="1061955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282C0E-9F1A-4247-893E-B7DB8ECEA4FA}"/>
              </a:ext>
            </a:extLst>
          </p:cNvPr>
          <p:cNvSpPr txBox="1"/>
          <p:nvPr/>
        </p:nvSpPr>
        <p:spPr>
          <a:xfrm>
            <a:off x="1550504" y="1696278"/>
            <a:ext cx="7603435" cy="5262979"/>
          </a:xfrm>
          <a:prstGeom prst="rect">
            <a:avLst/>
          </a:prstGeom>
          <a:noFill/>
        </p:spPr>
        <p:txBody>
          <a:bodyPr wrap="square">
            <a:spAutoFit/>
          </a:bodyPr>
          <a:lstStyle/>
          <a:p>
            <a:r>
              <a:rPr lang="en-US" sz="2800" dirty="0"/>
              <a:t>E-Encourage members to not grow weary in well doing. For so many Pilots you may have  contemplated leaving or taking a break from your local club and Pilot International. I would like to encourage you to not give up, please don’t throw in the towel. Remember your reward is shown on the smiling faces and lives on in the memories of the people you have helped or whose spirits you have uplifted. Hang on in there. Together we still have more unchartered journeys as we stay on a True Course Ever!</a:t>
            </a:r>
          </a:p>
        </p:txBody>
      </p:sp>
      <p:sp>
        <p:nvSpPr>
          <p:cNvPr id="7" name="TextBox 6">
            <a:extLst>
              <a:ext uri="{FF2B5EF4-FFF2-40B4-BE49-F238E27FC236}">
                <a16:creationId xmlns:a16="http://schemas.microsoft.com/office/drawing/2014/main" id="{17A39BF2-9398-4525-A01B-181390AA400B}"/>
              </a:ext>
            </a:extLst>
          </p:cNvPr>
          <p:cNvSpPr txBox="1"/>
          <p:nvPr/>
        </p:nvSpPr>
        <p:spPr>
          <a:xfrm>
            <a:off x="371061" y="596346"/>
            <a:ext cx="9037982" cy="923330"/>
          </a:xfrm>
          <a:prstGeom prst="rect">
            <a:avLst/>
          </a:prstGeom>
          <a:noFill/>
        </p:spPr>
        <p:txBody>
          <a:bodyPr wrap="square" rtlCol="0">
            <a:spAutoFit/>
          </a:bodyPr>
          <a:lstStyle/>
          <a:p>
            <a:r>
              <a:rPr lang="en-US" sz="5400" b="1" dirty="0"/>
              <a:t>Second R’ Retain Members</a:t>
            </a:r>
          </a:p>
        </p:txBody>
      </p:sp>
    </p:spTree>
    <p:extLst>
      <p:ext uri="{BB962C8B-B14F-4D97-AF65-F5344CB8AC3E}">
        <p14:creationId xmlns:p14="http://schemas.microsoft.com/office/powerpoint/2010/main" val="1775824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90503-B7FE-4A2E-B930-BCBF3B769181}"/>
              </a:ext>
            </a:extLst>
          </p:cNvPr>
          <p:cNvSpPr>
            <a:spLocks noGrp="1"/>
          </p:cNvSpPr>
          <p:nvPr>
            <p:ph type="title"/>
          </p:nvPr>
        </p:nvSpPr>
        <p:spPr>
          <a:xfrm>
            <a:off x="225287" y="0"/>
            <a:ext cx="9048716" cy="1298713"/>
          </a:xfrm>
        </p:spPr>
        <p:txBody>
          <a:bodyPr>
            <a:normAutofit/>
          </a:bodyPr>
          <a:lstStyle/>
          <a:p>
            <a:r>
              <a:rPr lang="en-US" b="1" dirty="0"/>
              <a:t>Training and Mentorship are vital to the continued growth of Pilot International </a:t>
            </a:r>
          </a:p>
        </p:txBody>
      </p:sp>
      <p:sp>
        <p:nvSpPr>
          <p:cNvPr id="3" name="Content Placeholder 2">
            <a:extLst>
              <a:ext uri="{FF2B5EF4-FFF2-40B4-BE49-F238E27FC236}">
                <a16:creationId xmlns:a16="http://schemas.microsoft.com/office/drawing/2014/main" id="{558A6032-219C-4A8A-9D9C-0A29F22AFF1D}"/>
              </a:ext>
            </a:extLst>
          </p:cNvPr>
          <p:cNvSpPr>
            <a:spLocks noGrp="1"/>
          </p:cNvSpPr>
          <p:nvPr>
            <p:ph sz="half" idx="1"/>
          </p:nvPr>
        </p:nvSpPr>
        <p:spPr>
          <a:xfrm>
            <a:off x="225287" y="1139687"/>
            <a:ext cx="4636083" cy="5718313"/>
          </a:xfrm>
        </p:spPr>
        <p:txBody>
          <a:bodyPr>
            <a:noAutofit/>
          </a:bodyPr>
          <a:lstStyle/>
          <a:p>
            <a:r>
              <a:rPr lang="en-US" sz="2400" b="1" dirty="0"/>
              <a:t>Training</a:t>
            </a:r>
            <a:r>
              <a:rPr lang="en-US" sz="2000" dirty="0"/>
              <a:t> is a vital component in retaining members. When Pilots are well versed in the organization’s philosophy, mission and vision they are better equip for rendering service. Training is an essential tool required in cultivating and grooming a Pilot to the endless opportunities of higher office that are available to help in the further advancement of Pilot International. A great resource for training information can be found on our Pilot International </a:t>
            </a:r>
          </a:p>
          <a:p>
            <a:r>
              <a:rPr lang="en-US" sz="2000" dirty="0"/>
              <a:t>website at http</a:t>
            </a:r>
            <a:r>
              <a:rPr lang="en-US" sz="2000" dirty="0">
                <a:solidFill>
                  <a:srgbClr val="0070C0"/>
                </a:solidFill>
              </a:rPr>
              <a:t>://www.pilotinternational.org/member-resource-category/top-member-resources/ </a:t>
            </a:r>
          </a:p>
        </p:txBody>
      </p:sp>
      <p:sp>
        <p:nvSpPr>
          <p:cNvPr id="4" name="Content Placeholder 3">
            <a:extLst>
              <a:ext uri="{FF2B5EF4-FFF2-40B4-BE49-F238E27FC236}">
                <a16:creationId xmlns:a16="http://schemas.microsoft.com/office/drawing/2014/main" id="{8B95C8A7-83A6-4BA8-B366-E6A7697C9152}"/>
              </a:ext>
            </a:extLst>
          </p:cNvPr>
          <p:cNvSpPr>
            <a:spLocks noGrp="1"/>
          </p:cNvSpPr>
          <p:nvPr>
            <p:ph sz="half" idx="2"/>
          </p:nvPr>
        </p:nvSpPr>
        <p:spPr>
          <a:xfrm>
            <a:off x="4954136" y="1139687"/>
            <a:ext cx="4319868" cy="5546035"/>
          </a:xfrm>
        </p:spPr>
        <p:txBody>
          <a:bodyPr>
            <a:normAutofit fontScale="70000" lnSpcReduction="20000"/>
          </a:bodyPr>
          <a:lstStyle/>
          <a:p>
            <a:r>
              <a:rPr lang="en-US" sz="3800" b="1" dirty="0"/>
              <a:t>Mentorship</a:t>
            </a:r>
            <a:r>
              <a:rPr lang="en-US" dirty="0"/>
              <a:t> </a:t>
            </a:r>
            <a:r>
              <a:rPr lang="en-US" sz="2900" dirty="0"/>
              <a:t>In the very same way Anchors require Advisors to assist with ensuring they follow the guidelines, mandate and protocols of Pilot International.</a:t>
            </a:r>
          </a:p>
          <a:p>
            <a:r>
              <a:rPr lang="en-US" sz="2900" dirty="0"/>
              <a:t> The same is necessary of all new Pilots, each should be assigned or paired with a seasoned Pilot who will be responsible for their growth and guidance upon installation. </a:t>
            </a:r>
          </a:p>
          <a:p>
            <a:r>
              <a:rPr lang="en-US" sz="2900" dirty="0"/>
              <a:t>This does not mean, however, that other Pilots can’t assist in naturing our new Pilots when required, please remember our Pilot International golden rule — Be quick with PRAISE and not criticism</a:t>
            </a:r>
            <a:r>
              <a:rPr lang="en-US" dirty="0"/>
              <a:t>. </a:t>
            </a:r>
          </a:p>
        </p:txBody>
      </p:sp>
    </p:spTree>
    <p:extLst>
      <p:ext uri="{BB962C8B-B14F-4D97-AF65-F5344CB8AC3E}">
        <p14:creationId xmlns:p14="http://schemas.microsoft.com/office/powerpoint/2010/main" val="2674725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0140" y="337683"/>
            <a:ext cx="1501593" cy="1305461"/>
          </a:xfrm>
          <a:prstGeom prst="rect">
            <a:avLst/>
          </a:prstGeom>
        </p:spPr>
      </p:pic>
      <p:sp>
        <p:nvSpPr>
          <p:cNvPr id="45" name="Title 1">
            <a:extLst>
              <a:ext uri="{FF2B5EF4-FFF2-40B4-BE49-F238E27FC236}">
                <a16:creationId xmlns:a16="http://schemas.microsoft.com/office/drawing/2014/main" id="{0A06CCC7-28F6-4C2E-88AA-17E95E6E38EC}"/>
              </a:ext>
            </a:extLst>
          </p:cNvPr>
          <p:cNvSpPr txBox="1">
            <a:spLocks/>
          </p:cNvSpPr>
          <p:nvPr/>
        </p:nvSpPr>
        <p:spPr>
          <a:xfrm>
            <a:off x="2591067" y="480576"/>
            <a:ext cx="7849073"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endParaRPr lang="x-none" sz="3600" dirty="0"/>
          </a:p>
        </p:txBody>
      </p:sp>
      <p:sp>
        <p:nvSpPr>
          <p:cNvPr id="2" name="TextBox 1">
            <a:extLst>
              <a:ext uri="{FF2B5EF4-FFF2-40B4-BE49-F238E27FC236}">
                <a16:creationId xmlns:a16="http://schemas.microsoft.com/office/drawing/2014/main" id="{74BB8286-E99D-4278-BFB7-033081B7313B}"/>
              </a:ext>
            </a:extLst>
          </p:cNvPr>
          <p:cNvSpPr txBox="1"/>
          <p:nvPr/>
        </p:nvSpPr>
        <p:spPr>
          <a:xfrm>
            <a:off x="7994452" y="1899822"/>
            <a:ext cx="3471169" cy="707886"/>
          </a:xfrm>
          <a:prstGeom prst="rect">
            <a:avLst/>
          </a:prstGeom>
          <a:noFill/>
        </p:spPr>
        <p:txBody>
          <a:bodyPr wrap="square" rtlCol="0">
            <a:spAutoFit/>
          </a:bodyPr>
          <a:lstStyle/>
          <a:p>
            <a:pPr marL="285750" indent="-285750">
              <a:buFont typeface="Arial" panose="020B0604020202020204" pitchFamily="34" charset="0"/>
              <a:buChar char="•"/>
            </a:pPr>
            <a:r>
              <a:rPr lang="en-US" sz="4000" dirty="0"/>
              <a:t>Men</a:t>
            </a:r>
            <a:endParaRPr lang="en-BS" sz="3200" dirty="0"/>
          </a:p>
        </p:txBody>
      </p:sp>
      <p:pic>
        <p:nvPicPr>
          <p:cNvPr id="3" name="Picture 2">
            <a:extLst>
              <a:ext uri="{FF2B5EF4-FFF2-40B4-BE49-F238E27FC236}">
                <a16:creationId xmlns:a16="http://schemas.microsoft.com/office/drawing/2014/main" id="{96160A3A-3B7E-4393-9F6E-37BA77CB3A57}"/>
              </a:ext>
            </a:extLst>
          </p:cNvPr>
          <p:cNvPicPr>
            <a:picLocks noChangeAspect="1"/>
          </p:cNvPicPr>
          <p:nvPr/>
        </p:nvPicPr>
        <p:blipFill>
          <a:blip r:embed="rId3"/>
          <a:stretch>
            <a:fillRect/>
          </a:stretch>
        </p:blipFill>
        <p:spPr>
          <a:xfrm>
            <a:off x="726379" y="0"/>
            <a:ext cx="8682664" cy="6858000"/>
          </a:xfrm>
          <a:prstGeom prst="rect">
            <a:avLst/>
          </a:prstGeom>
        </p:spPr>
      </p:pic>
    </p:spTree>
    <p:extLst>
      <p:ext uri="{BB962C8B-B14F-4D97-AF65-F5344CB8AC3E}">
        <p14:creationId xmlns:p14="http://schemas.microsoft.com/office/powerpoint/2010/main" val="188676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1245704" y="594827"/>
            <a:ext cx="7818783" cy="19628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marL="571500" indent="-571500" algn="l">
              <a:buFont typeface="Arial" panose="020B0604020202020204" pitchFamily="34" charset="0"/>
              <a:buChar char="•"/>
            </a:pPr>
            <a:endParaRPr lang="x-none" sz="3600"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764" y="5300748"/>
            <a:ext cx="1205873" cy="1305461"/>
          </a:xfrm>
          <a:prstGeom prst="rect">
            <a:avLst/>
          </a:prstGeom>
        </p:spPr>
      </p:pic>
      <p:sp>
        <p:nvSpPr>
          <p:cNvPr id="4" name="TextBox 3">
            <a:extLst>
              <a:ext uri="{FF2B5EF4-FFF2-40B4-BE49-F238E27FC236}">
                <a16:creationId xmlns:a16="http://schemas.microsoft.com/office/drawing/2014/main" id="{D6886C09-ED0F-4ABE-A42F-1BAF8899DF49}"/>
              </a:ext>
            </a:extLst>
          </p:cNvPr>
          <p:cNvSpPr txBox="1"/>
          <p:nvPr/>
        </p:nvSpPr>
        <p:spPr>
          <a:xfrm flipH="1">
            <a:off x="5936974" y="715617"/>
            <a:ext cx="3591338" cy="6740307"/>
          </a:xfrm>
          <a:prstGeom prst="rect">
            <a:avLst/>
          </a:prstGeom>
          <a:noFill/>
        </p:spPr>
        <p:txBody>
          <a:bodyPr wrap="square" rtlCol="0">
            <a:spAutoFit/>
          </a:bodyPr>
          <a:lstStyle/>
          <a:p>
            <a:r>
              <a:rPr lang="en-US" sz="2400" dirty="0"/>
              <a:t>Did you feel Deflated after your Second meeting?</a:t>
            </a:r>
          </a:p>
          <a:p>
            <a:endParaRPr lang="en-US" sz="2400" dirty="0"/>
          </a:p>
          <a:p>
            <a:r>
              <a:rPr lang="en-US" sz="2400" dirty="0"/>
              <a:t>Make that connection </a:t>
            </a:r>
          </a:p>
          <a:p>
            <a:endParaRPr lang="en-US" sz="2400" dirty="0"/>
          </a:p>
          <a:p>
            <a:r>
              <a:rPr lang="en-US" sz="2400" dirty="0"/>
              <a:t>Boost yourself, be self motivated </a:t>
            </a:r>
          </a:p>
          <a:p>
            <a:endParaRPr lang="en-US" sz="2400" dirty="0"/>
          </a:p>
          <a:p>
            <a:r>
              <a:rPr lang="en-US" sz="2400" dirty="0"/>
              <a:t>Stay committed even if your sponsor is no longer a member of the organization</a:t>
            </a:r>
          </a:p>
          <a:p>
            <a:endParaRPr lang="en-US" sz="2400" dirty="0"/>
          </a:p>
          <a:p>
            <a:endParaRPr lang="en-US" sz="2400" dirty="0"/>
          </a:p>
          <a:p>
            <a:endParaRPr lang="en-US" sz="2400" dirty="0"/>
          </a:p>
          <a:p>
            <a:endParaRPr lang="en-US" sz="2400" dirty="0"/>
          </a:p>
          <a:p>
            <a:endParaRPr lang="en-US" sz="2400" dirty="0"/>
          </a:p>
        </p:txBody>
      </p:sp>
      <p:pic>
        <p:nvPicPr>
          <p:cNvPr id="6" name="Picture 5">
            <a:extLst>
              <a:ext uri="{FF2B5EF4-FFF2-40B4-BE49-F238E27FC236}">
                <a16:creationId xmlns:a16="http://schemas.microsoft.com/office/drawing/2014/main" id="{32D5BC71-1208-4B7E-B220-AAEA255B7241}"/>
              </a:ext>
            </a:extLst>
          </p:cNvPr>
          <p:cNvPicPr>
            <a:picLocks noChangeAspect="1"/>
          </p:cNvPicPr>
          <p:nvPr/>
        </p:nvPicPr>
        <p:blipFill>
          <a:blip r:embed="rId3"/>
          <a:stretch>
            <a:fillRect/>
          </a:stretch>
        </p:blipFill>
        <p:spPr>
          <a:xfrm>
            <a:off x="781879" y="0"/>
            <a:ext cx="4962524" cy="5181600"/>
          </a:xfrm>
          <a:prstGeom prst="rect">
            <a:avLst/>
          </a:prstGeom>
        </p:spPr>
      </p:pic>
    </p:spTree>
    <p:extLst>
      <p:ext uri="{BB962C8B-B14F-4D97-AF65-F5344CB8AC3E}">
        <p14:creationId xmlns:p14="http://schemas.microsoft.com/office/powerpoint/2010/main" val="4090020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4168332" y="344558"/>
            <a:ext cx="7211093" cy="119218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l"/>
            <a:endParaRPr lang="x-none" sz="3600"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1739" y="5373124"/>
            <a:ext cx="1205873" cy="1305461"/>
          </a:xfrm>
          <a:prstGeom prst="rect">
            <a:avLst/>
          </a:prstGeom>
        </p:spPr>
      </p:pic>
      <p:sp>
        <p:nvSpPr>
          <p:cNvPr id="6" name="TextBox 5">
            <a:extLst>
              <a:ext uri="{FF2B5EF4-FFF2-40B4-BE49-F238E27FC236}">
                <a16:creationId xmlns:a16="http://schemas.microsoft.com/office/drawing/2014/main" id="{37E8BFA0-942B-44CF-9012-763C81C24066}"/>
              </a:ext>
            </a:extLst>
          </p:cNvPr>
          <p:cNvSpPr txBox="1"/>
          <p:nvPr/>
        </p:nvSpPr>
        <p:spPr>
          <a:xfrm>
            <a:off x="1073426" y="2557670"/>
            <a:ext cx="8080513" cy="3847207"/>
          </a:xfrm>
          <a:prstGeom prst="rect">
            <a:avLst/>
          </a:prstGeom>
          <a:noFill/>
        </p:spPr>
        <p:txBody>
          <a:bodyPr wrap="square">
            <a:spAutoFit/>
          </a:bodyPr>
          <a:lstStyle/>
          <a:p>
            <a:r>
              <a:rPr lang="en-US" sz="2800" b="1" dirty="0"/>
              <a:t>Ignite</a:t>
            </a:r>
            <a:r>
              <a:rPr lang="en-US" sz="2400" dirty="0"/>
              <a:t> the passion that burns in your soul to give of yourself daily to help those in need. Keeping Pilots involved, informed, spark joy and integrated are ways to help ignite their passion. Let the spark turn into a roaring flame, burning so brightly that others will want to warm up in its glow and light their candles by your flame. Don’t hide your Pilot light under a bushel, place your light on a hill just like the lighthouses that shine their light warning ships of the jagged rocks or beckoning vessels to safe harbor. </a:t>
            </a:r>
          </a:p>
        </p:txBody>
      </p:sp>
      <p:pic>
        <p:nvPicPr>
          <p:cNvPr id="3" name="Picture 2">
            <a:extLst>
              <a:ext uri="{FF2B5EF4-FFF2-40B4-BE49-F238E27FC236}">
                <a16:creationId xmlns:a16="http://schemas.microsoft.com/office/drawing/2014/main" id="{3ECBBAFD-77F7-4451-8CF3-86444BDBA62C}"/>
              </a:ext>
            </a:extLst>
          </p:cNvPr>
          <p:cNvPicPr>
            <a:picLocks noChangeAspect="1"/>
          </p:cNvPicPr>
          <p:nvPr/>
        </p:nvPicPr>
        <p:blipFill>
          <a:blip r:embed="rId3"/>
          <a:stretch>
            <a:fillRect/>
          </a:stretch>
        </p:blipFill>
        <p:spPr>
          <a:xfrm>
            <a:off x="1249016" y="69111"/>
            <a:ext cx="8080513" cy="2170505"/>
          </a:xfrm>
          <a:prstGeom prst="rect">
            <a:avLst/>
          </a:prstGeom>
        </p:spPr>
      </p:pic>
    </p:spTree>
    <p:extLst>
      <p:ext uri="{BB962C8B-B14F-4D97-AF65-F5344CB8AC3E}">
        <p14:creationId xmlns:p14="http://schemas.microsoft.com/office/powerpoint/2010/main" val="2944860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9534" y="226687"/>
            <a:ext cx="1381267" cy="1305461"/>
          </a:xfrm>
          <a:prstGeom prst="rect">
            <a:avLst/>
          </a:prstGeom>
        </p:spPr>
      </p:pic>
      <p:sp>
        <p:nvSpPr>
          <p:cNvPr id="45" name="Title 1">
            <a:extLst>
              <a:ext uri="{FF2B5EF4-FFF2-40B4-BE49-F238E27FC236}">
                <a16:creationId xmlns:a16="http://schemas.microsoft.com/office/drawing/2014/main" id="{0A06CCC7-28F6-4C2E-88AA-17E95E6E38EC}"/>
              </a:ext>
            </a:extLst>
          </p:cNvPr>
          <p:cNvSpPr txBox="1">
            <a:spLocks/>
          </p:cNvSpPr>
          <p:nvPr/>
        </p:nvSpPr>
        <p:spPr>
          <a:xfrm>
            <a:off x="7815943" y="2994128"/>
            <a:ext cx="4259243"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endParaRPr lang="x-none" sz="2800" dirty="0"/>
          </a:p>
        </p:txBody>
      </p:sp>
      <p:sp>
        <p:nvSpPr>
          <p:cNvPr id="14" name="Title 1">
            <a:extLst>
              <a:ext uri="{FF2B5EF4-FFF2-40B4-BE49-F238E27FC236}">
                <a16:creationId xmlns:a16="http://schemas.microsoft.com/office/drawing/2014/main" id="{45F78CB0-DB83-4147-A6CC-A9CA7861A278}"/>
              </a:ext>
            </a:extLst>
          </p:cNvPr>
          <p:cNvSpPr txBox="1">
            <a:spLocks/>
          </p:cNvSpPr>
          <p:nvPr/>
        </p:nvSpPr>
        <p:spPr>
          <a:xfrm>
            <a:off x="2591067" y="480576"/>
            <a:ext cx="7849073"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Inclusion are we embracing and welcoming new Pilots?</a:t>
            </a:r>
            <a:endParaRPr lang="x-none" sz="3600" dirty="0"/>
          </a:p>
        </p:txBody>
      </p:sp>
      <p:pic>
        <p:nvPicPr>
          <p:cNvPr id="5" name="Picture 4">
            <a:extLst>
              <a:ext uri="{FF2B5EF4-FFF2-40B4-BE49-F238E27FC236}">
                <a16:creationId xmlns:a16="http://schemas.microsoft.com/office/drawing/2014/main" id="{98BE6C4B-6ECD-47EB-8E61-808A7F0F7609}"/>
              </a:ext>
            </a:extLst>
          </p:cNvPr>
          <p:cNvPicPr>
            <a:picLocks noChangeAspect="1"/>
          </p:cNvPicPr>
          <p:nvPr/>
        </p:nvPicPr>
        <p:blipFill>
          <a:blip r:embed="rId3"/>
          <a:stretch>
            <a:fillRect/>
          </a:stretch>
        </p:blipFill>
        <p:spPr>
          <a:xfrm>
            <a:off x="1209534" y="2719387"/>
            <a:ext cx="6315216" cy="3813935"/>
          </a:xfrm>
          <a:prstGeom prst="rect">
            <a:avLst/>
          </a:prstGeom>
        </p:spPr>
      </p:pic>
    </p:spTree>
    <p:extLst>
      <p:ext uri="{BB962C8B-B14F-4D97-AF65-F5344CB8AC3E}">
        <p14:creationId xmlns:p14="http://schemas.microsoft.com/office/powerpoint/2010/main" val="1985607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B7E03-A25F-4F99-B1B2-06C8AF94AD51}"/>
              </a:ext>
            </a:extLst>
          </p:cNvPr>
          <p:cNvSpPr>
            <a:spLocks noGrp="1"/>
          </p:cNvSpPr>
          <p:nvPr>
            <p:ph type="title"/>
          </p:nvPr>
        </p:nvSpPr>
        <p:spPr/>
        <p:txBody>
          <a:bodyPr>
            <a:noAutofit/>
          </a:bodyPr>
          <a:lstStyle/>
          <a:p>
            <a:r>
              <a:rPr lang="en-US" sz="3600" b="1" dirty="0"/>
              <a:t>Retention is more than just numbers</a:t>
            </a:r>
          </a:p>
        </p:txBody>
      </p:sp>
      <p:pic>
        <p:nvPicPr>
          <p:cNvPr id="5" name="Picture Placeholder 4">
            <a:extLst>
              <a:ext uri="{FF2B5EF4-FFF2-40B4-BE49-F238E27FC236}">
                <a16:creationId xmlns:a16="http://schemas.microsoft.com/office/drawing/2014/main" id="{F55221E8-A83E-4F5E-BD10-9E3D485EF5CF}"/>
              </a:ext>
            </a:extLst>
          </p:cNvPr>
          <p:cNvPicPr>
            <a:picLocks noGrp="1" noChangeAspect="1"/>
          </p:cNvPicPr>
          <p:nvPr>
            <p:ph type="pic" idx="1"/>
          </p:nvPr>
        </p:nvPicPr>
        <p:blipFill>
          <a:blip r:embed="rId2"/>
          <a:srcRect t="7819" b="7819"/>
          <a:stretch>
            <a:fillRect/>
          </a:stretch>
        </p:blipFill>
        <p:spPr>
          <a:xfrm>
            <a:off x="370503" y="225287"/>
            <a:ext cx="9012035" cy="4230031"/>
          </a:xfrm>
          <a:prstGeom prst="rect">
            <a:avLst/>
          </a:prstGeom>
        </p:spPr>
      </p:pic>
      <p:sp>
        <p:nvSpPr>
          <p:cNvPr id="4" name="Text Placeholder 3">
            <a:extLst>
              <a:ext uri="{FF2B5EF4-FFF2-40B4-BE49-F238E27FC236}">
                <a16:creationId xmlns:a16="http://schemas.microsoft.com/office/drawing/2014/main" id="{8F14DDA9-CE6D-4961-B6F8-9EC374165E73}"/>
              </a:ext>
            </a:extLst>
          </p:cNvPr>
          <p:cNvSpPr>
            <a:spLocks noGrp="1"/>
          </p:cNvSpPr>
          <p:nvPr>
            <p:ph type="body" sz="half" idx="2"/>
          </p:nvPr>
        </p:nvSpPr>
        <p:spPr/>
        <p:txBody>
          <a:bodyPr>
            <a:normAutofit lnSpcReduction="10000"/>
          </a:bodyPr>
          <a:lstStyle/>
          <a:p>
            <a:r>
              <a:rPr lang="en-US" sz="2000" dirty="0"/>
              <a:t>Like minded people coming together in friendship, to achieve one common goal to make a difference in the lives of others.</a:t>
            </a:r>
            <a:r>
              <a:rPr lang="en-US" dirty="0"/>
              <a:t> </a:t>
            </a:r>
          </a:p>
        </p:txBody>
      </p:sp>
    </p:spTree>
    <p:extLst>
      <p:ext uri="{BB962C8B-B14F-4D97-AF65-F5344CB8AC3E}">
        <p14:creationId xmlns:p14="http://schemas.microsoft.com/office/powerpoint/2010/main" val="2012325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F47A-0BC4-4431-8799-4B6C2D90D1F0}"/>
              </a:ext>
            </a:extLst>
          </p:cNvPr>
          <p:cNvSpPr>
            <a:spLocks noGrp="1"/>
          </p:cNvSpPr>
          <p:nvPr>
            <p:ph type="ctrTitle"/>
          </p:nvPr>
        </p:nvSpPr>
        <p:spPr>
          <a:xfrm>
            <a:off x="993913" y="145774"/>
            <a:ext cx="8280089" cy="2266123"/>
          </a:xfrm>
        </p:spPr>
        <p:txBody>
          <a:bodyPr/>
          <a:lstStyle/>
          <a:p>
            <a:pPr algn="l"/>
            <a:r>
              <a:rPr lang="en-US" dirty="0"/>
              <a:t>Friendship and Service is our core principals</a:t>
            </a:r>
          </a:p>
        </p:txBody>
      </p:sp>
      <p:sp>
        <p:nvSpPr>
          <p:cNvPr id="3" name="Subtitle 2">
            <a:extLst>
              <a:ext uri="{FF2B5EF4-FFF2-40B4-BE49-F238E27FC236}">
                <a16:creationId xmlns:a16="http://schemas.microsoft.com/office/drawing/2014/main" id="{1A5747C1-3625-4F96-A4F1-2B67AA923659}"/>
              </a:ext>
            </a:extLst>
          </p:cNvPr>
          <p:cNvSpPr>
            <a:spLocks noGrp="1"/>
          </p:cNvSpPr>
          <p:nvPr>
            <p:ph type="subTitle" idx="1"/>
          </p:nvPr>
        </p:nvSpPr>
        <p:spPr>
          <a:xfrm>
            <a:off x="993914" y="3180523"/>
            <a:ext cx="8280090" cy="3233530"/>
          </a:xfrm>
        </p:spPr>
        <p:txBody>
          <a:bodyPr>
            <a:normAutofit/>
          </a:bodyPr>
          <a:lstStyle/>
          <a:p>
            <a:pPr marL="342900" indent="-342900" algn="l">
              <a:buFont typeface="+mj-lt"/>
              <a:buAutoNum type="arabicPeriod"/>
            </a:pPr>
            <a:r>
              <a:rPr lang="en-US" sz="2400" dirty="0"/>
              <a:t>I ask the question are we friendly?</a:t>
            </a:r>
          </a:p>
          <a:p>
            <a:pPr marL="342900" indent="-342900" algn="l">
              <a:buFont typeface="+mj-lt"/>
              <a:buAutoNum type="arabicPeriod"/>
            </a:pPr>
            <a:r>
              <a:rPr lang="en-US" sz="2400" dirty="0"/>
              <a:t>When was the last time you shared your Pilot Story with a stranger?</a:t>
            </a:r>
          </a:p>
          <a:p>
            <a:pPr marL="342900" indent="-342900" algn="l">
              <a:buFont typeface="+mj-lt"/>
              <a:buAutoNum type="arabicPeriod"/>
            </a:pPr>
            <a:r>
              <a:rPr lang="en-US" sz="2400" dirty="0"/>
              <a:t>Are you an undercover Pilot?</a:t>
            </a:r>
          </a:p>
          <a:p>
            <a:pPr marL="342900" indent="-342900" algn="l">
              <a:buFont typeface="+mj-lt"/>
              <a:buAutoNum type="arabicPeriod"/>
            </a:pPr>
            <a:r>
              <a:rPr lang="en-US" sz="2400" dirty="0"/>
              <a:t>How often do we serve?</a:t>
            </a:r>
          </a:p>
          <a:p>
            <a:pPr marL="342900" indent="-342900" algn="l">
              <a:buFont typeface="+mj-lt"/>
              <a:buAutoNum type="arabicPeriod"/>
            </a:pPr>
            <a:r>
              <a:rPr lang="en-US" sz="2400" dirty="0"/>
              <a:t>Are we setting a good example for others to follow? </a:t>
            </a:r>
          </a:p>
        </p:txBody>
      </p:sp>
    </p:spTree>
    <p:extLst>
      <p:ext uri="{BB962C8B-B14F-4D97-AF65-F5344CB8AC3E}">
        <p14:creationId xmlns:p14="http://schemas.microsoft.com/office/powerpoint/2010/main" val="435993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088AA3-ACFC-46EF-96A7-3B1B7782F6B8}"/>
              </a:ext>
            </a:extLst>
          </p:cNvPr>
          <p:cNvPicPr>
            <a:picLocks noChangeAspect="1"/>
          </p:cNvPicPr>
          <p:nvPr/>
        </p:nvPicPr>
        <p:blipFill>
          <a:blip r:embed="rId2"/>
          <a:stretch>
            <a:fillRect/>
          </a:stretch>
        </p:blipFill>
        <p:spPr>
          <a:xfrm>
            <a:off x="-1" y="0"/>
            <a:ext cx="10933043" cy="6858000"/>
          </a:xfrm>
          <a:prstGeom prst="rect">
            <a:avLst/>
          </a:prstGeom>
        </p:spPr>
      </p:pic>
    </p:spTree>
    <p:extLst>
      <p:ext uri="{BB962C8B-B14F-4D97-AF65-F5344CB8AC3E}">
        <p14:creationId xmlns:p14="http://schemas.microsoft.com/office/powerpoint/2010/main" val="651433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F3B6-C73F-404C-A2F0-809BB7C9E2DB}"/>
              </a:ext>
            </a:extLst>
          </p:cNvPr>
          <p:cNvSpPr>
            <a:spLocks noGrp="1"/>
          </p:cNvSpPr>
          <p:nvPr>
            <p:ph type="ctrTitle"/>
          </p:nvPr>
        </p:nvSpPr>
        <p:spPr>
          <a:xfrm>
            <a:off x="1272209" y="198784"/>
            <a:ext cx="8001793" cy="1511484"/>
          </a:xfrm>
        </p:spPr>
        <p:txBody>
          <a:bodyPr/>
          <a:lstStyle/>
          <a:p>
            <a:pPr algn="l"/>
            <a:r>
              <a:rPr lang="en-US" sz="7200" dirty="0"/>
              <a:t>Final R’ Reclaim</a:t>
            </a:r>
          </a:p>
        </p:txBody>
      </p:sp>
      <p:sp>
        <p:nvSpPr>
          <p:cNvPr id="3" name="Subtitle 2">
            <a:extLst>
              <a:ext uri="{FF2B5EF4-FFF2-40B4-BE49-F238E27FC236}">
                <a16:creationId xmlns:a16="http://schemas.microsoft.com/office/drawing/2014/main" id="{4D497497-AF33-4A7A-A1EA-D7CEB45A91ED}"/>
              </a:ext>
            </a:extLst>
          </p:cNvPr>
          <p:cNvSpPr>
            <a:spLocks noGrp="1"/>
          </p:cNvSpPr>
          <p:nvPr>
            <p:ph type="subTitle" idx="1"/>
          </p:nvPr>
        </p:nvSpPr>
        <p:spPr>
          <a:xfrm>
            <a:off x="993914" y="2080591"/>
            <a:ext cx="8280090" cy="3949148"/>
          </a:xfrm>
        </p:spPr>
        <p:txBody>
          <a:bodyPr>
            <a:noAutofit/>
          </a:bodyPr>
          <a:lstStyle/>
          <a:p>
            <a:pPr marL="457200" indent="-457200" algn="l">
              <a:buFont typeface="Wingdings" panose="05000000000000000000" pitchFamily="2" charset="2"/>
              <a:buChar char="q"/>
            </a:pPr>
            <a:r>
              <a:rPr lang="en-US" sz="4400" dirty="0">
                <a:solidFill>
                  <a:schemeClr val="accent2">
                    <a:lumMod val="75000"/>
                  </a:schemeClr>
                </a:solidFill>
              </a:rPr>
              <a:t>Recruited</a:t>
            </a:r>
          </a:p>
          <a:p>
            <a:pPr marL="457200" indent="-457200" algn="l">
              <a:buFont typeface="Wingdings" panose="05000000000000000000" pitchFamily="2" charset="2"/>
              <a:buChar char="q"/>
            </a:pPr>
            <a:endParaRPr lang="en-US" sz="4400" dirty="0">
              <a:solidFill>
                <a:schemeClr val="accent2">
                  <a:lumMod val="75000"/>
                </a:schemeClr>
              </a:solidFill>
            </a:endParaRPr>
          </a:p>
          <a:p>
            <a:pPr marL="457200" indent="-457200" algn="l">
              <a:buFont typeface="Wingdings" panose="05000000000000000000" pitchFamily="2" charset="2"/>
              <a:buChar char="q"/>
            </a:pPr>
            <a:r>
              <a:rPr lang="en-US" sz="4400" dirty="0">
                <a:solidFill>
                  <a:schemeClr val="accent2">
                    <a:lumMod val="75000"/>
                  </a:schemeClr>
                </a:solidFill>
              </a:rPr>
              <a:t>Retained</a:t>
            </a:r>
          </a:p>
          <a:p>
            <a:pPr marL="457200" indent="-457200" algn="l">
              <a:buFont typeface="Wingdings" panose="05000000000000000000" pitchFamily="2" charset="2"/>
              <a:buChar char="q"/>
            </a:pPr>
            <a:endParaRPr lang="en-US" sz="4400" dirty="0">
              <a:solidFill>
                <a:schemeClr val="accent2">
                  <a:lumMod val="75000"/>
                </a:schemeClr>
              </a:solidFill>
            </a:endParaRPr>
          </a:p>
          <a:p>
            <a:pPr marL="457200" indent="-457200" algn="l">
              <a:buFont typeface="Wingdings" panose="05000000000000000000" pitchFamily="2" charset="2"/>
              <a:buChar char="q"/>
            </a:pPr>
            <a:r>
              <a:rPr lang="en-US" sz="4400" dirty="0">
                <a:solidFill>
                  <a:schemeClr val="accent2">
                    <a:lumMod val="75000"/>
                  </a:schemeClr>
                </a:solidFill>
              </a:rPr>
              <a:t>Reclaimed</a:t>
            </a:r>
          </a:p>
        </p:txBody>
      </p:sp>
    </p:spTree>
    <p:extLst>
      <p:ext uri="{BB962C8B-B14F-4D97-AF65-F5344CB8AC3E}">
        <p14:creationId xmlns:p14="http://schemas.microsoft.com/office/powerpoint/2010/main" val="1856616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7C4F6F-BC66-4967-9A65-EECEC7D1D681}"/>
              </a:ext>
            </a:extLst>
          </p:cNvPr>
          <p:cNvPicPr>
            <a:picLocks noChangeAspect="1"/>
          </p:cNvPicPr>
          <p:nvPr/>
        </p:nvPicPr>
        <p:blipFill>
          <a:blip r:embed="rId2"/>
          <a:stretch>
            <a:fillRect/>
          </a:stretch>
        </p:blipFill>
        <p:spPr>
          <a:xfrm>
            <a:off x="0" y="0"/>
            <a:ext cx="10363200" cy="6857999"/>
          </a:xfrm>
          <a:prstGeom prst="rect">
            <a:avLst/>
          </a:prstGeom>
        </p:spPr>
      </p:pic>
    </p:spTree>
    <p:extLst>
      <p:ext uri="{BB962C8B-B14F-4D97-AF65-F5344CB8AC3E}">
        <p14:creationId xmlns:p14="http://schemas.microsoft.com/office/powerpoint/2010/main" val="3773256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62685" y="5238798"/>
            <a:ext cx="1205873" cy="1305461"/>
          </a:xfrm>
          <a:prstGeom prst="rect">
            <a:avLst/>
          </a:prstGeom>
        </p:spPr>
      </p:pic>
      <p:sp>
        <p:nvSpPr>
          <p:cNvPr id="9" name="TextBox 8">
            <a:extLst>
              <a:ext uri="{FF2B5EF4-FFF2-40B4-BE49-F238E27FC236}">
                <a16:creationId xmlns:a16="http://schemas.microsoft.com/office/drawing/2014/main" id="{C783B4E7-4CD7-4890-B0F2-0344C684C084}"/>
              </a:ext>
            </a:extLst>
          </p:cNvPr>
          <p:cNvSpPr txBox="1"/>
          <p:nvPr/>
        </p:nvSpPr>
        <p:spPr>
          <a:xfrm>
            <a:off x="521016" y="5136783"/>
            <a:ext cx="3098307" cy="1200329"/>
          </a:xfrm>
          <a:prstGeom prst="rect">
            <a:avLst/>
          </a:prstGeom>
          <a:noFill/>
        </p:spPr>
        <p:txBody>
          <a:bodyPr wrap="square" rtlCol="0">
            <a:spAutoFit/>
          </a:bodyPr>
          <a:lstStyle/>
          <a:p>
            <a:r>
              <a:rPr lang="en-US" dirty="0"/>
              <a:t>Presented by: </a:t>
            </a:r>
          </a:p>
          <a:p>
            <a:r>
              <a:rPr lang="en-US" dirty="0"/>
              <a:t>Rhona Espinoza; </a:t>
            </a:r>
          </a:p>
          <a:p>
            <a:r>
              <a:rPr lang="en-US" dirty="0"/>
              <a:t>Vice President Pilot International 2020/21</a:t>
            </a:r>
          </a:p>
        </p:txBody>
      </p:sp>
      <p:sp>
        <p:nvSpPr>
          <p:cNvPr id="2" name="Title 1">
            <a:extLst>
              <a:ext uri="{FF2B5EF4-FFF2-40B4-BE49-F238E27FC236}">
                <a16:creationId xmlns:a16="http://schemas.microsoft.com/office/drawing/2014/main" id="{37D3BB02-1156-4A12-A752-40EA784384F3}"/>
              </a:ext>
            </a:extLst>
          </p:cNvPr>
          <p:cNvSpPr>
            <a:spLocks noGrp="1"/>
          </p:cNvSpPr>
          <p:nvPr>
            <p:ph type="title"/>
          </p:nvPr>
        </p:nvSpPr>
        <p:spPr/>
        <p:txBody>
          <a:bodyPr/>
          <a:lstStyle/>
          <a:p>
            <a:r>
              <a:rPr lang="en-US" dirty="0"/>
              <a:t>The Final R  Reclaiming Members</a:t>
            </a:r>
          </a:p>
        </p:txBody>
      </p:sp>
      <p:sp>
        <p:nvSpPr>
          <p:cNvPr id="3" name="Content Placeholder 2">
            <a:extLst>
              <a:ext uri="{FF2B5EF4-FFF2-40B4-BE49-F238E27FC236}">
                <a16:creationId xmlns:a16="http://schemas.microsoft.com/office/drawing/2014/main" id="{F01767C2-BF77-4A21-9527-076AE8D15191}"/>
              </a:ext>
            </a:extLst>
          </p:cNvPr>
          <p:cNvSpPr>
            <a:spLocks noGrp="1"/>
          </p:cNvSpPr>
          <p:nvPr>
            <p:ph idx="1"/>
          </p:nvPr>
        </p:nvSpPr>
        <p:spPr>
          <a:xfrm>
            <a:off x="677334" y="1721218"/>
            <a:ext cx="8596668" cy="3415566"/>
          </a:xfrm>
        </p:spPr>
        <p:txBody>
          <a:bodyPr/>
          <a:lstStyle/>
          <a:p>
            <a:r>
              <a:rPr lang="en-US" sz="2800" b="1" dirty="0"/>
              <a:t>Reclaiming</a:t>
            </a:r>
            <a:r>
              <a:rPr lang="en-US" sz="2400" dirty="0"/>
              <a:t> through effective win back programs is the final R in our discussion</a:t>
            </a:r>
          </a:p>
          <a:p>
            <a:r>
              <a:rPr lang="en-US" sz="2400" dirty="0"/>
              <a:t>Not everyone renews year after year –so what do you do about those who don’t renew?</a:t>
            </a:r>
          </a:p>
          <a:p>
            <a:r>
              <a:rPr lang="en-US" sz="2400" dirty="0"/>
              <a:t>Win ‘</a:t>
            </a:r>
            <a:r>
              <a:rPr lang="en-US" sz="2400" dirty="0" err="1"/>
              <a:t>em</a:t>
            </a:r>
            <a:r>
              <a:rPr lang="en-US" sz="2400" dirty="0"/>
              <a:t> back or at least find out why they won’t come back and look at improvements you can make, based on non-renewing member feedback</a:t>
            </a:r>
          </a:p>
          <a:p>
            <a:endParaRPr lang="en-US" dirty="0"/>
          </a:p>
        </p:txBody>
      </p:sp>
    </p:spTree>
    <p:extLst>
      <p:ext uri="{BB962C8B-B14F-4D97-AF65-F5344CB8AC3E}">
        <p14:creationId xmlns:p14="http://schemas.microsoft.com/office/powerpoint/2010/main" val="2952623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967410" y="357184"/>
            <a:ext cx="8587408" cy="74274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A MEMBERSHIP REACTIVATION CHECKLIST </a:t>
            </a:r>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8616" y="5455841"/>
            <a:ext cx="1205873" cy="1305461"/>
          </a:xfrm>
          <a:prstGeom prst="rect">
            <a:avLst/>
          </a:prstGeom>
        </p:spPr>
      </p:pic>
      <p:sp>
        <p:nvSpPr>
          <p:cNvPr id="17" name="Title 1">
            <a:extLst>
              <a:ext uri="{FF2B5EF4-FFF2-40B4-BE49-F238E27FC236}">
                <a16:creationId xmlns:a16="http://schemas.microsoft.com/office/drawing/2014/main" id="{C34473ED-6952-48D2-9E84-F3DF1CAC5B04}"/>
              </a:ext>
            </a:extLst>
          </p:cNvPr>
          <p:cNvSpPr txBox="1">
            <a:spLocks/>
          </p:cNvSpPr>
          <p:nvPr/>
        </p:nvSpPr>
        <p:spPr>
          <a:xfrm>
            <a:off x="9663849" y="5598734"/>
            <a:ext cx="2431477"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endParaRPr lang="x-none" sz="1600" dirty="0"/>
          </a:p>
        </p:txBody>
      </p:sp>
      <p:sp>
        <p:nvSpPr>
          <p:cNvPr id="2" name="TextBox 1">
            <a:extLst>
              <a:ext uri="{FF2B5EF4-FFF2-40B4-BE49-F238E27FC236}">
                <a16:creationId xmlns:a16="http://schemas.microsoft.com/office/drawing/2014/main" id="{5FA330DA-C838-4A88-AF11-EB48F43925C7}"/>
              </a:ext>
            </a:extLst>
          </p:cNvPr>
          <p:cNvSpPr txBox="1"/>
          <p:nvPr/>
        </p:nvSpPr>
        <p:spPr>
          <a:xfrm>
            <a:off x="638347" y="1550504"/>
            <a:ext cx="9709433" cy="5539978"/>
          </a:xfrm>
          <a:prstGeom prst="rect">
            <a:avLst/>
          </a:prstGeom>
          <a:noFill/>
        </p:spPr>
        <p:txBody>
          <a:bodyPr wrap="square" rtlCol="0">
            <a:spAutoFit/>
          </a:bodyPr>
          <a:lstStyle/>
          <a:p>
            <a:r>
              <a:rPr lang="en-US" dirty="0"/>
              <a:t>	</a:t>
            </a:r>
          </a:p>
          <a:p>
            <a:endParaRPr lang="en-US" dirty="0"/>
          </a:p>
          <a:p>
            <a:pPr algn="r"/>
            <a:endParaRPr lang="en-US" dirty="0"/>
          </a:p>
          <a:p>
            <a:endParaRPr lang="en-US" dirty="0"/>
          </a:p>
          <a:p>
            <a:r>
              <a:rPr lang="en-US" sz="2400" dirty="0"/>
              <a:t>•	Set objectives, contact non-renewing members with a purpose-do you have new benefits to offer?  More value? Improved conditions? What can you do to win this member back on the spot?</a:t>
            </a:r>
          </a:p>
          <a:p>
            <a:endParaRPr lang="en-US" sz="2400" dirty="0"/>
          </a:p>
          <a:p>
            <a:r>
              <a:rPr lang="en-US" sz="2400" dirty="0"/>
              <a:t>•	Coupled with the above, steer away from the same old ‘blah, blah’ formula, letter 1, letter 2, letter 3 format. </a:t>
            </a:r>
          </a:p>
          <a:p>
            <a:r>
              <a:rPr lang="en-US" sz="2400" dirty="0"/>
              <a:t> </a:t>
            </a:r>
          </a:p>
          <a:p>
            <a:r>
              <a:rPr lang="en-US" sz="2400" dirty="0"/>
              <a:t>•	What do I mean by that?</a:t>
            </a:r>
          </a:p>
          <a:p>
            <a:endParaRPr lang="en-US" sz="2400" dirty="0"/>
          </a:p>
          <a:p>
            <a:pPr marL="285750" indent="-285750">
              <a:buFont typeface="Arial" panose="020B0604020202020204" pitchFamily="34" charset="0"/>
              <a:buChar char="•"/>
            </a:pPr>
            <a:r>
              <a:rPr lang="en-US" sz="2400" dirty="0"/>
              <a:t>	What did you achieve last year?  Can you set a benchmark from last year’s results that will give you targets for this year?</a:t>
            </a:r>
          </a:p>
          <a:p>
            <a:r>
              <a:rPr lang="en-US" dirty="0"/>
              <a:t>	</a:t>
            </a:r>
          </a:p>
        </p:txBody>
      </p:sp>
      <p:pic>
        <p:nvPicPr>
          <p:cNvPr id="3" name="Picture 2">
            <a:extLst>
              <a:ext uri="{FF2B5EF4-FFF2-40B4-BE49-F238E27FC236}">
                <a16:creationId xmlns:a16="http://schemas.microsoft.com/office/drawing/2014/main" id="{B9AD4155-2AED-4187-8344-8C52E4C51FB7}"/>
              </a:ext>
            </a:extLst>
          </p:cNvPr>
          <p:cNvPicPr>
            <a:picLocks noChangeAspect="1"/>
          </p:cNvPicPr>
          <p:nvPr/>
        </p:nvPicPr>
        <p:blipFill>
          <a:blip r:embed="rId3"/>
          <a:stretch>
            <a:fillRect/>
          </a:stretch>
        </p:blipFill>
        <p:spPr>
          <a:xfrm>
            <a:off x="967410" y="556591"/>
            <a:ext cx="2628900" cy="1828800"/>
          </a:xfrm>
          <a:prstGeom prst="rect">
            <a:avLst/>
          </a:prstGeom>
        </p:spPr>
      </p:pic>
    </p:spTree>
    <p:extLst>
      <p:ext uri="{BB962C8B-B14F-4D97-AF65-F5344CB8AC3E}">
        <p14:creationId xmlns:p14="http://schemas.microsoft.com/office/powerpoint/2010/main" val="3242507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227D16-C317-4E2A-A29B-2D2A595EFAB8}"/>
              </a:ext>
            </a:extLst>
          </p:cNvPr>
          <p:cNvSpPr txBox="1"/>
          <p:nvPr/>
        </p:nvSpPr>
        <p:spPr>
          <a:xfrm>
            <a:off x="1033671" y="92765"/>
            <a:ext cx="8441634" cy="6247864"/>
          </a:xfrm>
          <a:prstGeom prst="rect">
            <a:avLst/>
          </a:prstGeom>
          <a:noFill/>
        </p:spPr>
        <p:txBody>
          <a:bodyPr wrap="square">
            <a:spAutoFit/>
          </a:bodyPr>
          <a:lstStyle/>
          <a:p>
            <a:r>
              <a:rPr lang="en-US" sz="2800" b="1" dirty="0"/>
              <a:t>CHECK LIST CONTINUE</a:t>
            </a:r>
          </a:p>
          <a:p>
            <a:endParaRPr lang="en-US" dirty="0"/>
          </a:p>
          <a:p>
            <a:endParaRPr lang="en-US" dirty="0"/>
          </a:p>
          <a:p>
            <a:r>
              <a:rPr lang="en-US" dirty="0"/>
              <a:t>•	</a:t>
            </a:r>
            <a:r>
              <a:rPr lang="en-US" sz="2400" dirty="0"/>
              <a:t>A direct mail renewal/reactivation notice is fine, as long as it contains real renewal benefits and value.  </a:t>
            </a:r>
          </a:p>
          <a:p>
            <a:endParaRPr lang="en-US" sz="2400" dirty="0"/>
          </a:p>
          <a:p>
            <a:r>
              <a:rPr lang="en-US" sz="2400" dirty="0"/>
              <a:t>•	Make your final renewal notice time specific, and then follow with a phone call if they miss the date.  </a:t>
            </a:r>
          </a:p>
          <a:p>
            <a:endParaRPr lang="en-US" sz="2400" dirty="0"/>
          </a:p>
          <a:p>
            <a:r>
              <a:rPr lang="en-US" sz="2400" dirty="0"/>
              <a:t>•	Yep-the phone call.  A tightly scripted telemarketing campaign can increase your renewals  by 40%.  For those of you looking horrified at the use of the word ‘telemarketing, bye for now-for the rest of you, a telemarketing campaign can be conducted by your members.</a:t>
            </a:r>
          </a:p>
          <a:p>
            <a:endParaRPr lang="en-US" sz="2400" dirty="0"/>
          </a:p>
          <a:p>
            <a:r>
              <a:rPr lang="en-US" sz="2400" dirty="0"/>
              <a:t>•	At renewals time everyone in your club should live and breathe renewals-it is a shared responsibility</a:t>
            </a:r>
          </a:p>
        </p:txBody>
      </p:sp>
      <p:pic>
        <p:nvPicPr>
          <p:cNvPr id="4" name="Picture 3">
            <a:extLst>
              <a:ext uri="{FF2B5EF4-FFF2-40B4-BE49-F238E27FC236}">
                <a16:creationId xmlns:a16="http://schemas.microsoft.com/office/drawing/2014/main" id="{7CDA9CFB-132E-4EA2-9CF6-BBCE19729269}"/>
              </a:ext>
            </a:extLst>
          </p:cNvPr>
          <p:cNvPicPr>
            <a:picLocks noChangeAspect="1"/>
          </p:cNvPicPr>
          <p:nvPr/>
        </p:nvPicPr>
        <p:blipFill>
          <a:blip r:embed="rId2"/>
          <a:stretch>
            <a:fillRect/>
          </a:stretch>
        </p:blipFill>
        <p:spPr>
          <a:xfrm>
            <a:off x="5254488" y="-18411"/>
            <a:ext cx="2143125" cy="1071563"/>
          </a:xfrm>
          <a:prstGeom prst="rect">
            <a:avLst/>
          </a:prstGeom>
        </p:spPr>
      </p:pic>
    </p:spTree>
    <p:extLst>
      <p:ext uri="{BB962C8B-B14F-4D97-AF65-F5344CB8AC3E}">
        <p14:creationId xmlns:p14="http://schemas.microsoft.com/office/powerpoint/2010/main" val="1590207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3D7E75-D9B3-4B28-9383-1BDC2E21A641}"/>
              </a:ext>
            </a:extLst>
          </p:cNvPr>
          <p:cNvPicPr>
            <a:picLocks noChangeAspect="1"/>
          </p:cNvPicPr>
          <p:nvPr/>
        </p:nvPicPr>
        <p:blipFill>
          <a:blip r:embed="rId2"/>
          <a:stretch>
            <a:fillRect/>
          </a:stretch>
        </p:blipFill>
        <p:spPr>
          <a:xfrm>
            <a:off x="344556" y="527210"/>
            <a:ext cx="4651514" cy="3644739"/>
          </a:xfrm>
          <a:prstGeom prst="rect">
            <a:avLst/>
          </a:prstGeom>
        </p:spPr>
      </p:pic>
      <p:pic>
        <p:nvPicPr>
          <p:cNvPr id="3" name="Picture 2">
            <a:extLst>
              <a:ext uri="{FF2B5EF4-FFF2-40B4-BE49-F238E27FC236}">
                <a16:creationId xmlns:a16="http://schemas.microsoft.com/office/drawing/2014/main" id="{E657E38D-5A23-4DBE-A642-62EE6698A01F}"/>
              </a:ext>
            </a:extLst>
          </p:cNvPr>
          <p:cNvPicPr>
            <a:picLocks noChangeAspect="1"/>
          </p:cNvPicPr>
          <p:nvPr/>
        </p:nvPicPr>
        <p:blipFill>
          <a:blip r:embed="rId3"/>
          <a:stretch>
            <a:fillRect/>
          </a:stretch>
        </p:blipFill>
        <p:spPr>
          <a:xfrm>
            <a:off x="4996070" y="527211"/>
            <a:ext cx="4532243" cy="3644739"/>
          </a:xfrm>
          <a:prstGeom prst="rect">
            <a:avLst/>
          </a:prstGeom>
        </p:spPr>
      </p:pic>
      <p:pic>
        <p:nvPicPr>
          <p:cNvPr id="4" name="Picture 3">
            <a:extLst>
              <a:ext uri="{FF2B5EF4-FFF2-40B4-BE49-F238E27FC236}">
                <a16:creationId xmlns:a16="http://schemas.microsoft.com/office/drawing/2014/main" id="{C4A02A1D-AA6A-4D3F-8108-C163D5A53463}"/>
              </a:ext>
            </a:extLst>
          </p:cNvPr>
          <p:cNvPicPr>
            <a:picLocks noChangeAspect="1"/>
          </p:cNvPicPr>
          <p:nvPr/>
        </p:nvPicPr>
        <p:blipFill>
          <a:blip r:embed="rId4"/>
          <a:stretch>
            <a:fillRect/>
          </a:stretch>
        </p:blipFill>
        <p:spPr>
          <a:xfrm>
            <a:off x="490331" y="4211706"/>
            <a:ext cx="8468140" cy="2686051"/>
          </a:xfrm>
          <a:prstGeom prst="rect">
            <a:avLst/>
          </a:prstGeom>
        </p:spPr>
      </p:pic>
    </p:spTree>
    <p:extLst>
      <p:ext uri="{BB962C8B-B14F-4D97-AF65-F5344CB8AC3E}">
        <p14:creationId xmlns:p14="http://schemas.microsoft.com/office/powerpoint/2010/main" val="1668639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A06CCC7-28F6-4C2E-88AA-17E95E6E38EC}"/>
              </a:ext>
            </a:extLst>
          </p:cNvPr>
          <p:cNvSpPr txBox="1">
            <a:spLocks/>
          </p:cNvSpPr>
          <p:nvPr/>
        </p:nvSpPr>
        <p:spPr>
          <a:xfrm>
            <a:off x="2540407" y="577789"/>
            <a:ext cx="8200597"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en-US" sz="3600" dirty="0"/>
              <a:t> </a:t>
            </a:r>
            <a:endParaRPr lang="x-none" sz="3600" dirty="0"/>
          </a:p>
        </p:txBody>
      </p:sp>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3160" y="5349946"/>
            <a:ext cx="1205873" cy="1305461"/>
          </a:xfrm>
          <a:prstGeom prst="rect">
            <a:avLst/>
          </a:prstGeom>
        </p:spPr>
      </p:pic>
      <p:sp>
        <p:nvSpPr>
          <p:cNvPr id="11" name="TextBox 10">
            <a:extLst>
              <a:ext uri="{FF2B5EF4-FFF2-40B4-BE49-F238E27FC236}">
                <a16:creationId xmlns:a16="http://schemas.microsoft.com/office/drawing/2014/main" id="{4D86481E-A191-4468-A425-6E914BFB878B}"/>
              </a:ext>
            </a:extLst>
          </p:cNvPr>
          <p:cNvSpPr txBox="1"/>
          <p:nvPr/>
        </p:nvSpPr>
        <p:spPr>
          <a:xfrm>
            <a:off x="848139" y="1473658"/>
            <a:ext cx="8305800" cy="5539978"/>
          </a:xfrm>
          <a:prstGeom prst="rect">
            <a:avLst/>
          </a:prstGeom>
          <a:noFill/>
        </p:spPr>
        <p:txBody>
          <a:bodyPr wrap="square">
            <a:spAutoFit/>
          </a:bodyPr>
          <a:lstStyle/>
          <a:p>
            <a:pPr algn="ctr"/>
            <a:endParaRPr lang="en-US" sz="2400" dirty="0"/>
          </a:p>
          <a:p>
            <a:r>
              <a:rPr lang="en-US" sz="2400" dirty="0"/>
              <a:t>•	If all your efforts do not re-engage a member, try to find out if they are willing to share their reasons. Keep the following tips in mind as you talk with them:</a:t>
            </a:r>
          </a:p>
          <a:p>
            <a:endParaRPr lang="en-US" sz="2400" dirty="0"/>
          </a:p>
          <a:p>
            <a:r>
              <a:rPr lang="en-US" sz="2400" dirty="0"/>
              <a:t>•	Tell the person that you are hoping to learn from his or her experience and listen to them. Don’t be defensive or interrupt. Take notes. Ask questions to gain deeper insight.</a:t>
            </a:r>
          </a:p>
          <a:p>
            <a:endParaRPr lang="en-US" sz="2400" dirty="0"/>
          </a:p>
          <a:p>
            <a:r>
              <a:rPr lang="en-US" sz="2400" dirty="0"/>
              <a:t>•	Ask for permission to share what you learn with appropriate people to help the club improve.</a:t>
            </a:r>
          </a:p>
          <a:p>
            <a:endParaRPr lang="en-US" sz="2400" dirty="0"/>
          </a:p>
          <a:p>
            <a:r>
              <a:rPr lang="en-US" sz="2400" dirty="0"/>
              <a:t>•	Thank them for sharing and offer apologies for expectations that were not met</a:t>
            </a:r>
            <a:r>
              <a:rPr lang="en-US" dirty="0"/>
              <a:t>.   </a:t>
            </a:r>
          </a:p>
          <a:p>
            <a:r>
              <a:rPr lang="en-US" dirty="0"/>
              <a:t>	 </a:t>
            </a:r>
          </a:p>
        </p:txBody>
      </p:sp>
      <p:sp>
        <p:nvSpPr>
          <p:cNvPr id="2" name="TextBox 1">
            <a:extLst>
              <a:ext uri="{FF2B5EF4-FFF2-40B4-BE49-F238E27FC236}">
                <a16:creationId xmlns:a16="http://schemas.microsoft.com/office/drawing/2014/main" id="{7D0EDB5D-FD15-4495-A33F-FD9D20BDCFA9}"/>
              </a:ext>
            </a:extLst>
          </p:cNvPr>
          <p:cNvSpPr txBox="1"/>
          <p:nvPr/>
        </p:nvSpPr>
        <p:spPr>
          <a:xfrm flipH="1">
            <a:off x="967408" y="577789"/>
            <a:ext cx="8200597" cy="1569660"/>
          </a:xfrm>
          <a:prstGeom prst="rect">
            <a:avLst/>
          </a:prstGeom>
          <a:noFill/>
        </p:spPr>
        <p:txBody>
          <a:bodyPr wrap="square" rtlCol="0">
            <a:spAutoFit/>
          </a:bodyPr>
          <a:lstStyle/>
          <a:p>
            <a:pPr algn="ctr"/>
            <a:r>
              <a:rPr lang="en-US" sz="2400" b="1" dirty="0"/>
              <a:t>GAIN RESEARCH AND FEEDBACK FROM NON-RENEWING MEMBERS OR CONDUCT A LONG MEMBER INTERVIEW. Ask questions!</a:t>
            </a:r>
          </a:p>
          <a:p>
            <a:pPr algn="ctr"/>
            <a:endParaRPr lang="en-US" sz="2400" b="1" dirty="0"/>
          </a:p>
        </p:txBody>
      </p:sp>
    </p:spTree>
    <p:extLst>
      <p:ext uri="{BB962C8B-B14F-4D97-AF65-F5344CB8AC3E}">
        <p14:creationId xmlns:p14="http://schemas.microsoft.com/office/powerpoint/2010/main" val="14925064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059" y="269013"/>
            <a:ext cx="1205873" cy="1305461"/>
          </a:xfrm>
          <a:prstGeom prst="rect">
            <a:avLst/>
          </a:prstGeom>
        </p:spPr>
      </p:pic>
      <p:sp>
        <p:nvSpPr>
          <p:cNvPr id="14" name="Title 1">
            <a:extLst>
              <a:ext uri="{FF2B5EF4-FFF2-40B4-BE49-F238E27FC236}">
                <a16:creationId xmlns:a16="http://schemas.microsoft.com/office/drawing/2014/main" id="{8598FB54-69B6-4403-9407-94E9E13205CA}"/>
              </a:ext>
            </a:extLst>
          </p:cNvPr>
          <p:cNvSpPr txBox="1">
            <a:spLocks/>
          </p:cNvSpPr>
          <p:nvPr/>
        </p:nvSpPr>
        <p:spPr>
          <a:xfrm>
            <a:off x="2540407" y="577789"/>
            <a:ext cx="8200597" cy="11625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8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endParaRPr lang="x-none" sz="3600" dirty="0"/>
          </a:p>
        </p:txBody>
      </p:sp>
      <p:pic>
        <p:nvPicPr>
          <p:cNvPr id="2" name="Picture 1">
            <a:extLst>
              <a:ext uri="{FF2B5EF4-FFF2-40B4-BE49-F238E27FC236}">
                <a16:creationId xmlns:a16="http://schemas.microsoft.com/office/drawing/2014/main" id="{BCA60BDE-A1D7-40D9-90A9-E7BFF19D955B}"/>
              </a:ext>
            </a:extLst>
          </p:cNvPr>
          <p:cNvPicPr>
            <a:picLocks noChangeAspect="1"/>
          </p:cNvPicPr>
          <p:nvPr/>
        </p:nvPicPr>
        <p:blipFill>
          <a:blip r:embed="rId3"/>
          <a:stretch>
            <a:fillRect/>
          </a:stretch>
        </p:blipFill>
        <p:spPr>
          <a:xfrm>
            <a:off x="2237715" y="0"/>
            <a:ext cx="6999050" cy="1574474"/>
          </a:xfrm>
          <a:prstGeom prst="rect">
            <a:avLst/>
          </a:prstGeom>
        </p:spPr>
      </p:pic>
      <p:sp>
        <p:nvSpPr>
          <p:cNvPr id="10" name="TextBox 9">
            <a:extLst>
              <a:ext uri="{FF2B5EF4-FFF2-40B4-BE49-F238E27FC236}">
                <a16:creationId xmlns:a16="http://schemas.microsoft.com/office/drawing/2014/main" id="{429FE947-11CF-434C-82E1-4339029B5333}"/>
              </a:ext>
            </a:extLst>
          </p:cNvPr>
          <p:cNvSpPr txBox="1"/>
          <p:nvPr/>
        </p:nvSpPr>
        <p:spPr>
          <a:xfrm>
            <a:off x="543339" y="2001152"/>
            <a:ext cx="9462052" cy="4401205"/>
          </a:xfrm>
          <a:prstGeom prst="rect">
            <a:avLst/>
          </a:prstGeom>
          <a:noFill/>
        </p:spPr>
        <p:txBody>
          <a:bodyPr wrap="square">
            <a:spAutoFit/>
          </a:bodyPr>
          <a:lstStyle/>
          <a:p>
            <a:r>
              <a:rPr lang="en-US" sz="2800" dirty="0"/>
              <a:t>Why not gain something even if they don’t renew? </a:t>
            </a:r>
          </a:p>
          <a:p>
            <a:r>
              <a:rPr lang="en-US" sz="2800" dirty="0"/>
              <a:t>•	Improve! Use the data you gather for continual improvement.</a:t>
            </a:r>
          </a:p>
          <a:p>
            <a:endParaRPr lang="en-US" sz="2800" dirty="0"/>
          </a:p>
          <a:p>
            <a:endParaRPr lang="en-US" sz="2800" dirty="0"/>
          </a:p>
          <a:p>
            <a:r>
              <a:rPr lang="en-US" sz="2800" dirty="0"/>
              <a:t>•	Keep non-renewing members in the know as to your club’s events and happenings by retaining them on the email distribution list and task a member in the club to make a few follow up calls through the year to each non-renewing member.</a:t>
            </a:r>
          </a:p>
        </p:txBody>
      </p:sp>
    </p:spTree>
    <p:extLst>
      <p:ext uri="{BB962C8B-B14F-4D97-AF65-F5344CB8AC3E}">
        <p14:creationId xmlns:p14="http://schemas.microsoft.com/office/powerpoint/2010/main" val="2270922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9D9C66-546D-47E2-81B4-F969343D7A26}"/>
              </a:ext>
            </a:extLst>
          </p:cNvPr>
          <p:cNvPicPr>
            <a:picLocks noChangeAspect="1"/>
          </p:cNvPicPr>
          <p:nvPr/>
        </p:nvPicPr>
        <p:blipFill>
          <a:blip r:embed="rId2"/>
          <a:stretch>
            <a:fillRect/>
          </a:stretch>
        </p:blipFill>
        <p:spPr>
          <a:xfrm>
            <a:off x="424070" y="596348"/>
            <a:ext cx="8812695" cy="5751443"/>
          </a:xfrm>
          <a:prstGeom prst="rect">
            <a:avLst/>
          </a:prstGeom>
        </p:spPr>
      </p:pic>
    </p:spTree>
    <p:extLst>
      <p:ext uri="{BB962C8B-B14F-4D97-AF65-F5344CB8AC3E}">
        <p14:creationId xmlns:p14="http://schemas.microsoft.com/office/powerpoint/2010/main" val="2765718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F5346FC0-AF26-4E7F-8407-5AA3ECC4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4413" y="637780"/>
            <a:ext cx="1205873" cy="1318465"/>
          </a:xfrm>
          <a:prstGeom prst="rect">
            <a:avLst/>
          </a:prstGeom>
        </p:spPr>
      </p:pic>
      <p:pic>
        <p:nvPicPr>
          <p:cNvPr id="52" name="Picture 51" descr="Our History">
            <a:extLst>
              <a:ext uri="{FF2B5EF4-FFF2-40B4-BE49-F238E27FC236}">
                <a16:creationId xmlns:a16="http://schemas.microsoft.com/office/drawing/2014/main" id="{FB824F44-B4D5-4F73-A465-0F10BCDAA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0391" y="5509902"/>
            <a:ext cx="4373880" cy="116256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844E798-A349-4FC6-B127-3648BC75B7EC}"/>
              </a:ext>
            </a:extLst>
          </p:cNvPr>
          <p:cNvSpPr txBox="1"/>
          <p:nvPr/>
        </p:nvSpPr>
        <p:spPr>
          <a:xfrm>
            <a:off x="1364974" y="1956245"/>
            <a:ext cx="7315200" cy="1569660"/>
          </a:xfrm>
          <a:prstGeom prst="rect">
            <a:avLst/>
          </a:prstGeom>
          <a:noFill/>
        </p:spPr>
        <p:txBody>
          <a:bodyPr wrap="square" rtlCol="0">
            <a:spAutoFit/>
          </a:bodyPr>
          <a:lstStyle/>
          <a:p>
            <a:pPr algn="ctr"/>
            <a:r>
              <a:rPr lang="en-US" sz="9600" b="1" dirty="0">
                <a:solidFill>
                  <a:schemeClr val="accent2"/>
                </a:solidFill>
              </a:rPr>
              <a:t>THANK YOU</a:t>
            </a:r>
          </a:p>
        </p:txBody>
      </p:sp>
    </p:spTree>
    <p:extLst>
      <p:ext uri="{BB962C8B-B14F-4D97-AF65-F5344CB8AC3E}">
        <p14:creationId xmlns:p14="http://schemas.microsoft.com/office/powerpoint/2010/main" val="10017915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1598</TotalTime>
  <Words>1679</Words>
  <Application>Microsoft Office PowerPoint</Application>
  <PresentationFormat>Widescreen</PresentationFormat>
  <Paragraphs>115</Paragraphs>
  <Slides>30</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Georgia</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by joining together we make a difference. Using everyone’s Skills and Talents for good, while meeting needs in the Community.  As we work together for a Cause We Believe in, as we Do More, Care More and Be More  Once you have recruited a new member, you’ve only just begun!!  Now you’ll need to RETAIN them. </vt:lpstr>
      <vt:lpstr>PowerPoint Presentation</vt:lpstr>
      <vt:lpstr>Training and Mentorship are vital to the continued growth of Pilot International </vt:lpstr>
      <vt:lpstr>PowerPoint Presentation</vt:lpstr>
      <vt:lpstr>PowerPoint Presentation</vt:lpstr>
      <vt:lpstr>PowerPoint Presentation</vt:lpstr>
      <vt:lpstr>PowerPoint Presentation</vt:lpstr>
      <vt:lpstr>Retention is more than just numbers</vt:lpstr>
      <vt:lpstr>Friendship and Service is our core principals</vt:lpstr>
      <vt:lpstr>PowerPoint Presentation</vt:lpstr>
      <vt:lpstr>Final R’ Reclaim</vt:lpstr>
      <vt:lpstr>PowerPoint Presentation</vt:lpstr>
      <vt:lpstr>The Final R  Reclaiming Members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Toni Hudson-Bannister</dc:creator>
  <cp:lastModifiedBy>Katharine Banning</cp:lastModifiedBy>
  <cp:revision>120</cp:revision>
  <dcterms:created xsi:type="dcterms:W3CDTF">2021-03-02T21:02:12Z</dcterms:created>
  <dcterms:modified xsi:type="dcterms:W3CDTF">2021-10-10T17:37:30Z</dcterms:modified>
</cp:coreProperties>
</file>