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72" r:id="rId3"/>
    <p:sldId id="258" r:id="rId4"/>
    <p:sldId id="275" r:id="rId5"/>
    <p:sldId id="278" r:id="rId6"/>
    <p:sldId id="276" r:id="rId7"/>
    <p:sldId id="277" r:id="rId8"/>
    <p:sldId id="279" r:id="rId9"/>
    <p:sldId id="263" r:id="rId10"/>
    <p:sldId id="273" r:id="rId11"/>
    <p:sldId id="281" r:id="rId12"/>
    <p:sldId id="282" r:id="rId13"/>
    <p:sldId id="271" r:id="rId14"/>
    <p:sldId id="283" r:id="rId15"/>
    <p:sldId id="260" r:id="rId16"/>
    <p:sldId id="280"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3A45BA1-980A-4507-BE5A-5C1E7C2FFD8F}" type="datetimeFigureOut">
              <a:rPr lang="en-US"/>
              <a:t>6/28/2021</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5A3416D-7FED-43BC-AA7C-D92DBA01ED64}" type="datetimeFigureOut">
              <a:rPr lang="en-US"/>
              <a:t>6/28/2021</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6/28/2021</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6/28/2021</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6/28/2021</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6/28/2021</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6/28/2021</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Governor’s Bulletins </a:t>
            </a:r>
            <a:r>
              <a:rPr lang="en-US" dirty="0"/>
              <a:t>and Club Newsletters</a:t>
            </a:r>
          </a:p>
        </p:txBody>
      </p:sp>
      <p:sp>
        <p:nvSpPr>
          <p:cNvPr id="3" name="Subtitle 2"/>
          <p:cNvSpPr>
            <a:spLocks noGrp="1"/>
          </p:cNvSpPr>
          <p:nvPr>
            <p:ph type="subTitle" idx="1"/>
          </p:nvPr>
        </p:nvSpPr>
        <p:spPr/>
        <p:txBody>
          <a:bodyPr>
            <a:normAutofit fontScale="92500"/>
          </a:bodyPr>
          <a:lstStyle/>
          <a:p>
            <a:r>
              <a:rPr lang="en-US" dirty="0" err="1"/>
              <a:t>Collett</a:t>
            </a:r>
            <a:r>
              <a:rPr lang="en-US" dirty="0"/>
              <a:t> Cross, 2020-2021 PI President Elect</a:t>
            </a:r>
          </a:p>
          <a:p>
            <a:r>
              <a:rPr lang="en-US" dirty="0"/>
              <a:t>Sherry Bath, 2020-2021 PI Director</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Governor’s Bulletins vs Club Newsletters</a:t>
            </a:r>
          </a:p>
        </p:txBody>
      </p:sp>
      <p:sp>
        <p:nvSpPr>
          <p:cNvPr id="3" name="Content Placeholder 2"/>
          <p:cNvSpPr>
            <a:spLocks noGrp="1"/>
          </p:cNvSpPr>
          <p:nvPr>
            <p:ph idx="1"/>
          </p:nvPr>
        </p:nvSpPr>
        <p:spPr/>
        <p:txBody>
          <a:bodyPr/>
          <a:lstStyle/>
          <a:p>
            <a:endParaRPr lang="en-US" dirty="0"/>
          </a:p>
          <a:p>
            <a:r>
              <a:rPr lang="en-US" dirty="0"/>
              <a:t>Governor’s Bulletins</a:t>
            </a:r>
          </a:p>
          <a:p>
            <a:pPr lvl="1">
              <a:buFont typeface="Wingdings" panose="05000000000000000000" pitchFamily="2" charset="2"/>
              <a:buChar char="Ø"/>
            </a:pPr>
            <a:r>
              <a:rPr lang="en-US" dirty="0"/>
              <a:t>Focus on District news and Pilot International and Club news are highlighted</a:t>
            </a:r>
          </a:p>
          <a:p>
            <a:r>
              <a:rPr lang="en-US" dirty="0"/>
              <a:t>Club Newsletters</a:t>
            </a:r>
          </a:p>
          <a:p>
            <a:pPr lvl="1">
              <a:buFont typeface="Wingdings" panose="05000000000000000000" pitchFamily="2" charset="2"/>
              <a:buChar char="Ø"/>
            </a:pPr>
            <a:r>
              <a:rPr lang="en-US" dirty="0"/>
              <a:t>Focus on Club news and District and Pilot International news are highlighted</a:t>
            </a:r>
          </a:p>
          <a:p>
            <a:endParaRPr lang="en-US" dirty="0"/>
          </a:p>
        </p:txBody>
      </p:sp>
    </p:spTree>
    <p:extLst>
      <p:ext uri="{BB962C8B-B14F-4D97-AF65-F5344CB8AC3E}">
        <p14:creationId xmlns:p14="http://schemas.microsoft.com/office/powerpoint/2010/main" val="366801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Governor’s Bulletins &amp; Club Newsletters</a:t>
            </a:r>
            <a:endParaRPr dirty="0"/>
          </a:p>
        </p:txBody>
      </p:sp>
      <p:sp>
        <p:nvSpPr>
          <p:cNvPr id="14" name="Content Placeholder 13"/>
          <p:cNvSpPr>
            <a:spLocks noGrp="1"/>
          </p:cNvSpPr>
          <p:nvPr>
            <p:ph idx="1"/>
          </p:nvPr>
        </p:nvSpPr>
        <p:spPr/>
        <p:txBody>
          <a:bodyPr>
            <a:normAutofit/>
          </a:bodyPr>
          <a:lstStyle/>
          <a:p>
            <a:endParaRPr lang="en-US" dirty="0"/>
          </a:p>
          <a:p>
            <a:pPr marL="0" indent="0">
              <a:buNone/>
            </a:pPr>
            <a:r>
              <a:rPr lang="en-US" dirty="0"/>
              <a:t>  </a:t>
            </a:r>
            <a:r>
              <a:rPr lang="en-US" sz="2600" dirty="0"/>
              <a:t>Both are very powerful</a:t>
            </a:r>
          </a:p>
          <a:p>
            <a:pPr lvl="1">
              <a:buFont typeface="Wingdings" panose="05000000000000000000" pitchFamily="2" charset="2"/>
              <a:buChar char="Ø"/>
            </a:pPr>
            <a:r>
              <a:rPr lang="en-US" sz="2600" dirty="0"/>
              <a:t>They are a great communicator</a:t>
            </a:r>
          </a:p>
          <a:p>
            <a:pPr lvl="1">
              <a:buFont typeface="Wingdings" panose="05000000000000000000" pitchFamily="2" charset="2"/>
              <a:buChar char="Ø"/>
            </a:pPr>
            <a:r>
              <a:rPr lang="en-US" sz="2600" dirty="0"/>
              <a:t>They provide valuable information</a:t>
            </a:r>
          </a:p>
          <a:p>
            <a:pPr lvl="1">
              <a:buFont typeface="Wingdings" panose="05000000000000000000" pitchFamily="2" charset="2"/>
              <a:buChar char="Ø"/>
            </a:pPr>
            <a:r>
              <a:rPr lang="en-US" sz="2600" dirty="0"/>
              <a:t>They allow your membership to feel connected to Pilot</a:t>
            </a:r>
          </a:p>
          <a:p>
            <a:pPr marL="0" indent="0">
              <a:buNone/>
            </a:pPr>
            <a:endParaRPr lang="en-US" dirty="0"/>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Governor’s Bulletins &amp; Club Newsletters</a:t>
            </a:r>
          </a:p>
        </p:txBody>
      </p:sp>
      <p:sp>
        <p:nvSpPr>
          <p:cNvPr id="3" name="Content Placeholder 2"/>
          <p:cNvSpPr>
            <a:spLocks noGrp="1"/>
          </p:cNvSpPr>
          <p:nvPr>
            <p:ph idx="1"/>
          </p:nvPr>
        </p:nvSpPr>
        <p:spPr/>
        <p:txBody>
          <a:bodyPr/>
          <a:lstStyle/>
          <a:p>
            <a:endParaRPr lang="en-US" dirty="0"/>
          </a:p>
          <a:p>
            <a:pPr marL="0" indent="0">
              <a:buNone/>
            </a:pPr>
            <a:r>
              <a:rPr lang="en-US" sz="2600" dirty="0"/>
              <a:t>  The way they are presented is important</a:t>
            </a:r>
          </a:p>
          <a:p>
            <a:pPr lvl="1">
              <a:buFont typeface="Wingdings" panose="05000000000000000000" pitchFamily="2" charset="2"/>
              <a:buChar char="Ø"/>
            </a:pPr>
            <a:r>
              <a:rPr lang="en-US" sz="2600" dirty="0"/>
              <a:t>They should have eye appeal and be inviting </a:t>
            </a:r>
          </a:p>
          <a:p>
            <a:pPr lvl="1">
              <a:buFont typeface="Wingdings" panose="05000000000000000000" pitchFamily="2" charset="2"/>
              <a:buChar char="Ø"/>
            </a:pPr>
            <a:r>
              <a:rPr lang="en-US" sz="2600" dirty="0"/>
              <a:t>They should be laid out in a way that is easy to read</a:t>
            </a:r>
          </a:p>
          <a:p>
            <a:pPr lvl="1">
              <a:buFont typeface="Wingdings" panose="05000000000000000000" pitchFamily="2" charset="2"/>
              <a:buChar char="Ø"/>
            </a:pPr>
            <a:r>
              <a:rPr lang="en-US" sz="2600" dirty="0"/>
              <a:t>They can incorporate our Pilot logos</a:t>
            </a:r>
          </a:p>
          <a:p>
            <a:pPr lvl="1">
              <a:buFont typeface="Wingdings" panose="05000000000000000000" pitchFamily="2" charset="2"/>
              <a:buChar char="Ø"/>
            </a:pPr>
            <a:r>
              <a:rPr lang="en-US" sz="2600" dirty="0"/>
              <a:t>They can be unique and stand out from the rest with your creativity</a:t>
            </a:r>
          </a:p>
          <a:p>
            <a:endParaRPr lang="en-US" dirty="0"/>
          </a:p>
        </p:txBody>
      </p:sp>
    </p:spTree>
    <p:extLst>
      <p:ext uri="{BB962C8B-B14F-4D97-AF65-F5344CB8AC3E}">
        <p14:creationId xmlns:p14="http://schemas.microsoft.com/office/powerpoint/2010/main" val="171683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I Begin?</a:t>
            </a:r>
          </a:p>
        </p:txBody>
      </p:sp>
      <p:sp>
        <p:nvSpPr>
          <p:cNvPr id="3" name="Content Placeholder 2"/>
          <p:cNvSpPr>
            <a:spLocks noGrp="1"/>
          </p:cNvSpPr>
          <p:nvPr>
            <p:ph idx="1"/>
          </p:nvPr>
        </p:nvSpPr>
        <p:spPr/>
        <p:txBody>
          <a:bodyPr/>
          <a:lstStyle/>
          <a:p>
            <a:endParaRPr lang="en-US" dirty="0"/>
          </a:p>
          <a:p>
            <a:r>
              <a:rPr lang="en-US" dirty="0"/>
              <a:t>Keep a Journal or Make a List of what you want in your publication</a:t>
            </a:r>
          </a:p>
          <a:p>
            <a:r>
              <a:rPr lang="en-US" dirty="0"/>
              <a:t>Use the Pilot International Pocket Calendar for events and deadlines… it is a wonderful resource</a:t>
            </a:r>
          </a:p>
          <a:p>
            <a:r>
              <a:rPr lang="en-US" dirty="0"/>
              <a:t>Keep a folder with items you may find or are sent to you which you want included</a:t>
            </a:r>
          </a:p>
          <a:p>
            <a:endParaRPr lang="en-US" dirty="0"/>
          </a:p>
        </p:txBody>
      </p:sp>
    </p:spTree>
    <p:extLst>
      <p:ext uri="{BB962C8B-B14F-4D97-AF65-F5344CB8AC3E}">
        <p14:creationId xmlns:p14="http://schemas.microsoft.com/office/powerpoint/2010/main" val="130569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normAutofit fontScale="92500" lnSpcReduction="10000"/>
          </a:bodyPr>
          <a:lstStyle/>
          <a:p>
            <a:r>
              <a:rPr lang="en-US" dirty="0"/>
              <a:t>Microsoft Word offers free newsletter templates which can also be used for Governor’s bulletins</a:t>
            </a:r>
          </a:p>
          <a:p>
            <a:pPr lvl="1">
              <a:buFont typeface="Wingdings" panose="05000000000000000000" pitchFamily="2" charset="2"/>
              <a:buChar char="Ø"/>
            </a:pPr>
            <a:r>
              <a:rPr lang="en-US" dirty="0"/>
              <a:t>Open a new Microsoft Word file</a:t>
            </a:r>
          </a:p>
          <a:p>
            <a:pPr lvl="1">
              <a:buFont typeface="Wingdings" panose="05000000000000000000" pitchFamily="2" charset="2"/>
              <a:buChar char="Ø"/>
            </a:pPr>
            <a:r>
              <a:rPr lang="en-US" dirty="0"/>
              <a:t>Click on File; then click on New</a:t>
            </a:r>
          </a:p>
          <a:p>
            <a:pPr lvl="1">
              <a:buFont typeface="Wingdings" panose="05000000000000000000" pitchFamily="2" charset="2"/>
              <a:buChar char="Ø"/>
            </a:pPr>
            <a:r>
              <a:rPr lang="en-US" dirty="0"/>
              <a:t>A search line will appear that says “search for online templates”</a:t>
            </a:r>
          </a:p>
          <a:p>
            <a:pPr lvl="1">
              <a:buFont typeface="Wingdings" panose="05000000000000000000" pitchFamily="2" charset="2"/>
              <a:buChar char="Ø"/>
            </a:pPr>
            <a:r>
              <a:rPr lang="en-US" dirty="0"/>
              <a:t>Type in newsletters and you will have many templates to choose from</a:t>
            </a:r>
          </a:p>
          <a:p>
            <a:r>
              <a:rPr lang="en-US" dirty="0"/>
              <a:t>Comfortable with Microsoft Word… Create Your Own Template</a:t>
            </a:r>
          </a:p>
          <a:p>
            <a:pPr lvl="1">
              <a:buFont typeface="Wingdings" panose="05000000000000000000" pitchFamily="2" charset="2"/>
              <a:buChar char="Ø"/>
            </a:pPr>
            <a:r>
              <a:rPr lang="en-US" dirty="0"/>
              <a:t>Use the Header for your Title</a:t>
            </a:r>
          </a:p>
          <a:p>
            <a:pPr lvl="1">
              <a:buFont typeface="Wingdings" panose="05000000000000000000" pitchFamily="2" charset="2"/>
              <a:buChar char="Ø"/>
            </a:pPr>
            <a:r>
              <a:rPr lang="en-US" dirty="0"/>
              <a:t>Use columns</a:t>
            </a:r>
          </a:p>
          <a:p>
            <a:pPr lvl="1">
              <a:buFont typeface="Wingdings" panose="05000000000000000000" pitchFamily="2" charset="2"/>
              <a:buChar char="Ø"/>
            </a:pPr>
            <a:r>
              <a:rPr lang="en-US" dirty="0"/>
              <a:t>Create text boxes</a:t>
            </a:r>
          </a:p>
          <a:p>
            <a:pPr lvl="1">
              <a:buFont typeface="Wingdings" panose="05000000000000000000" pitchFamily="2" charset="2"/>
              <a:buChar char="Ø"/>
            </a:pPr>
            <a:endParaRPr lang="en-US" dirty="0"/>
          </a:p>
        </p:txBody>
      </p:sp>
    </p:spTree>
    <p:extLst>
      <p:ext uri="{BB962C8B-B14F-4D97-AF65-F5344CB8AC3E}">
        <p14:creationId xmlns:p14="http://schemas.microsoft.com/office/powerpoint/2010/main" val="264761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Insert Graphics, Clip Art &amp; Pictures</a:t>
            </a:r>
          </a:p>
        </p:txBody>
      </p:sp>
      <p:sp>
        <p:nvSpPr>
          <p:cNvPr id="3" name="Content Placeholder 2"/>
          <p:cNvSpPr>
            <a:spLocks noGrp="1"/>
          </p:cNvSpPr>
          <p:nvPr>
            <p:ph idx="1"/>
          </p:nvPr>
        </p:nvSpPr>
        <p:spPr/>
        <p:txBody>
          <a:bodyPr>
            <a:normAutofit/>
          </a:bodyPr>
          <a:lstStyle/>
          <a:p>
            <a:pPr marL="0" indent="0">
              <a:buNone/>
            </a:pPr>
            <a:endParaRPr lang="en-US" sz="1000" dirty="0"/>
          </a:p>
          <a:p>
            <a:pPr marL="0" indent="0">
              <a:buNone/>
            </a:pPr>
            <a:r>
              <a:rPr lang="en-US" dirty="0"/>
              <a:t>Need Clip Art… google search it</a:t>
            </a:r>
          </a:p>
          <a:p>
            <a:pPr lvl="1">
              <a:buFont typeface="Wingdings" panose="05000000000000000000" pitchFamily="2" charset="2"/>
              <a:buChar char="Ø"/>
            </a:pPr>
            <a:r>
              <a:rPr lang="en-US" dirty="0"/>
              <a:t>You can look up anything</a:t>
            </a:r>
          </a:p>
          <a:p>
            <a:pPr lvl="1">
              <a:buFont typeface="Wingdings" panose="05000000000000000000" pitchFamily="2" charset="2"/>
              <a:buChar char="Ø"/>
            </a:pPr>
            <a:r>
              <a:rPr lang="en-US" dirty="0"/>
              <a:t>Click on Images</a:t>
            </a:r>
          </a:p>
          <a:p>
            <a:pPr lvl="1">
              <a:buFont typeface="Wingdings" panose="05000000000000000000" pitchFamily="2" charset="2"/>
              <a:buChar char="Ø"/>
            </a:pPr>
            <a:r>
              <a:rPr lang="en-US" dirty="0"/>
              <a:t>Find the picture, quote or border you want</a:t>
            </a:r>
          </a:p>
          <a:p>
            <a:pPr lvl="1">
              <a:buFont typeface="Wingdings" panose="05000000000000000000" pitchFamily="2" charset="2"/>
              <a:buChar char="Ø"/>
            </a:pPr>
            <a:r>
              <a:rPr lang="en-US" dirty="0"/>
              <a:t>Right Click and you will have an option to “save image as”</a:t>
            </a:r>
          </a:p>
          <a:p>
            <a:pPr lvl="1">
              <a:buFont typeface="Wingdings" panose="05000000000000000000" pitchFamily="2" charset="2"/>
              <a:buChar char="Ø"/>
            </a:pPr>
            <a:r>
              <a:rPr lang="en-US" dirty="0"/>
              <a:t>Save it as a Picture </a:t>
            </a:r>
          </a:p>
          <a:p>
            <a:pPr lvl="1">
              <a:buFont typeface="Wingdings" panose="05000000000000000000" pitchFamily="2" charset="2"/>
              <a:buChar char="Ø"/>
            </a:pPr>
            <a:r>
              <a:rPr lang="en-US" dirty="0"/>
              <a:t>Insert it into your bulletin or newsletter</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0809" b="25935"/>
          <a:stretch/>
        </p:blipFill>
        <p:spPr>
          <a:xfrm>
            <a:off x="7292042" y="1805678"/>
            <a:ext cx="1668186" cy="63313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2443">
            <a:off x="10302845" y="2717439"/>
            <a:ext cx="1032655" cy="1032655"/>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63490">
            <a:off x="9798550" y="1055364"/>
            <a:ext cx="1362150" cy="13621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55100">
            <a:off x="9846624" y="3955480"/>
            <a:ext cx="1244298" cy="928124"/>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8442" r="9052" b="8475"/>
          <a:stretch/>
        </p:blipFill>
        <p:spPr>
          <a:xfrm rot="188160">
            <a:off x="8363448" y="2709829"/>
            <a:ext cx="1295052" cy="1122738"/>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1283">
            <a:off x="6237104" y="2529171"/>
            <a:ext cx="1712700" cy="81934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73419">
            <a:off x="9703901" y="5036169"/>
            <a:ext cx="1701078" cy="830627"/>
          </a:xfrm>
          <a:prstGeom prst="rect">
            <a:avLst/>
          </a:prstGeom>
        </p:spPr>
      </p:pic>
      <p:pic>
        <p:nvPicPr>
          <p:cNvPr id="15" name="Picture 14"/>
          <p:cNvPicPr>
            <a:picLocks noChangeAspect="1"/>
          </p:cNvPicPr>
          <p:nvPr/>
        </p:nvPicPr>
        <p:blipFill rotWithShape="1">
          <a:blip r:embed="rId9">
            <a:extLst>
              <a:ext uri="{28A0092B-C50C-407E-A947-70E740481C1C}">
                <a14:useLocalDpi xmlns:a14="http://schemas.microsoft.com/office/drawing/2010/main" val="0"/>
              </a:ext>
            </a:extLst>
          </a:blip>
          <a:srcRect b="7332"/>
          <a:stretch/>
        </p:blipFill>
        <p:spPr>
          <a:xfrm rot="273056">
            <a:off x="7204996" y="4686806"/>
            <a:ext cx="2257425" cy="8827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8778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International Logos	</a:t>
            </a:r>
          </a:p>
        </p:txBody>
      </p:sp>
      <p:sp>
        <p:nvSpPr>
          <p:cNvPr id="4" name="Content Placeholder 3"/>
          <p:cNvSpPr>
            <a:spLocks noGrp="1"/>
          </p:cNvSpPr>
          <p:nvPr>
            <p:ph sz="half" idx="1"/>
          </p:nvPr>
        </p:nvSpPr>
        <p:spPr/>
        <p:txBody>
          <a:bodyPr/>
          <a:lstStyle/>
          <a:p>
            <a:pPr marL="0" indent="0">
              <a:buNone/>
            </a:pPr>
            <a:endParaRPr lang="en-US" dirty="0"/>
          </a:p>
          <a:p>
            <a:pPr marL="0" indent="0">
              <a:buNone/>
            </a:pPr>
            <a:r>
              <a:rPr lang="en-US" dirty="0"/>
              <a:t>Access Pilot logos to use</a:t>
            </a:r>
          </a:p>
          <a:p>
            <a:pPr lvl="1">
              <a:buFont typeface="Wingdings" panose="05000000000000000000" pitchFamily="2" charset="2"/>
              <a:buChar char="Ø"/>
            </a:pPr>
            <a:r>
              <a:rPr lang="en-US" dirty="0"/>
              <a:t>Pilotinternational.org</a:t>
            </a:r>
          </a:p>
          <a:p>
            <a:pPr lvl="1">
              <a:buFont typeface="Wingdings" panose="05000000000000000000" pitchFamily="2" charset="2"/>
              <a:buChar char="Ø"/>
            </a:pPr>
            <a:r>
              <a:rPr lang="en-US" dirty="0"/>
              <a:t>Top Member Resources</a:t>
            </a:r>
          </a:p>
          <a:p>
            <a:pPr lvl="1">
              <a:buFont typeface="Wingdings" panose="05000000000000000000" pitchFamily="2" charset="2"/>
              <a:buChar char="Ø"/>
            </a:pPr>
            <a:r>
              <a:rPr lang="en-US" dirty="0"/>
              <a:t>Branding and Logos</a:t>
            </a:r>
          </a:p>
          <a:p>
            <a:pPr lvl="1">
              <a:buFont typeface="Wingdings" panose="05000000000000000000" pitchFamily="2" charset="2"/>
              <a:buChar char="Ø"/>
            </a:pPr>
            <a:r>
              <a:rPr lang="en-US" dirty="0"/>
              <a:t>Password Protected</a:t>
            </a:r>
          </a:p>
          <a:p>
            <a:pPr marL="0" indent="0">
              <a:buNone/>
            </a:pPr>
            <a:r>
              <a:rPr lang="en-US" dirty="0"/>
              <a:t>	 </a:t>
            </a:r>
            <a:r>
              <a:rPr lang="en-US" sz="2000" dirty="0"/>
              <a:t>“</a:t>
            </a:r>
            <a:r>
              <a:rPr lang="en-US" sz="2000" dirty="0" err="1"/>
              <a:t>pilotvisibility</a:t>
            </a:r>
            <a:r>
              <a:rPr lang="en-US" sz="2000" dirty="0"/>
              <a:t>”</a:t>
            </a:r>
          </a:p>
          <a:p>
            <a:pPr marL="0" indent="0">
              <a:buNone/>
            </a:pPr>
            <a:endParaRPr lang="en-US" dirty="0"/>
          </a:p>
          <a:p>
            <a:pPr marL="0" indent="0">
              <a:buNone/>
            </a:pPr>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67070" y="412414"/>
            <a:ext cx="1188720" cy="1175513"/>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3883" y="1886876"/>
            <a:ext cx="2390286" cy="108625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9645" y="1998597"/>
            <a:ext cx="2571538" cy="100826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6643" y="4738176"/>
            <a:ext cx="1814480" cy="1209054"/>
          </a:xfrm>
          <a:prstGeom prst="ellipse">
            <a:avLst/>
          </a:prstGeom>
          <a:ln>
            <a:noFill/>
          </a:ln>
          <a:effectLst>
            <a:softEdge rad="112500"/>
          </a:effectLst>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4853" y="3218841"/>
            <a:ext cx="1319675" cy="1319675"/>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50582" y="3184929"/>
            <a:ext cx="1353587" cy="1353587"/>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67070" y="3319241"/>
            <a:ext cx="1597596" cy="1011811"/>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61479" y="4750495"/>
            <a:ext cx="1258422" cy="1216475"/>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6093" y="4596938"/>
            <a:ext cx="1317358" cy="1350292"/>
          </a:xfrm>
          <a:prstGeom prst="rect">
            <a:avLst/>
          </a:prstGeom>
        </p:spPr>
      </p:pic>
    </p:spTree>
    <p:extLst>
      <p:ext uri="{BB962C8B-B14F-4D97-AF65-F5344CB8AC3E}">
        <p14:creationId xmlns:p14="http://schemas.microsoft.com/office/powerpoint/2010/main" val="3632440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Governor’s Bulletins</a:t>
            </a:r>
          </a:p>
        </p:txBody>
      </p:sp>
      <p:sp>
        <p:nvSpPr>
          <p:cNvPr id="3" name="Text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4" y="304799"/>
            <a:ext cx="10058400" cy="1091739"/>
          </a:xfrm>
        </p:spPr>
        <p:txBody>
          <a:bodyPr>
            <a:normAutofit/>
          </a:bodyPr>
          <a:lstStyle/>
          <a:p>
            <a:pPr algn="ctr"/>
            <a:r>
              <a:rPr lang="en-US" sz="2800" dirty="0"/>
              <a:t>The Governor’s Bulletin is the </a:t>
            </a:r>
            <a:br>
              <a:rPr lang="en-US" sz="2800" dirty="0"/>
            </a:br>
            <a:r>
              <a:rPr lang="en-US" sz="2800" dirty="0"/>
              <a:t>primary means of communication for the District  </a:t>
            </a:r>
          </a:p>
        </p:txBody>
      </p:sp>
      <p:sp>
        <p:nvSpPr>
          <p:cNvPr id="3" name="Content Placeholder 2"/>
          <p:cNvSpPr>
            <a:spLocks noGrp="1"/>
          </p:cNvSpPr>
          <p:nvPr>
            <p:ph idx="1"/>
          </p:nvPr>
        </p:nvSpPr>
        <p:spPr/>
        <p:txBody>
          <a:bodyPr>
            <a:normAutofit fontScale="92500" lnSpcReduction="10000"/>
          </a:bodyPr>
          <a:lstStyle/>
          <a:p>
            <a:r>
              <a:rPr lang="en-US" dirty="0"/>
              <a:t>Districts are required to publish ten (10) Governor’s Bulletins</a:t>
            </a:r>
          </a:p>
          <a:p>
            <a:r>
              <a:rPr lang="en-US" dirty="0"/>
              <a:t>Monthly bulletins are encouraged and preferred</a:t>
            </a:r>
          </a:p>
          <a:p>
            <a:r>
              <a:rPr lang="en-US" dirty="0"/>
              <a:t>District Governors may appoint an editor to oversee the publication of the Governor’s Bulletin</a:t>
            </a:r>
          </a:p>
          <a:p>
            <a:pPr>
              <a:lnSpc>
                <a:spcPct val="110000"/>
              </a:lnSpc>
            </a:pPr>
            <a:r>
              <a:rPr lang="en-US" dirty="0"/>
              <a:t>Governor’s Bulletins should be sent to all clubs in the district, International members in the district, the Executive Committee, other District Governors, Past District Governors, Past International Presidents, and Director of Communications at Pilot Headquarters (</a:t>
            </a:r>
            <a:r>
              <a:rPr lang="en-US" dirty="0" err="1"/>
              <a:t>communications@pilothq.org</a:t>
            </a:r>
            <a:r>
              <a:rPr lang="en-US" dirty="0"/>
              <a:t>)  </a:t>
            </a:r>
          </a:p>
          <a:p>
            <a:pPr marL="0" indent="0">
              <a:buNone/>
            </a:pPr>
            <a:r>
              <a:rPr lang="en-US" dirty="0"/>
              <a:t>	</a:t>
            </a:r>
          </a:p>
        </p:txBody>
      </p:sp>
    </p:spTree>
    <p:extLst>
      <p:ext uri="{BB962C8B-B14F-4D97-AF65-F5344CB8AC3E}">
        <p14:creationId xmlns:p14="http://schemas.microsoft.com/office/powerpoint/2010/main" val="108831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Bulletin Content</a:t>
            </a:r>
          </a:p>
        </p:txBody>
      </p:sp>
      <p:sp>
        <p:nvSpPr>
          <p:cNvPr id="3" name="Content Placeholder 2"/>
          <p:cNvSpPr>
            <a:spLocks noGrp="1"/>
          </p:cNvSpPr>
          <p:nvPr>
            <p:ph idx="1"/>
          </p:nvPr>
        </p:nvSpPr>
        <p:spPr/>
        <p:txBody>
          <a:bodyPr>
            <a:normAutofit fontScale="92500" lnSpcReduction="10000"/>
          </a:bodyPr>
          <a:lstStyle/>
          <a:p>
            <a:r>
              <a:rPr lang="en-US" dirty="0"/>
              <a:t>DAC/DEC Contact Information</a:t>
            </a:r>
          </a:p>
          <a:p>
            <a:r>
              <a:rPr lang="en-US" dirty="0"/>
              <a:t>PI HQ Contact Information</a:t>
            </a:r>
          </a:p>
          <a:p>
            <a:r>
              <a:rPr lang="en-US" dirty="0"/>
              <a:t>ECR </a:t>
            </a:r>
            <a:r>
              <a:rPr lang="en-US"/>
              <a:t>Contact Information</a:t>
            </a:r>
            <a:endParaRPr lang="en-US" dirty="0"/>
          </a:p>
          <a:p>
            <a:r>
              <a:rPr lang="en-US" dirty="0"/>
              <a:t>Governor’s Message</a:t>
            </a:r>
          </a:p>
          <a:p>
            <a:r>
              <a:rPr lang="en-US" dirty="0"/>
              <a:t>ECR Message</a:t>
            </a:r>
          </a:p>
          <a:p>
            <a:r>
              <a:rPr lang="en-US" dirty="0"/>
              <a:t>Welcome to New Members</a:t>
            </a:r>
          </a:p>
          <a:p>
            <a:r>
              <a:rPr lang="en-US" dirty="0"/>
              <a:t>Cares, Concerns, Celebrations</a:t>
            </a:r>
          </a:p>
          <a:p>
            <a:r>
              <a:rPr lang="en-US" dirty="0"/>
              <a:t>Important Dates to Remember</a:t>
            </a:r>
          </a:p>
          <a:p>
            <a:endParaRPr lang="en-US" dirty="0"/>
          </a:p>
        </p:txBody>
      </p:sp>
    </p:spTree>
    <p:extLst>
      <p:ext uri="{BB962C8B-B14F-4D97-AF65-F5344CB8AC3E}">
        <p14:creationId xmlns:p14="http://schemas.microsoft.com/office/powerpoint/2010/main" val="129382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Bulletin Content continued</a:t>
            </a:r>
          </a:p>
        </p:txBody>
      </p:sp>
      <p:sp>
        <p:nvSpPr>
          <p:cNvPr id="3" name="Content Placeholder 2"/>
          <p:cNvSpPr>
            <a:spLocks noGrp="1"/>
          </p:cNvSpPr>
          <p:nvPr>
            <p:ph idx="1"/>
          </p:nvPr>
        </p:nvSpPr>
        <p:spPr/>
        <p:txBody>
          <a:bodyPr>
            <a:normAutofit/>
          </a:bodyPr>
          <a:lstStyle/>
          <a:p>
            <a:r>
              <a:rPr lang="en-US" dirty="0"/>
              <a:t>PI News</a:t>
            </a:r>
          </a:p>
          <a:p>
            <a:r>
              <a:rPr lang="en-US" dirty="0"/>
              <a:t>District News</a:t>
            </a:r>
          </a:p>
          <a:p>
            <a:r>
              <a:rPr lang="en-US" dirty="0"/>
              <a:t>DAC/DEC messages</a:t>
            </a:r>
          </a:p>
          <a:p>
            <a:r>
              <a:rPr lang="en-US" dirty="0"/>
              <a:t>Coordinators’/Appointees’ Messages</a:t>
            </a:r>
          </a:p>
          <a:p>
            <a:r>
              <a:rPr lang="en-US" dirty="0"/>
              <a:t>Club News, Photos, Projects</a:t>
            </a:r>
          </a:p>
          <a:p>
            <a:r>
              <a:rPr lang="en-US" dirty="0"/>
              <a:t>Pilot International Founders Fund Information</a:t>
            </a:r>
          </a:p>
          <a:p>
            <a:r>
              <a:rPr lang="en-US" dirty="0"/>
              <a:t>Pilot Information</a:t>
            </a:r>
          </a:p>
          <a:p>
            <a:endParaRPr lang="en-US" dirty="0"/>
          </a:p>
        </p:txBody>
      </p:sp>
    </p:spTree>
    <p:extLst>
      <p:ext uri="{BB962C8B-B14F-4D97-AF65-F5344CB8AC3E}">
        <p14:creationId xmlns:p14="http://schemas.microsoft.com/office/powerpoint/2010/main" val="379967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Club Newsletters</a:t>
            </a:r>
          </a:p>
        </p:txBody>
      </p:sp>
      <p:sp>
        <p:nvSpPr>
          <p:cNvPr id="3" name="Text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8552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357745"/>
          </a:xfrm>
        </p:spPr>
        <p:txBody>
          <a:bodyPr>
            <a:normAutofit/>
          </a:bodyPr>
          <a:lstStyle/>
          <a:p>
            <a:pPr algn="ctr"/>
            <a:r>
              <a:rPr lang="en-US" dirty="0"/>
              <a:t>The </a:t>
            </a:r>
            <a:r>
              <a:rPr lang="en-US" dirty="0" smtClean="0"/>
              <a:t>Newsletter </a:t>
            </a:r>
            <a:r>
              <a:rPr lang="en-US" dirty="0"/>
              <a:t>is the </a:t>
            </a:r>
            <a:r>
              <a:rPr lang="en-US" dirty="0" smtClean="0"/>
              <a:t>primary </a:t>
            </a:r>
            <a:r>
              <a:rPr lang="en-US" dirty="0"/>
              <a:t>means of communication for </a:t>
            </a:r>
            <a:r>
              <a:rPr lang="en-US" dirty="0" smtClean="0"/>
              <a:t>your Club </a:t>
            </a:r>
            <a:endParaRPr lang="en-US" dirty="0"/>
          </a:p>
        </p:txBody>
      </p:sp>
      <p:sp>
        <p:nvSpPr>
          <p:cNvPr id="3" name="Content Placeholder 2"/>
          <p:cNvSpPr>
            <a:spLocks noGrp="1"/>
          </p:cNvSpPr>
          <p:nvPr>
            <p:ph idx="1"/>
          </p:nvPr>
        </p:nvSpPr>
        <p:spPr/>
        <p:txBody>
          <a:bodyPr/>
          <a:lstStyle/>
          <a:p>
            <a:endParaRPr lang="en-US" dirty="0" smtClean="0"/>
          </a:p>
          <a:p>
            <a:r>
              <a:rPr lang="en-US" dirty="0" smtClean="0"/>
              <a:t>Newsletters are not required, but encouraged</a:t>
            </a:r>
          </a:p>
          <a:p>
            <a:r>
              <a:rPr lang="en-US" dirty="0" smtClean="0"/>
              <a:t>Club Presidents </a:t>
            </a:r>
            <a:r>
              <a:rPr lang="en-US" dirty="0"/>
              <a:t>may appoint an editor to oversee the publication of the </a:t>
            </a:r>
            <a:r>
              <a:rPr lang="en-US" dirty="0" smtClean="0"/>
              <a:t>Newsletter</a:t>
            </a:r>
            <a:endParaRPr lang="en-US" dirty="0"/>
          </a:p>
          <a:p>
            <a:pPr>
              <a:lnSpc>
                <a:spcPct val="110000"/>
              </a:lnSpc>
            </a:pPr>
            <a:r>
              <a:rPr lang="en-US" dirty="0" smtClean="0"/>
              <a:t>Newsletters </a:t>
            </a:r>
            <a:r>
              <a:rPr lang="en-US" dirty="0"/>
              <a:t>should be sent to all </a:t>
            </a:r>
            <a:r>
              <a:rPr lang="en-US" dirty="0" smtClean="0"/>
              <a:t>members of the club, the District Administrative Council and the PI Executive Committee Representative </a:t>
            </a:r>
            <a:endParaRPr lang="en-US" dirty="0"/>
          </a:p>
        </p:txBody>
      </p:sp>
    </p:spTree>
    <p:extLst>
      <p:ext uri="{BB962C8B-B14F-4D97-AF65-F5344CB8AC3E}">
        <p14:creationId xmlns:p14="http://schemas.microsoft.com/office/powerpoint/2010/main" val="2047209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Newsletters Content</a:t>
            </a:r>
          </a:p>
        </p:txBody>
      </p:sp>
      <p:sp>
        <p:nvSpPr>
          <p:cNvPr id="3" name="Content Placeholder 2"/>
          <p:cNvSpPr>
            <a:spLocks noGrp="1"/>
          </p:cNvSpPr>
          <p:nvPr>
            <p:ph sz="half" idx="1"/>
          </p:nvPr>
        </p:nvSpPr>
        <p:spPr>
          <a:xfrm>
            <a:off x="1065211" y="1825625"/>
            <a:ext cx="9666519" cy="4187952"/>
          </a:xfrm>
        </p:spPr>
        <p:txBody>
          <a:bodyPr>
            <a:normAutofit/>
          </a:bodyPr>
          <a:lstStyle/>
          <a:p>
            <a:r>
              <a:rPr lang="en-US" sz="2200" dirty="0"/>
              <a:t>Most Club members look forward to reading about their club activities and their club members.  Newsletters should contain the following:</a:t>
            </a:r>
          </a:p>
          <a:p>
            <a:pPr lvl="2">
              <a:buFont typeface="Wingdings" panose="05000000000000000000" pitchFamily="2" charset="2"/>
              <a:buChar char="Ø"/>
            </a:pPr>
            <a:r>
              <a:rPr lang="en-US" dirty="0"/>
              <a:t>Club business</a:t>
            </a:r>
          </a:p>
          <a:p>
            <a:pPr lvl="2">
              <a:buFont typeface="Wingdings" panose="05000000000000000000" pitchFamily="2" charset="2"/>
              <a:buChar char="Ø"/>
            </a:pPr>
            <a:r>
              <a:rPr lang="en-US" dirty="0"/>
              <a:t>List of project activities</a:t>
            </a:r>
          </a:p>
          <a:p>
            <a:pPr lvl="2">
              <a:buFont typeface="Wingdings" panose="05000000000000000000" pitchFamily="2" charset="2"/>
              <a:buChar char="Ø"/>
            </a:pPr>
            <a:r>
              <a:rPr lang="en-US" dirty="0"/>
              <a:t>Club announcements</a:t>
            </a:r>
          </a:p>
          <a:p>
            <a:pPr lvl="2">
              <a:buFont typeface="Wingdings" panose="05000000000000000000" pitchFamily="2" charset="2"/>
              <a:buChar char="Ø"/>
            </a:pPr>
            <a:r>
              <a:rPr lang="en-US" dirty="0"/>
              <a:t>Schedule of upcoming events</a:t>
            </a:r>
          </a:p>
          <a:p>
            <a:pPr lvl="2">
              <a:buFont typeface="Wingdings" panose="05000000000000000000" pitchFamily="2" charset="2"/>
              <a:buChar char="Ø"/>
            </a:pPr>
            <a:r>
              <a:rPr lang="en-US" dirty="0"/>
              <a:t>New members news</a:t>
            </a:r>
          </a:p>
          <a:p>
            <a:pPr lvl="2">
              <a:buFont typeface="Wingdings" panose="05000000000000000000" pitchFamily="2" charset="2"/>
              <a:buChar char="Ø"/>
            </a:pPr>
            <a:r>
              <a:rPr lang="en-US" dirty="0"/>
              <a:t>Member-sharing corner (include celebrations and prayers needed)</a:t>
            </a:r>
          </a:p>
          <a:p>
            <a:pPr lvl="2">
              <a:buFont typeface="Wingdings" panose="05000000000000000000" pitchFamily="2" charset="2"/>
              <a:buChar char="Ø"/>
            </a:pPr>
            <a:r>
              <a:rPr lang="en-US" dirty="0"/>
              <a:t>District </a:t>
            </a:r>
            <a:r>
              <a:rPr lang="en-US" dirty="0" smtClean="0"/>
              <a:t>activities </a:t>
            </a:r>
            <a:r>
              <a:rPr lang="en-US" dirty="0"/>
              <a:t>and events</a:t>
            </a:r>
          </a:p>
          <a:p>
            <a:pPr lvl="2">
              <a:buFont typeface="Wingdings" panose="05000000000000000000" pitchFamily="2" charset="2"/>
              <a:buChar char="Ø"/>
            </a:pPr>
            <a:r>
              <a:rPr lang="en-US" dirty="0"/>
              <a:t>Pilot International updates and information</a:t>
            </a:r>
          </a:p>
        </p:txBody>
      </p:sp>
    </p:spTree>
    <p:extLst>
      <p:ext uri="{BB962C8B-B14F-4D97-AF65-F5344CB8AC3E}">
        <p14:creationId xmlns:p14="http://schemas.microsoft.com/office/powerpoint/2010/main" val="923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566160" y="1752599"/>
            <a:ext cx="7557453" cy="2121131"/>
          </a:xfrm>
        </p:spPr>
        <p:txBody>
          <a:bodyPr>
            <a:normAutofit/>
          </a:bodyPr>
          <a:lstStyle/>
          <a:p>
            <a:pPr algn="ctr"/>
            <a:r>
              <a:rPr lang="en-US" dirty="0"/>
              <a:t>BE CREATIVE AND HAVE FUN WITH IT!</a:t>
            </a:r>
          </a:p>
        </p:txBody>
      </p:sp>
    </p:spTree>
    <p:extLst>
      <p:ext uri="{BB962C8B-B14F-4D97-AF65-F5344CB8AC3E}">
        <p14:creationId xmlns:p14="http://schemas.microsoft.com/office/powerpoint/2010/main" val="179074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418</TotalTime>
  <Words>606</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Segoe Print</vt:lpstr>
      <vt:lpstr>Wingdings</vt:lpstr>
      <vt:lpstr>Nature Illustration 16x9</vt:lpstr>
      <vt:lpstr>Governor’s Bulletins and Club Newsletters</vt:lpstr>
      <vt:lpstr>Governor’s Bulletins vs Club Newsletters</vt:lpstr>
      <vt:lpstr>Governor’s Bulletins &amp; Club Newsletters</vt:lpstr>
      <vt:lpstr>Governor’s Bulletins &amp; Club Newsletters</vt:lpstr>
      <vt:lpstr>Where Do I Begin?</vt:lpstr>
      <vt:lpstr>Templates</vt:lpstr>
      <vt:lpstr>Insert Graphics, Clip Art &amp; Pictures</vt:lpstr>
      <vt:lpstr>Pilot International Logos </vt:lpstr>
      <vt:lpstr>Governor’s Bulletins</vt:lpstr>
      <vt:lpstr>The Governor’s Bulletin is the  primary means of communication for the District  </vt:lpstr>
      <vt:lpstr>Bulletin Content</vt:lpstr>
      <vt:lpstr>Bulletin Content continued</vt:lpstr>
      <vt:lpstr>Club Newsletters</vt:lpstr>
      <vt:lpstr>The Newsletter is the primary means of communication for your Club </vt:lpstr>
      <vt:lpstr>Newsletters Content</vt:lpstr>
      <vt:lpstr>BE CREATIVE AND HAVE FUN WITH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Governor’s Bulletin’s and Club Newsletters</dc:title>
  <dc:creator>Sherry Bath</dc:creator>
  <cp:lastModifiedBy>Sherry Bath</cp:lastModifiedBy>
  <cp:revision>37</cp:revision>
  <cp:lastPrinted>2021-06-28T12:00:47Z</cp:lastPrinted>
  <dcterms:created xsi:type="dcterms:W3CDTF">2021-06-04T17:41:25Z</dcterms:created>
  <dcterms:modified xsi:type="dcterms:W3CDTF">2021-06-28T12:01:27Z</dcterms:modified>
</cp:coreProperties>
</file>