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9"/>
  </p:notesMasterIdLst>
  <p:sldIdLst>
    <p:sldId id="256" r:id="rId2"/>
    <p:sldId id="258" r:id="rId3"/>
    <p:sldId id="290" r:id="rId4"/>
    <p:sldId id="259" r:id="rId5"/>
    <p:sldId id="263" r:id="rId6"/>
    <p:sldId id="260" r:id="rId7"/>
    <p:sldId id="264" r:id="rId8"/>
    <p:sldId id="266" r:id="rId9"/>
    <p:sldId id="271" r:id="rId10"/>
    <p:sldId id="273" r:id="rId11"/>
    <p:sldId id="274" r:id="rId12"/>
    <p:sldId id="276" r:id="rId13"/>
    <p:sldId id="281" r:id="rId14"/>
    <p:sldId id="284" r:id="rId15"/>
    <p:sldId id="289" r:id="rId16"/>
    <p:sldId id="286" r:id="rId17"/>
    <p:sldId id="288"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4327" autoAdjust="0"/>
  </p:normalViewPr>
  <p:slideViewPr>
    <p:cSldViewPr snapToGrid="0">
      <p:cViewPr varScale="1">
        <p:scale>
          <a:sx n="50" d="100"/>
          <a:sy n="50" d="100"/>
        </p:scale>
        <p:origin x="1374" y="42"/>
      </p:cViewPr>
      <p:guideLst/>
    </p:cSldViewPr>
  </p:slideViewPr>
  <p:notesTextViewPr>
    <p:cViewPr>
      <p:scale>
        <a:sx n="3" d="2"/>
        <a:sy n="3" d="2"/>
      </p:scale>
      <p:origin x="0" y="0"/>
    </p:cViewPr>
  </p:notesTextViewPr>
  <p:notesViewPr>
    <p:cSldViewPr snapToGrid="0">
      <p:cViewPr varScale="1">
        <p:scale>
          <a:sx n="57" d="100"/>
          <a:sy n="57" d="100"/>
        </p:scale>
        <p:origin x="2832"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C3D208-916D-49D1-890D-E0E2E83515EA}" type="datetimeFigureOut">
              <a:rPr lang="en-US" smtClean="0"/>
              <a:t>10/1/2016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5E6EF8-BEDD-4C10-A7CD-D6657C6A908C}" type="slidenum">
              <a:rPr lang="en-US" smtClean="0"/>
              <a:t>‹#›</a:t>
            </a:fld>
            <a:endParaRPr lang="en-US"/>
          </a:p>
        </p:txBody>
      </p:sp>
    </p:spTree>
    <p:extLst>
      <p:ext uri="{BB962C8B-B14F-4D97-AF65-F5344CB8AC3E}">
        <p14:creationId xmlns:p14="http://schemas.microsoft.com/office/powerpoint/2010/main" val="2415637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When club members have bad behavior and/or attitudes,</a:t>
            </a:r>
          </a:p>
          <a:p>
            <a:r>
              <a:rPr lang="en-US" sz="1200" b="0" i="0" u="none" strike="noStrike" kern="1200" baseline="0" dirty="0" smtClean="0">
                <a:solidFill>
                  <a:schemeClr val="tx1"/>
                </a:solidFill>
                <a:latin typeface="+mn-lt"/>
                <a:ea typeface="+mn-ea"/>
                <a:cs typeface="+mn-cs"/>
              </a:rPr>
              <a:t>it can destroy club productivity, decrease morale and suck the life out of you as a Pilot.</a:t>
            </a:r>
          </a:p>
          <a:p>
            <a:r>
              <a:rPr lang="en-US" sz="1200" b="0" i="0" u="none" strike="noStrike" kern="1200" baseline="0" dirty="0" smtClean="0">
                <a:solidFill>
                  <a:schemeClr val="tx1"/>
                </a:solidFill>
                <a:latin typeface="+mn-lt"/>
                <a:ea typeface="+mn-ea"/>
                <a:cs typeface="+mn-cs"/>
              </a:rPr>
              <a:t>How can you effectively handle dealing with power struggles, inflated egos and dreaded conversations</a:t>
            </a:r>
          </a:p>
          <a:p>
            <a:r>
              <a:rPr lang="en-US" sz="1200" b="0" i="0" u="none" strike="noStrike" kern="1200" baseline="0" dirty="0" smtClean="0">
                <a:solidFill>
                  <a:schemeClr val="tx1"/>
                </a:solidFill>
                <a:latin typeface="+mn-lt"/>
                <a:ea typeface="+mn-ea"/>
                <a:cs typeface="+mn-cs"/>
              </a:rPr>
              <a:t>while still maintaining that Pilot spirit?</a:t>
            </a:r>
            <a:endParaRPr lang="en-US" sz="1200" b="0" dirty="0" smtClean="0"/>
          </a:p>
          <a:p>
            <a:endParaRPr lang="en-US" dirty="0"/>
          </a:p>
        </p:txBody>
      </p:sp>
      <p:sp>
        <p:nvSpPr>
          <p:cNvPr id="4" name="Slide Number Placeholder 3"/>
          <p:cNvSpPr>
            <a:spLocks noGrp="1"/>
          </p:cNvSpPr>
          <p:nvPr>
            <p:ph type="sldNum" sz="quarter" idx="10"/>
          </p:nvPr>
        </p:nvSpPr>
        <p:spPr/>
        <p:txBody>
          <a:bodyPr/>
          <a:lstStyle/>
          <a:p>
            <a:fld id="{115E6EF8-BEDD-4C10-A7CD-D6657C6A908C}" type="slidenum">
              <a:rPr lang="en-US" smtClean="0"/>
              <a:t>1</a:t>
            </a:fld>
            <a:endParaRPr lang="en-US"/>
          </a:p>
        </p:txBody>
      </p:sp>
    </p:spTree>
    <p:extLst>
      <p:ext uri="{BB962C8B-B14F-4D97-AF65-F5344CB8AC3E}">
        <p14:creationId xmlns:p14="http://schemas.microsoft.com/office/powerpoint/2010/main" val="4097272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You may say, “I take it back.” But you really cannot.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It’s better that you don’t ‘give it’ in the first place.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It’s better that you think before you speak.</a:t>
            </a:r>
          </a:p>
          <a:p>
            <a:endParaRPr lang="en-US" dirty="0"/>
          </a:p>
        </p:txBody>
      </p:sp>
      <p:sp>
        <p:nvSpPr>
          <p:cNvPr id="4" name="Slide Number Placeholder 3"/>
          <p:cNvSpPr>
            <a:spLocks noGrp="1"/>
          </p:cNvSpPr>
          <p:nvPr>
            <p:ph type="sldNum" sz="quarter" idx="10"/>
          </p:nvPr>
        </p:nvSpPr>
        <p:spPr/>
        <p:txBody>
          <a:bodyPr/>
          <a:lstStyle/>
          <a:p>
            <a:fld id="{115E6EF8-BEDD-4C10-A7CD-D6657C6A908C}" type="slidenum">
              <a:rPr lang="en-US" smtClean="0"/>
              <a:t>5</a:t>
            </a:fld>
            <a:endParaRPr lang="en-US"/>
          </a:p>
        </p:txBody>
      </p:sp>
    </p:spTree>
    <p:extLst>
      <p:ext uri="{BB962C8B-B14F-4D97-AF65-F5344CB8AC3E}">
        <p14:creationId xmlns:p14="http://schemas.microsoft.com/office/powerpoint/2010/main" val="1832928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Will what I say cause damage to a relationship with people important to 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Which is more important to me: to say what I want to say, or to continue a positive relationship?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Will what I’m going to say be considered a criticism?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If so, shouldn’t I wait until a more suitable time and place? Shouldn’t I say that in private?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Will what I plan to say bring sunshine to a dim place? Or will it bring darkness?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Will it open a window of opportunity for someone or some idea? Or will it close a door in someone’s face? Will it create or kill?</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15E6EF8-BEDD-4C10-A7CD-D6657C6A908C}" type="slidenum">
              <a:rPr lang="en-US" smtClean="0"/>
              <a:t>6</a:t>
            </a:fld>
            <a:endParaRPr lang="en-US"/>
          </a:p>
        </p:txBody>
      </p:sp>
    </p:spTree>
    <p:extLst>
      <p:ext uri="{BB962C8B-B14F-4D97-AF65-F5344CB8AC3E}">
        <p14:creationId xmlns:p14="http://schemas.microsoft.com/office/powerpoint/2010/main" val="39805913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There are three fundamental emotional desires that people seek to get met: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t>They want to feel included </a:t>
            </a:r>
            <a:r>
              <a:rPr lang="en-US" sz="1200" dirty="0" smtClean="0"/>
              <a:t>~ </a:t>
            </a:r>
            <a:r>
              <a:rPr lang="en-US" sz="1200" i="1" dirty="0" smtClean="0"/>
              <a:t>Happens when they are feeling recognized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t>They want to feel competent ~ </a:t>
            </a:r>
            <a:r>
              <a:rPr lang="en-US" sz="1200" i="1" dirty="0" smtClean="0"/>
              <a:t>Happens when they have a feeling of control over their contributions/work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t>They want to feel accepted </a:t>
            </a:r>
            <a:r>
              <a:rPr lang="en-US" sz="1200" i="1" dirty="0" smtClean="0"/>
              <a:t>~ Happens when they are feeling liked by club/community/family members</a:t>
            </a:r>
            <a:endParaRPr lang="en-US" sz="1200" dirty="0" smtClean="0"/>
          </a:p>
          <a:p>
            <a:endParaRPr lang="en-US" dirty="0" smtClean="0"/>
          </a:p>
          <a:p>
            <a:r>
              <a:rPr lang="en-US" dirty="0" smtClean="0"/>
              <a:t>How do we know what others</a:t>
            </a:r>
            <a:r>
              <a:rPr lang="en-US" baseline="0" dirty="0" smtClean="0"/>
              <a:t> want?</a:t>
            </a:r>
          </a:p>
          <a:p>
            <a:r>
              <a:rPr lang="en-US" baseline="0" dirty="0" smtClean="0"/>
              <a:t>We LISTEN…</a:t>
            </a:r>
            <a:endParaRPr lang="en-US" dirty="0"/>
          </a:p>
        </p:txBody>
      </p:sp>
      <p:sp>
        <p:nvSpPr>
          <p:cNvPr id="4" name="Slide Number Placeholder 3"/>
          <p:cNvSpPr>
            <a:spLocks noGrp="1"/>
          </p:cNvSpPr>
          <p:nvPr>
            <p:ph type="sldNum" sz="quarter" idx="10"/>
          </p:nvPr>
        </p:nvSpPr>
        <p:spPr/>
        <p:txBody>
          <a:bodyPr/>
          <a:lstStyle/>
          <a:p>
            <a:fld id="{115E6EF8-BEDD-4C10-A7CD-D6657C6A908C}" type="slidenum">
              <a:rPr lang="en-US" smtClean="0"/>
              <a:t>7</a:t>
            </a:fld>
            <a:endParaRPr lang="en-US"/>
          </a:p>
        </p:txBody>
      </p:sp>
    </p:spTree>
    <p:extLst>
      <p:ext uri="{BB962C8B-B14F-4D97-AF65-F5344CB8AC3E}">
        <p14:creationId xmlns:p14="http://schemas.microsoft.com/office/powerpoint/2010/main" val="13819037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E</a:t>
            </a:r>
            <a:r>
              <a:rPr lang="en-US" dirty="0" smtClean="0"/>
              <a:t>mpathize with the people in your club/district ! Think about how each person feels ! Show that you care ! Try to make the person feel better.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A</a:t>
            </a:r>
            <a:r>
              <a:rPr lang="en-US" dirty="0" smtClean="0"/>
              <a:t>ccept the person ! Accept the person-­‐-­‐-­‐even if you don’t like the way the person acts ! Accept the person-­‐-­‐-­‐even if the person’s ideas don’t seem right.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R</a:t>
            </a:r>
            <a:r>
              <a:rPr lang="en-US" dirty="0" smtClean="0"/>
              <a:t>espect the person. ! Honor and respect the people in your club/district ! Seek to understand the people in your club/district in the context of their personal history, their social and family networks and their hopes and dreams.</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S</a:t>
            </a:r>
            <a:r>
              <a:rPr lang="en-US" dirty="0" smtClean="0"/>
              <a:t>upport people ! Support people in your club/district to enhance their confidence and assertiveness.</a:t>
            </a:r>
          </a:p>
        </p:txBody>
      </p:sp>
      <p:sp>
        <p:nvSpPr>
          <p:cNvPr id="4" name="Slide Number Placeholder 3"/>
          <p:cNvSpPr>
            <a:spLocks noGrp="1"/>
          </p:cNvSpPr>
          <p:nvPr>
            <p:ph type="sldNum" sz="quarter" idx="10"/>
          </p:nvPr>
        </p:nvSpPr>
        <p:spPr/>
        <p:txBody>
          <a:bodyPr/>
          <a:lstStyle/>
          <a:p>
            <a:fld id="{115E6EF8-BEDD-4C10-A7CD-D6657C6A908C}" type="slidenum">
              <a:rPr lang="en-US" smtClean="0"/>
              <a:t>8</a:t>
            </a:fld>
            <a:endParaRPr lang="en-US"/>
          </a:p>
        </p:txBody>
      </p:sp>
    </p:spTree>
    <p:extLst>
      <p:ext uri="{BB962C8B-B14F-4D97-AF65-F5344CB8AC3E}">
        <p14:creationId xmlns:p14="http://schemas.microsoft.com/office/powerpoint/2010/main" val="26746629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sz="1400" b="1" dirty="0" smtClean="0"/>
              <a:t>Treat Everyone with Respect &amp; Common Courtesy: </a:t>
            </a:r>
          </a:p>
          <a:p>
            <a:pPr marL="0" indent="0">
              <a:buNone/>
            </a:pPr>
            <a:r>
              <a:rPr lang="en-US" sz="1400" i="0" dirty="0" smtClean="0"/>
              <a:t>Listen carefully. Thank people when appropriate.</a:t>
            </a:r>
          </a:p>
          <a:p>
            <a:pPr marL="0" indent="0">
              <a:buNone/>
            </a:pPr>
            <a:r>
              <a:rPr lang="en-US" sz="1400" i="0" dirty="0" smtClean="0"/>
              <a:t>Be polite even when people are rude. Be polite to those with whom you disagree.</a:t>
            </a:r>
          </a:p>
          <a:p>
            <a:pPr marL="0" indent="0">
              <a:buNone/>
            </a:pPr>
            <a:r>
              <a:rPr lang="en-US" sz="1400" i="0" dirty="0" smtClean="0"/>
              <a:t>Return phone calls, e-­‐mails, texts as quickly as possible.</a:t>
            </a:r>
          </a:p>
          <a:p>
            <a:pPr marL="0" indent="0">
              <a:buNone/>
            </a:pPr>
            <a:endParaRPr lang="en-US" sz="1400" i="1" dirty="0" smtClean="0"/>
          </a:p>
          <a:p>
            <a:r>
              <a:rPr lang="en-US" sz="1400" b="1" dirty="0" smtClean="0"/>
              <a:t>2. Do What You Say You Will Do:</a:t>
            </a:r>
          </a:p>
          <a:p>
            <a:r>
              <a:rPr lang="en-US" sz="1400" i="0" dirty="0" smtClean="0"/>
              <a:t>Follow through on commitments. Be reliable. Be on time for meetings.</a:t>
            </a:r>
          </a:p>
          <a:p>
            <a:r>
              <a:rPr lang="en-US" sz="1400" i="0" dirty="0" smtClean="0"/>
              <a:t>If unable to follow through, tell someone there is a problem and make an attempt to compensate.</a:t>
            </a:r>
          </a:p>
          <a:p>
            <a:endParaRPr lang="en-US" sz="1400" i="1" dirty="0" smtClean="0"/>
          </a:p>
          <a:p>
            <a:r>
              <a:rPr lang="en-US" sz="1400" b="1" dirty="0" smtClean="0"/>
              <a:t>3. Be Proactive:</a:t>
            </a:r>
          </a:p>
          <a:p>
            <a:r>
              <a:rPr lang="en-US" sz="1400" i="0" dirty="0" smtClean="0"/>
              <a:t>Focus efforts on how to anticipate and solve problems </a:t>
            </a:r>
            <a:r>
              <a:rPr lang="en-US" sz="1400" b="1" i="0" dirty="0" smtClean="0"/>
              <a:t>before </a:t>
            </a:r>
            <a:r>
              <a:rPr lang="en-US" sz="1400" i="0" dirty="0" smtClean="0"/>
              <a:t>they happen, rather than how awful things are and how many problems you cannot solve.</a:t>
            </a:r>
          </a:p>
          <a:p>
            <a:endParaRPr lang="en-US" sz="1400" dirty="0" smtClean="0"/>
          </a:p>
          <a:p>
            <a:r>
              <a:rPr lang="en-US" sz="1400" b="1" dirty="0" smtClean="0"/>
              <a:t>4. Check Your Facts:</a:t>
            </a:r>
          </a:p>
          <a:p>
            <a:r>
              <a:rPr lang="en-US" sz="1400" i="0" dirty="0" smtClean="0"/>
              <a:t>Do not rely on hearsay or gossip. Obtain information from several sources before taking a position on an issue.</a:t>
            </a:r>
          </a:p>
          <a:p>
            <a:endParaRPr lang="en-US" sz="1400" i="1" dirty="0" smtClean="0"/>
          </a:p>
          <a:p>
            <a:r>
              <a:rPr lang="en-US" sz="1400" b="1" dirty="0" smtClean="0"/>
              <a:t>5. Be Accountable for What You Do:</a:t>
            </a:r>
          </a:p>
          <a:p>
            <a:r>
              <a:rPr lang="en-US" sz="1400" i="0" dirty="0" smtClean="0"/>
              <a:t>Acknowledge failures as well as successes. Admit mistakes and learn from them.</a:t>
            </a:r>
          </a:p>
          <a:p>
            <a:endParaRPr lang="en-US" sz="1400" dirty="0" smtClean="0"/>
          </a:p>
          <a:p>
            <a:r>
              <a:rPr lang="en-US" sz="1400" dirty="0" smtClean="0"/>
              <a:t>One VERY IMPORTANT tool to communicate well is</a:t>
            </a:r>
            <a:r>
              <a:rPr lang="en-US" sz="1400" baseline="0" dirty="0" smtClean="0"/>
              <a:t> TACT…</a:t>
            </a:r>
            <a:endParaRPr lang="en-US" sz="1400" dirty="0"/>
          </a:p>
        </p:txBody>
      </p:sp>
      <p:sp>
        <p:nvSpPr>
          <p:cNvPr id="4" name="Slide Number Placeholder 3"/>
          <p:cNvSpPr>
            <a:spLocks noGrp="1"/>
          </p:cNvSpPr>
          <p:nvPr>
            <p:ph type="sldNum" sz="quarter" idx="10"/>
          </p:nvPr>
        </p:nvSpPr>
        <p:spPr/>
        <p:txBody>
          <a:bodyPr/>
          <a:lstStyle/>
          <a:p>
            <a:fld id="{115E6EF8-BEDD-4C10-A7CD-D6657C6A908C}" type="slidenum">
              <a:rPr lang="en-US" smtClean="0"/>
              <a:t>9</a:t>
            </a:fld>
            <a:endParaRPr lang="en-US"/>
          </a:p>
        </p:txBody>
      </p:sp>
    </p:spTree>
    <p:extLst>
      <p:ext uri="{BB962C8B-B14F-4D97-AF65-F5344CB8AC3E}">
        <p14:creationId xmlns:p14="http://schemas.microsoft.com/office/powerpoint/2010/main" val="2913391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i="0" dirty="0" smtClean="0"/>
              <a:t>Tact is the ability to tell the truth in a way that considers other people’s feelings and reactions.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i="0" dirty="0" smtClean="0"/>
              <a:t>Tact encompasses many things, including </a:t>
            </a:r>
            <a:r>
              <a:rPr lang="en-US" sz="1400" b="1" i="0" dirty="0" smtClean="0"/>
              <a:t>emotional intelligence, </a:t>
            </a:r>
            <a:r>
              <a:rPr lang="en-US" sz="1400" i="0" dirty="0" smtClean="0"/>
              <a:t>respect, discretion, </a:t>
            </a:r>
            <a:r>
              <a:rPr lang="en-US" sz="1400" b="1" i="0" dirty="0" smtClean="0"/>
              <a:t>self-­awareness, </a:t>
            </a:r>
            <a:r>
              <a:rPr lang="en-US" sz="1400" i="0" dirty="0" smtClean="0"/>
              <a:t>thoughtfulness, compassion, subtlety, honesty, diplomacy, and courtesy.</a:t>
            </a:r>
          </a:p>
          <a:p>
            <a:endParaRPr lang="en-US" dirty="0"/>
          </a:p>
        </p:txBody>
      </p:sp>
      <p:sp>
        <p:nvSpPr>
          <p:cNvPr id="4" name="Slide Number Placeholder 3"/>
          <p:cNvSpPr>
            <a:spLocks noGrp="1"/>
          </p:cNvSpPr>
          <p:nvPr>
            <p:ph type="sldNum" sz="quarter" idx="10"/>
          </p:nvPr>
        </p:nvSpPr>
        <p:spPr/>
        <p:txBody>
          <a:bodyPr/>
          <a:lstStyle/>
          <a:p>
            <a:fld id="{115E6EF8-BEDD-4C10-A7CD-D6657C6A908C}" type="slidenum">
              <a:rPr lang="en-US" smtClean="0"/>
              <a:t>10</a:t>
            </a:fld>
            <a:endParaRPr lang="en-US"/>
          </a:p>
        </p:txBody>
      </p:sp>
    </p:spTree>
    <p:extLst>
      <p:ext uri="{BB962C8B-B14F-4D97-AF65-F5344CB8AC3E}">
        <p14:creationId xmlns:p14="http://schemas.microsoft.com/office/powerpoint/2010/main" val="1827429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ability to communicate with sensitivity offers many benefits.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Tact allows you to preserve existing relationships,</a:t>
            </a:r>
            <a:r>
              <a:rPr lang="en-US" baseline="0" dirty="0" smtClean="0"/>
              <a:t> especially when delivering bad news or providing critical feedback</a:t>
            </a:r>
            <a:r>
              <a:rPr lang="en-US" dirty="0" smtClean="0"/>
              <a:t>, whether in personal or professional situations.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Tact helps</a:t>
            </a:r>
            <a:r>
              <a:rPr lang="en-US" baseline="0" dirty="0" smtClean="0"/>
              <a:t> you build new relationships. </a:t>
            </a:r>
            <a:r>
              <a:rPr lang="en-US" dirty="0" smtClean="0"/>
              <a:t>Communicating tactfully strengthens your reputation and builds your </a:t>
            </a:r>
            <a:r>
              <a:rPr lang="en-US" b="1" i="1" dirty="0" smtClean="0"/>
              <a:t>credibility.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 tactful approach shows </a:t>
            </a:r>
            <a:r>
              <a:rPr lang="en-US" b="1" i="1" dirty="0" smtClean="0"/>
              <a:t>character, </a:t>
            </a:r>
            <a:r>
              <a:rPr lang="en-US" dirty="0" smtClean="0"/>
              <a:t>maturity, </a:t>
            </a:r>
            <a:r>
              <a:rPr lang="en-US" b="1" i="1" dirty="0" smtClean="0"/>
              <a:t>professionalism, </a:t>
            </a:r>
            <a:r>
              <a:rPr lang="en-US" dirty="0" smtClean="0"/>
              <a:t>and </a:t>
            </a:r>
            <a:r>
              <a:rPr lang="en-US" b="1" i="1" dirty="0" smtClean="0"/>
              <a:t>integrity.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1" dirty="0" smtClean="0"/>
          </a:p>
          <a:p>
            <a:r>
              <a:rPr lang="en-US" dirty="0" smtClean="0"/>
              <a:t>Tact also demonstrates </a:t>
            </a:r>
            <a:r>
              <a:rPr lang="en-US" b="1" i="1" dirty="0" smtClean="0"/>
              <a:t>good manners.</a:t>
            </a:r>
          </a:p>
          <a:p>
            <a:r>
              <a:rPr lang="en-US" dirty="0" smtClean="0"/>
              <a:t>If you can communicate with grace and consideration, you’ll stand out from the crowd, and you’ll </a:t>
            </a:r>
            <a:r>
              <a:rPr lang="en-US" b="1" i="1" dirty="0" smtClean="0"/>
              <a:t>get noticed </a:t>
            </a:r>
            <a:r>
              <a:rPr lang="en-US" dirty="0" smtClean="0"/>
              <a:t>for the right reasons. This can lead to great opportunities.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Finally, tact can help you to avoid conflict, find common ground, and allow others to save face. It can therefore be an important asset in negotiations and conflict resolution.</a:t>
            </a:r>
          </a:p>
          <a:p>
            <a:endParaRPr lang="en-US" dirty="0" smtClean="0"/>
          </a:p>
          <a:p>
            <a:r>
              <a:rPr lang="en-US" b="1" i="1" dirty="0" smtClean="0"/>
              <a:t>Tact reflects emotional sensitivity and increases the likelihood of a positive outcome.</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115E6EF8-BEDD-4C10-A7CD-D6657C6A908C}" type="slidenum">
              <a:rPr lang="en-US" smtClean="0"/>
              <a:t>11</a:t>
            </a:fld>
            <a:endParaRPr lang="en-US"/>
          </a:p>
        </p:txBody>
      </p:sp>
    </p:spTree>
    <p:extLst>
      <p:ext uri="{BB962C8B-B14F-4D97-AF65-F5344CB8AC3E}">
        <p14:creationId xmlns:p14="http://schemas.microsoft.com/office/powerpoint/2010/main" val="127493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these strategies to communicate with tact:</a:t>
            </a:r>
          </a:p>
          <a:p>
            <a:endParaRPr lang="en-US" dirty="0" smtClean="0"/>
          </a:p>
          <a:p>
            <a:pPr marL="228600" indent="-228600">
              <a:buAutoNum type="arabicPeriod"/>
            </a:pPr>
            <a:r>
              <a:rPr lang="en-US" b="1" dirty="0" smtClean="0"/>
              <a:t>Create the Right Environment, and Think Before You Speak. </a:t>
            </a:r>
            <a:r>
              <a:rPr lang="en-US" i="0" dirty="0" smtClean="0"/>
              <a:t>How many times have you spoken too quickly, and then regretted it?</a:t>
            </a:r>
          </a:p>
          <a:p>
            <a:pPr marL="0" indent="0">
              <a:buNone/>
            </a:pPr>
            <a:r>
              <a:rPr lang="en-US" i="0" dirty="0" smtClean="0"/>
              <a:t>Practice </a:t>
            </a:r>
            <a:r>
              <a:rPr lang="en-US" b="1" i="0" dirty="0" smtClean="0"/>
              <a:t>active listening </a:t>
            </a:r>
            <a:r>
              <a:rPr lang="en-US" i="0" dirty="0" smtClean="0"/>
              <a:t>when others speak. Use </a:t>
            </a:r>
            <a:r>
              <a:rPr lang="en-US" b="1" i="0" dirty="0" smtClean="0"/>
              <a:t>empathy </a:t>
            </a:r>
            <a:r>
              <a:rPr lang="en-US" i="0" dirty="0" smtClean="0"/>
              <a:t>and </a:t>
            </a:r>
            <a:r>
              <a:rPr lang="en-US" b="1" i="0" dirty="0" smtClean="0"/>
              <a:t>emotional intelligence </a:t>
            </a:r>
            <a:r>
              <a:rPr lang="en-US" i="0" dirty="0" smtClean="0"/>
              <a:t>to connect with people, and to see things from their perspective. Work to </a:t>
            </a:r>
            <a:r>
              <a:rPr lang="en-US" b="1" i="0" dirty="0" smtClean="0"/>
              <a:t>build trust, </a:t>
            </a:r>
            <a:r>
              <a:rPr lang="en-US" i="0" dirty="0" smtClean="0"/>
              <a:t>so that people know that your intentions are honest and compassionate.</a:t>
            </a:r>
          </a:p>
          <a:p>
            <a:endParaRPr lang="en-US" dirty="0" smtClean="0"/>
          </a:p>
          <a:p>
            <a:r>
              <a:rPr lang="en-US" b="1" dirty="0" smtClean="0"/>
              <a:t>2. Determine the Appropriate Time.</a:t>
            </a:r>
          </a:p>
          <a:p>
            <a:r>
              <a:rPr lang="en-US" i="0" dirty="0" smtClean="0"/>
              <a:t>Your colleague has just found out that she’ll be laid off at the end of the year, while your boss has just told you about your promotion. Is now the best time to talk about your good news? </a:t>
            </a:r>
            <a:r>
              <a:rPr lang="en-US" b="1" i="0" dirty="0" smtClean="0"/>
              <a:t>Definitely not! Tact means saying the right thing at the right time. </a:t>
            </a:r>
            <a:r>
              <a:rPr lang="en-US" i="0" dirty="0" smtClean="0"/>
              <a:t>Consider your situation before you speak, and be discreet. Make sure that you stay conscious of who you’re with – and where you are – before you speak.</a:t>
            </a:r>
          </a:p>
          <a:p>
            <a:endParaRPr lang="en-US" dirty="0" smtClean="0"/>
          </a:p>
          <a:p>
            <a:r>
              <a:rPr lang="en-US" b="1" dirty="0" smtClean="0"/>
              <a:t>3. Choose Words Carefully.</a:t>
            </a:r>
          </a:p>
          <a:p>
            <a:r>
              <a:rPr lang="en-US" b="1" i="0" dirty="0" smtClean="0"/>
              <a:t>Your choice of words can influence how others perceive your message. </a:t>
            </a:r>
            <a:r>
              <a:rPr lang="en-US" i="0" dirty="0" smtClean="0"/>
              <a:t>Avoid starting sentences with the word </a:t>
            </a:r>
            <a:r>
              <a:rPr lang="en-US" b="1" i="0" dirty="0" smtClean="0"/>
              <a:t>“you.” </a:t>
            </a:r>
            <a:r>
              <a:rPr lang="en-US" i="0" dirty="0" smtClean="0"/>
              <a:t>For example, saying </a:t>
            </a:r>
            <a:r>
              <a:rPr lang="en-US" b="1" i="0" dirty="0" smtClean="0"/>
              <a:t>“You need to have shorter meetings” </a:t>
            </a:r>
            <a:r>
              <a:rPr lang="en-US" i="0" dirty="0" smtClean="0"/>
              <a:t>will make the other person feel defensive. Instead, consider using a softer, more indirect language, like, </a:t>
            </a:r>
            <a:r>
              <a:rPr lang="en-US" b="1" i="0" dirty="0" smtClean="0"/>
              <a:t>“At our next business meeting, I think our meetings would be better if we stuck to the agenda and kept side conversations to a minimum.”</a:t>
            </a:r>
          </a:p>
          <a:p>
            <a:r>
              <a:rPr lang="en-US" dirty="0" smtClean="0"/>
              <a:t>It’s especially important to use </a:t>
            </a:r>
            <a:r>
              <a:rPr lang="en-US" b="1" i="1" dirty="0" smtClean="0"/>
              <a:t>“I” statements </a:t>
            </a:r>
            <a:r>
              <a:rPr lang="en-US" dirty="0" smtClean="0"/>
              <a:t>during conflict, or when you give constructive criticism. When you do this, you take ownership of your feelings instead of placing blame. For example, say, </a:t>
            </a:r>
            <a:r>
              <a:rPr lang="en-US" b="1" i="1" dirty="0" smtClean="0"/>
              <a:t>“I see it differently,” </a:t>
            </a:r>
            <a:r>
              <a:rPr lang="en-US" dirty="0" smtClean="0"/>
              <a:t>or </a:t>
            </a:r>
            <a:r>
              <a:rPr lang="en-US" b="1" i="1" dirty="0" smtClean="0"/>
              <a:t>“I had to go over that section several times before I understood your message.”</a:t>
            </a:r>
          </a:p>
          <a:p>
            <a:r>
              <a:rPr lang="en-US" dirty="0" smtClean="0"/>
              <a:t>Also, when you’re in a tense conversation, be concise. It’s tempting to keep talking when you feel uncomfortable, which increases the chance that you’ll say too much or say something that you’ll regret. Be honest and </a:t>
            </a:r>
            <a:r>
              <a:rPr lang="en-US" b="1" i="1" dirty="0" smtClean="0"/>
              <a:t>assertive, </a:t>
            </a:r>
            <a:r>
              <a:rPr lang="en-US" dirty="0" smtClean="0"/>
              <a:t>and only say what you need to say.</a:t>
            </a:r>
          </a:p>
          <a:p>
            <a:endParaRPr lang="en-US" dirty="0" smtClean="0"/>
          </a:p>
          <a:p>
            <a:r>
              <a:rPr lang="en-US" b="1" dirty="0" smtClean="0"/>
              <a:t>4. Watch Your Body Language.</a:t>
            </a:r>
          </a:p>
          <a:p>
            <a:r>
              <a:rPr lang="en-US" i="0" dirty="0" smtClean="0"/>
              <a:t>A club member tells you that they are “fine”. But, as they speak, they avoid your gaze and folds their arms across their chest. Although their words are neutral, their body language makes you question their message.</a:t>
            </a:r>
          </a:p>
          <a:p>
            <a:r>
              <a:rPr lang="en-US" dirty="0" smtClean="0"/>
              <a:t>When you’re tactful, your </a:t>
            </a:r>
            <a:r>
              <a:rPr lang="en-US" b="1" i="1" dirty="0" smtClean="0"/>
              <a:t>body language </a:t>
            </a:r>
            <a:r>
              <a:rPr lang="en-US" dirty="0" smtClean="0"/>
              <a:t>matches your message, and you appear open when you’re communicating, even if you’re giving bad news. For instance, make eye contact, don’t cross your arms or legs, don’t point, and practice good posture. Open body language and a courteous vocal tone communicate your truthfulness and willingness to work together.</a:t>
            </a:r>
          </a:p>
          <a:p>
            <a:endParaRPr lang="en-US" dirty="0" smtClean="0"/>
          </a:p>
          <a:p>
            <a:r>
              <a:rPr lang="en-US" b="1" dirty="0" smtClean="0"/>
              <a:t>5. Never React Emotionally.</a:t>
            </a:r>
          </a:p>
          <a:p>
            <a:r>
              <a:rPr lang="en-US" dirty="0" smtClean="0"/>
              <a:t>It’s hard to communicate tactfully when you feel angry or upset. Give yourself time to calm down before you respond. Learn how to </a:t>
            </a:r>
            <a:r>
              <a:rPr lang="en-US" b="1" dirty="0" smtClean="0"/>
              <a:t>control your emotions. </a:t>
            </a:r>
            <a:r>
              <a:rPr lang="en-US" dirty="0" smtClean="0"/>
              <a:t>To calm down from a stressful situation, take a break from it and go for a walk, or use </a:t>
            </a:r>
            <a:r>
              <a:rPr lang="en-US" b="1" i="1" dirty="0" smtClean="0"/>
              <a:t>deep breathing </a:t>
            </a:r>
            <a:r>
              <a:rPr lang="en-US" dirty="0" smtClean="0"/>
              <a:t>techniques to regain your composure.</a:t>
            </a:r>
          </a:p>
          <a:p>
            <a:r>
              <a:rPr lang="en-US" dirty="0" smtClean="0"/>
              <a:t>It’s also important to understand people, words, issues or situations that can cause you to communicate without tact. Think back to the last time you lost your temper or said something you later regretted. Why did you react this way? What caused  you to lose control?</a:t>
            </a:r>
          </a:p>
          <a:p>
            <a:r>
              <a:rPr lang="en-US" b="1" i="1" dirty="0" smtClean="0"/>
              <a:t>When you understand your triggers, you’ll be better able to control your emotions or walk away in the future.</a:t>
            </a:r>
            <a:endParaRPr lang="en-US" dirty="0" smtClean="0"/>
          </a:p>
          <a:p>
            <a:endParaRPr lang="en-US" dirty="0"/>
          </a:p>
        </p:txBody>
      </p:sp>
      <p:sp>
        <p:nvSpPr>
          <p:cNvPr id="4" name="Slide Number Placeholder 3"/>
          <p:cNvSpPr>
            <a:spLocks noGrp="1"/>
          </p:cNvSpPr>
          <p:nvPr>
            <p:ph type="sldNum" sz="quarter" idx="10"/>
          </p:nvPr>
        </p:nvSpPr>
        <p:spPr/>
        <p:txBody>
          <a:bodyPr/>
          <a:lstStyle/>
          <a:p>
            <a:fld id="{115E6EF8-BEDD-4C10-A7CD-D6657C6A908C}" type="slidenum">
              <a:rPr lang="en-US" smtClean="0"/>
              <a:t>12</a:t>
            </a:fld>
            <a:endParaRPr lang="en-US"/>
          </a:p>
        </p:txBody>
      </p:sp>
    </p:spTree>
    <p:extLst>
      <p:ext uri="{BB962C8B-B14F-4D97-AF65-F5344CB8AC3E}">
        <p14:creationId xmlns:p14="http://schemas.microsoft.com/office/powerpoint/2010/main" val="622369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How Tact Can Make the Difference Between A Positive and Negative Experience:</a:t>
            </a:r>
          </a:p>
          <a:p>
            <a:endParaRPr lang="en-US" b="1" dirty="0" smtClean="0"/>
          </a:p>
          <a:p>
            <a:r>
              <a:rPr lang="en-US" b="1" dirty="0" smtClean="0"/>
              <a:t>Giving Feedback:</a:t>
            </a:r>
          </a:p>
          <a:p>
            <a:r>
              <a:rPr lang="en-US" i="0" dirty="0" smtClean="0"/>
              <a:t>It can be difficult to give </a:t>
            </a:r>
            <a:r>
              <a:rPr lang="en-US" b="1" i="0" dirty="0" smtClean="0"/>
              <a:t>feedback, </a:t>
            </a:r>
            <a:r>
              <a:rPr lang="en-US" i="0" dirty="0" smtClean="0"/>
              <a:t>especially when it’s negative. The key to providing effective feedback is to give it frequently, and to do it tactfully.</a:t>
            </a:r>
          </a:p>
          <a:p>
            <a:r>
              <a:rPr lang="en-US" i="0" dirty="0" smtClean="0"/>
              <a:t>A good approach can be to “sandwich” constructive feedback between positive comments. When you start off with something positive, this helps the person to relax, and it reminds them that they’re doing a good job. And, when you end with a positive, people don’t walk away feeling upset. Avoid sandwiching the constructive feedback between too many positives – people may take away the wrong message. Avoid using this approach too often, as people may come to mistrust positive feedback from you.</a:t>
            </a:r>
          </a:p>
          <a:p>
            <a:endParaRPr lang="en-US" dirty="0" smtClean="0"/>
          </a:p>
          <a:p>
            <a:r>
              <a:rPr lang="en-US" b="1" dirty="0" smtClean="0"/>
              <a:t>Deflecting  Gossip</a:t>
            </a:r>
          </a:p>
          <a:p>
            <a:r>
              <a:rPr lang="en-US" i="0" dirty="0" smtClean="0"/>
              <a:t>A club member is known as the gossiper and she is spreading rumors about another Pilot when you are in the room. You can tactfully deflect and neutralize the gossip in several ways: Say something positive: </a:t>
            </a:r>
            <a:r>
              <a:rPr lang="en-US" b="1" i="0" dirty="0" smtClean="0"/>
              <a:t>“Jane might struggle with parliamentary procedures, but she is a dedicated Pilot.” </a:t>
            </a:r>
            <a:r>
              <a:rPr lang="en-US" i="0" dirty="0" smtClean="0"/>
              <a:t>Or, ask them to stop: </a:t>
            </a:r>
            <a:r>
              <a:rPr lang="en-US" b="1" i="0" dirty="0" smtClean="0"/>
              <a:t>“I don’t want to talk about this especially since we don’t know the facts. Let’s discuss the upcoming fundraiser instead.” </a:t>
            </a:r>
            <a:r>
              <a:rPr lang="en-US" i="0" dirty="0" smtClean="0"/>
              <a:t>You can also say: </a:t>
            </a:r>
            <a:r>
              <a:rPr lang="en-US" b="1" i="0" dirty="0" smtClean="0"/>
              <a:t>“I don’t want to talk about people behind their backs,” </a:t>
            </a:r>
            <a:r>
              <a:rPr lang="en-US" i="0" dirty="0" smtClean="0"/>
              <a:t>or, </a:t>
            </a:r>
            <a:r>
              <a:rPr lang="en-US" b="1" i="0" dirty="0" smtClean="0"/>
              <a:t>“Let’s talk about this when Jane is here, so that she can address these issues.”</a:t>
            </a:r>
            <a:endParaRPr lang="en-US" i="0" dirty="0" smtClean="0"/>
          </a:p>
          <a:p>
            <a:endParaRPr lang="en-US" dirty="0" smtClean="0"/>
          </a:p>
          <a:p>
            <a:r>
              <a:rPr lang="en-US" b="1" dirty="0" smtClean="0"/>
              <a:t>Handling Disagreements:</a:t>
            </a:r>
          </a:p>
          <a:p>
            <a:r>
              <a:rPr lang="en-US" i="0" dirty="0" smtClean="0"/>
              <a:t>Tact is particularly useful in </a:t>
            </a:r>
            <a:r>
              <a:rPr lang="en-US" b="1" i="0" dirty="0" smtClean="0"/>
              <a:t>conflict resolution, </a:t>
            </a:r>
            <a:r>
              <a:rPr lang="en-US" i="0" dirty="0" smtClean="0"/>
              <a:t>because it can relieve tension, remove blame, and allow both sides to save face.</a:t>
            </a:r>
          </a:p>
          <a:p>
            <a:r>
              <a:rPr lang="en-US" i="0" dirty="0" smtClean="0"/>
              <a:t>Imagine that you and another club member have argued over who gets to run the next fundraiser. This club member has run the last two fundraisers, and she wants to lead this one because it fits with her expertise. Before you insist that you take over this fundraiser, think about her position. She ran the previous fundraisers with finesse and professionalism. Also, this fundraiser is a perfect fit for her – you might struggle with it because you don’t have her experience.</a:t>
            </a:r>
          </a:p>
          <a:p>
            <a:r>
              <a:rPr lang="en-US" i="0" dirty="0" smtClean="0"/>
              <a:t>A tactful response to this conflict would be: </a:t>
            </a:r>
            <a:r>
              <a:rPr lang="en-US" b="1" i="0" dirty="0" smtClean="0"/>
              <a:t>“You’re right. You should run this fundraiser because it matches your skills. I need some practice in a team leadership role, too, so how do you feel about me shadowing you, and then leading the next fundraiser?”</a:t>
            </a:r>
            <a:endParaRPr lang="en-US" i="0" dirty="0" smtClean="0"/>
          </a:p>
          <a:p>
            <a:endParaRPr lang="en-US" dirty="0"/>
          </a:p>
        </p:txBody>
      </p:sp>
      <p:sp>
        <p:nvSpPr>
          <p:cNvPr id="4" name="Slide Number Placeholder 3"/>
          <p:cNvSpPr>
            <a:spLocks noGrp="1"/>
          </p:cNvSpPr>
          <p:nvPr>
            <p:ph type="sldNum" sz="quarter" idx="10"/>
          </p:nvPr>
        </p:nvSpPr>
        <p:spPr/>
        <p:txBody>
          <a:bodyPr/>
          <a:lstStyle/>
          <a:p>
            <a:fld id="{115E6EF8-BEDD-4C10-A7CD-D6657C6A908C}" type="slidenum">
              <a:rPr lang="en-US" smtClean="0"/>
              <a:t>13</a:t>
            </a:fld>
            <a:endParaRPr lang="en-US"/>
          </a:p>
        </p:txBody>
      </p:sp>
    </p:spTree>
    <p:extLst>
      <p:ext uri="{BB962C8B-B14F-4D97-AF65-F5344CB8AC3E}">
        <p14:creationId xmlns:p14="http://schemas.microsoft.com/office/powerpoint/2010/main" val="13423747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Resolving Disputes</a:t>
            </a:r>
          </a:p>
          <a:p>
            <a:r>
              <a:rPr lang="en-US" dirty="0" smtClean="0"/>
              <a:t>Try these ideas the next time tensions rise and tempers flare:</a:t>
            </a:r>
          </a:p>
          <a:p>
            <a:r>
              <a:rPr lang="en-US" b="0" i="0" dirty="0" smtClean="0"/>
              <a:t>• Never attempt to sort out problems at times of high emotion. Always give yourself and the other party some time to cool down when necessary.</a:t>
            </a:r>
          </a:p>
          <a:p>
            <a:r>
              <a:rPr lang="en-US" b="0" i="0" dirty="0" smtClean="0"/>
              <a:t>• Think about what your ideal solution to the problem would be. What compromises are you willing to make?</a:t>
            </a:r>
          </a:p>
          <a:p>
            <a:r>
              <a:rPr lang="en-US" b="0" i="0" dirty="0" smtClean="0"/>
              <a:t>• Ask a trusted friend for advice if you feel out of your depth. </a:t>
            </a:r>
          </a:p>
          <a:p>
            <a:r>
              <a:rPr lang="en-US" b="0" i="0" dirty="0" smtClean="0"/>
              <a:t>• If you have a dispute with a club member, do make sure that you both clear the air afterward. Aim to understand the origin of your disagreement and work at acknowledging each others’ perspective.</a:t>
            </a:r>
          </a:p>
          <a:p>
            <a:endParaRPr lang="en-US" dirty="0"/>
          </a:p>
        </p:txBody>
      </p:sp>
      <p:sp>
        <p:nvSpPr>
          <p:cNvPr id="4" name="Slide Number Placeholder 3"/>
          <p:cNvSpPr>
            <a:spLocks noGrp="1"/>
          </p:cNvSpPr>
          <p:nvPr>
            <p:ph type="sldNum" sz="quarter" idx="10"/>
          </p:nvPr>
        </p:nvSpPr>
        <p:spPr/>
        <p:txBody>
          <a:bodyPr/>
          <a:lstStyle/>
          <a:p>
            <a:fld id="{115E6EF8-BEDD-4C10-A7CD-D6657C6A908C}" type="slidenum">
              <a:rPr lang="en-US" smtClean="0"/>
              <a:t>14</a:t>
            </a:fld>
            <a:endParaRPr lang="en-US"/>
          </a:p>
        </p:txBody>
      </p:sp>
    </p:spTree>
    <p:extLst>
      <p:ext uri="{BB962C8B-B14F-4D97-AF65-F5344CB8AC3E}">
        <p14:creationId xmlns:p14="http://schemas.microsoft.com/office/powerpoint/2010/main" val="2797613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i="0" dirty="0" smtClean="0"/>
              <a:t>Choose your language carefully. This isn’t about accusations, but it is about mutual respect and understanding. Even if that isn’t what is forthcoming, you don’t need to lower your own standards!</a:t>
            </a:r>
          </a:p>
          <a:p>
            <a:pPr marL="171450" indent="-171450">
              <a:buFont typeface="Arial" panose="020B0604020202020204" pitchFamily="34" charset="0"/>
              <a:buChar char="•"/>
            </a:pPr>
            <a:r>
              <a:rPr lang="en-US" b="0" i="0" dirty="0" smtClean="0"/>
              <a:t>Aim to set some action points for the future. How will you work more effectively together in the future?  </a:t>
            </a:r>
          </a:p>
          <a:p>
            <a:pPr marL="171450" indent="-171450">
              <a:buFont typeface="Arial" panose="020B0604020202020204" pitchFamily="34" charset="0"/>
              <a:buChar char="•"/>
            </a:pPr>
            <a:r>
              <a:rPr lang="en-US" b="0" i="0" dirty="0" smtClean="0"/>
              <a:t>Plan to follow up --- communicate about these issues in the near future, just to offer the opportunity to clear any residual anxieties.</a:t>
            </a:r>
          </a:p>
          <a:p>
            <a:pPr marL="171450" indent="-171450">
              <a:buFont typeface="Arial" panose="020B0604020202020204" pitchFamily="34" charset="0"/>
              <a:buChar char="•"/>
            </a:pPr>
            <a:endParaRPr lang="en-US" b="0" i="0" dirty="0" smtClean="0"/>
          </a:p>
          <a:p>
            <a:r>
              <a:rPr lang="en-US" b="0" i="0" dirty="0" smtClean="0"/>
              <a:t>Remember, your worst “enemy” can become your greatest ally if you take the time and effort to understand where you’re both coming from. Never write off a relationship, but do be aware that a healthy resolution may take work on both sides. Be prepared for that and the rewards are there for the taking.</a:t>
            </a:r>
          </a:p>
          <a:p>
            <a:endParaRPr lang="en-US" b="0" i="0" dirty="0"/>
          </a:p>
        </p:txBody>
      </p:sp>
      <p:sp>
        <p:nvSpPr>
          <p:cNvPr id="4" name="Slide Number Placeholder 3"/>
          <p:cNvSpPr>
            <a:spLocks noGrp="1"/>
          </p:cNvSpPr>
          <p:nvPr>
            <p:ph type="sldNum" sz="quarter" idx="10"/>
          </p:nvPr>
        </p:nvSpPr>
        <p:spPr/>
        <p:txBody>
          <a:bodyPr/>
          <a:lstStyle/>
          <a:p>
            <a:fld id="{115E6EF8-BEDD-4C10-A7CD-D6657C6A908C}" type="slidenum">
              <a:rPr lang="en-US" smtClean="0"/>
              <a:t>15</a:t>
            </a:fld>
            <a:endParaRPr lang="en-US"/>
          </a:p>
        </p:txBody>
      </p:sp>
    </p:spTree>
    <p:extLst>
      <p:ext uri="{BB962C8B-B14F-4D97-AF65-F5344CB8AC3E}">
        <p14:creationId xmlns:p14="http://schemas.microsoft.com/office/powerpoint/2010/main" val="35636330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smtClean="0"/>
              <a:t>Here’s How to “</a:t>
            </a:r>
            <a:r>
              <a:rPr lang="en-US" i="0" dirty="0" err="1" smtClean="0"/>
              <a:t>Complainless</a:t>
            </a:r>
            <a:r>
              <a:rPr lang="en-US" i="0" dirty="0" smtClean="0"/>
              <a:t>”</a:t>
            </a:r>
          </a:p>
          <a:p>
            <a:r>
              <a:rPr lang="en-US" b="1" i="0" dirty="0" smtClean="0"/>
              <a:t>1. Be Aware</a:t>
            </a:r>
            <a:r>
              <a:rPr lang="en-US" i="0" dirty="0" smtClean="0"/>
              <a:t>. Recognize your typical paths to complaining—what (who) sparks your tendency to gripe. Minimize your exposure to them (eliminating those ‘sparks’ altogether may not always be realistic or the best thing). Know that your grumbling is a complete waste of energy.</a:t>
            </a:r>
          </a:p>
          <a:p>
            <a:r>
              <a:rPr lang="en-US" b="1" i="0" dirty="0" smtClean="0"/>
              <a:t>2. Be Thankful. </a:t>
            </a:r>
            <a:r>
              <a:rPr lang="en-US" i="0" dirty="0" smtClean="0"/>
              <a:t>Regularly reflect on all the good in your life (people, opportunities, things). Understand and enjoy how lucky you really are. Be entitled to nothing.</a:t>
            </a:r>
          </a:p>
          <a:p>
            <a:r>
              <a:rPr lang="en-US" b="1" i="0" dirty="0" smtClean="0"/>
              <a:t>3. Pause Before You Begin. </a:t>
            </a:r>
            <a:r>
              <a:rPr lang="en-US" i="0" dirty="0" smtClean="0"/>
              <a:t>Clip a compliant as you feel it coming. Put a smile or thoughtful statement in its path. Blame no one. Blame nothing.</a:t>
            </a:r>
          </a:p>
          <a:p>
            <a:r>
              <a:rPr lang="en-US" b="1" i="0" dirty="0" smtClean="0"/>
              <a:t>4. Be  Accountable. </a:t>
            </a:r>
            <a:r>
              <a:rPr lang="en-US" i="0" dirty="0" smtClean="0"/>
              <a:t>Focus on solving problems rather than having them. Set the example for others and recommit when you slip. Care for yourself and create a positive habit.</a:t>
            </a:r>
          </a:p>
          <a:p>
            <a:endParaRPr lang="en-US" i="0" dirty="0"/>
          </a:p>
        </p:txBody>
      </p:sp>
      <p:sp>
        <p:nvSpPr>
          <p:cNvPr id="4" name="Slide Number Placeholder 3"/>
          <p:cNvSpPr>
            <a:spLocks noGrp="1"/>
          </p:cNvSpPr>
          <p:nvPr>
            <p:ph type="sldNum" sz="quarter" idx="10"/>
          </p:nvPr>
        </p:nvSpPr>
        <p:spPr/>
        <p:txBody>
          <a:bodyPr/>
          <a:lstStyle/>
          <a:p>
            <a:fld id="{115E6EF8-BEDD-4C10-A7CD-D6657C6A908C}" type="slidenum">
              <a:rPr lang="en-US" smtClean="0"/>
              <a:t>16</a:t>
            </a:fld>
            <a:endParaRPr lang="en-US"/>
          </a:p>
        </p:txBody>
      </p:sp>
    </p:spTree>
    <p:extLst>
      <p:ext uri="{BB962C8B-B14F-4D97-AF65-F5344CB8AC3E}">
        <p14:creationId xmlns:p14="http://schemas.microsoft.com/office/powerpoint/2010/main" val="18589007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10/1/2016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10/1/2016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10/1/2016</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accent5"/>
                </a:solidFill>
              </a:rPr>
              <a:t>Positive Communication</a:t>
            </a:r>
            <a:endParaRPr lang="en-US" dirty="0">
              <a:solidFill>
                <a:schemeClr val="accent5"/>
              </a:solidFill>
            </a:endParaRPr>
          </a:p>
        </p:txBody>
      </p:sp>
      <p:sp>
        <p:nvSpPr>
          <p:cNvPr id="3" name="Subtitle 2"/>
          <p:cNvSpPr>
            <a:spLocks noGrp="1"/>
          </p:cNvSpPr>
          <p:nvPr>
            <p:ph type="subTitle" idx="1"/>
          </p:nvPr>
        </p:nvSpPr>
        <p:spPr/>
        <p:txBody>
          <a:bodyPr>
            <a:normAutofit/>
          </a:bodyPr>
          <a:lstStyle/>
          <a:p>
            <a:r>
              <a:rPr lang="en-US" sz="2400" dirty="0" smtClean="0"/>
              <a:t>Interpersonal Skills: Rising Above Challenges</a:t>
            </a:r>
            <a:endParaRPr lang="en-US" sz="2400" dirty="0"/>
          </a:p>
        </p:txBody>
      </p:sp>
      <p:pic>
        <p:nvPicPr>
          <p:cNvPr id="4" name="Picture 3"/>
          <p:cNvPicPr>
            <a:picLocks noChangeAspect="1"/>
          </p:cNvPicPr>
          <p:nvPr/>
        </p:nvPicPr>
        <p:blipFill rotWithShape="1">
          <a:blip r:embed="rId3"/>
          <a:srcRect l="35388" t="67548" r="53935" b="13221"/>
          <a:stretch/>
        </p:blipFill>
        <p:spPr>
          <a:xfrm>
            <a:off x="334106" y="3758770"/>
            <a:ext cx="2743200" cy="2777923"/>
          </a:xfrm>
          <a:prstGeom prst="rect">
            <a:avLst/>
          </a:prstGeom>
        </p:spPr>
      </p:pic>
      <p:pic>
        <p:nvPicPr>
          <p:cNvPr id="6" name="Picture 5"/>
          <p:cNvPicPr>
            <a:picLocks noChangeAspect="1"/>
          </p:cNvPicPr>
          <p:nvPr/>
        </p:nvPicPr>
        <p:blipFill rotWithShape="1">
          <a:blip r:embed="rId3">
            <a:clrChange>
              <a:clrFrom>
                <a:srgbClr val="FFFFFF"/>
              </a:clrFrom>
              <a:clrTo>
                <a:srgbClr val="FFFFFF">
                  <a:alpha val="0"/>
                </a:srgbClr>
              </a:clrTo>
            </a:clrChange>
          </a:blip>
          <a:srcRect l="24002" t="66649" r="65051" b="13880"/>
          <a:stretch/>
        </p:blipFill>
        <p:spPr>
          <a:xfrm>
            <a:off x="9396042" y="70057"/>
            <a:ext cx="2743202" cy="2743200"/>
          </a:xfrm>
          <a:prstGeom prst="rect">
            <a:avLst/>
          </a:prstGeom>
        </p:spPr>
      </p:pic>
    </p:spTree>
    <p:extLst>
      <p:ext uri="{BB962C8B-B14F-4D97-AF65-F5344CB8AC3E}">
        <p14:creationId xmlns:p14="http://schemas.microsoft.com/office/powerpoint/2010/main" val="37140049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accent5"/>
                </a:solidFill>
              </a:rPr>
              <a:t>In this workshop, you </a:t>
            </a:r>
            <a:r>
              <a:rPr lang="en-US" dirty="0" smtClean="0">
                <a:solidFill>
                  <a:schemeClr val="accent5"/>
                </a:solidFill>
              </a:rPr>
              <a:t>will </a:t>
            </a:r>
            <a:r>
              <a:rPr lang="en-US" dirty="0">
                <a:solidFill>
                  <a:schemeClr val="accent5"/>
                </a:solidFill>
              </a:rPr>
              <a:t>learn how to develop interpersonal skills and discover:</a:t>
            </a:r>
          </a:p>
        </p:txBody>
      </p:sp>
      <p:sp>
        <p:nvSpPr>
          <p:cNvPr id="3" name="Content Placeholder 2"/>
          <p:cNvSpPr>
            <a:spLocks noGrp="1"/>
          </p:cNvSpPr>
          <p:nvPr>
            <p:ph idx="1"/>
          </p:nvPr>
        </p:nvSpPr>
        <p:spPr/>
        <p:txBody>
          <a:bodyPr>
            <a:normAutofit/>
          </a:bodyPr>
          <a:lstStyle/>
          <a:p>
            <a:r>
              <a:rPr lang="en-US" sz="2400" i="1" dirty="0" smtClean="0"/>
              <a:t>How to create an environment of mutual respect strategies that work</a:t>
            </a:r>
          </a:p>
          <a:p>
            <a:r>
              <a:rPr lang="en-US" sz="2400" i="1" dirty="0" smtClean="0"/>
              <a:t>Proven tactics to keep your cool during heated discussions</a:t>
            </a:r>
          </a:p>
          <a:p>
            <a:r>
              <a:rPr lang="en-US" sz="2400" i="1" dirty="0" smtClean="0"/>
              <a:t>Communication skills that help you deal with difficult club members positively</a:t>
            </a:r>
          </a:p>
          <a:p>
            <a:r>
              <a:rPr lang="en-US" sz="2400" i="1" dirty="0" smtClean="0"/>
              <a:t>Best known approaches to help solve problems promptly and accurately</a:t>
            </a:r>
          </a:p>
          <a:p>
            <a:r>
              <a:rPr lang="en-US" sz="2400" i="1" dirty="0" smtClean="0"/>
              <a:t>Tips for forging effective partnerships with your club members</a:t>
            </a:r>
            <a:endParaRPr lang="en-US" sz="2400" dirty="0"/>
          </a:p>
        </p:txBody>
      </p:sp>
    </p:spTree>
    <p:extLst>
      <p:ext uri="{BB962C8B-B14F-4D97-AF65-F5344CB8AC3E}">
        <p14:creationId xmlns:p14="http://schemas.microsoft.com/office/powerpoint/2010/main" val="36213455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784" y="2209800"/>
            <a:ext cx="8596668" cy="1320800"/>
          </a:xfrm>
        </p:spPr>
        <p:txBody>
          <a:bodyPr>
            <a:noAutofit/>
          </a:bodyPr>
          <a:lstStyle/>
          <a:p>
            <a:pPr algn="ctr"/>
            <a:r>
              <a:rPr lang="en-US" sz="6000" dirty="0" smtClean="0"/>
              <a:t>SILENCE is </a:t>
            </a:r>
            <a:r>
              <a:rPr lang="en-US" sz="6600" u="sng" dirty="0" smtClean="0">
                <a:solidFill>
                  <a:srgbClr val="FF0000"/>
                </a:solidFill>
              </a:rPr>
              <a:t>not</a:t>
            </a:r>
            <a:r>
              <a:rPr lang="en-US" sz="6000" dirty="0" smtClean="0"/>
              <a:t> Communication!</a:t>
            </a:r>
            <a:endParaRPr lang="en-US" sz="6000" dirty="0"/>
          </a:p>
        </p:txBody>
      </p:sp>
    </p:spTree>
    <p:extLst>
      <p:ext uri="{BB962C8B-B14F-4D97-AF65-F5344CB8AC3E}">
        <p14:creationId xmlns:p14="http://schemas.microsoft.com/office/powerpoint/2010/main" val="17439940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clrChange>
              <a:clrFrom>
                <a:srgbClr val="FFFFFF"/>
              </a:clrFrom>
              <a:clrTo>
                <a:srgbClr val="FFFFFF">
                  <a:alpha val="0"/>
                </a:srgbClr>
              </a:clrTo>
            </a:clrChange>
          </a:blip>
          <a:stretch>
            <a:fillRect/>
          </a:stretch>
        </p:blipFill>
        <p:spPr>
          <a:xfrm>
            <a:off x="2442099" y="137825"/>
            <a:ext cx="4958210" cy="6597083"/>
          </a:xfrm>
          <a:prstGeom prst="rect">
            <a:avLst/>
          </a:prstGeom>
        </p:spPr>
      </p:pic>
    </p:spTree>
    <p:extLst>
      <p:ext uri="{BB962C8B-B14F-4D97-AF65-F5344CB8AC3E}">
        <p14:creationId xmlns:p14="http://schemas.microsoft.com/office/powerpoint/2010/main" val="3812111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chemeClr val="accent5"/>
                </a:solidFill>
              </a:rPr>
              <a:t>Communication has consequences</a:t>
            </a:r>
            <a:endParaRPr lang="en-US" sz="4000" dirty="0">
              <a:solidFill>
                <a:schemeClr val="accent5"/>
              </a:solidFill>
            </a:endParaRPr>
          </a:p>
        </p:txBody>
      </p:sp>
      <p:sp>
        <p:nvSpPr>
          <p:cNvPr id="3" name="Content Placeholder 2"/>
          <p:cNvSpPr>
            <a:spLocks noGrp="1"/>
          </p:cNvSpPr>
          <p:nvPr>
            <p:ph idx="1"/>
          </p:nvPr>
        </p:nvSpPr>
        <p:spPr/>
        <p:txBody>
          <a:bodyPr>
            <a:normAutofit/>
          </a:bodyPr>
          <a:lstStyle/>
          <a:p>
            <a:r>
              <a:rPr lang="en-US" sz="2800" dirty="0" smtClean="0"/>
              <a:t>You may say, “I take it back.” But you really cannot. </a:t>
            </a:r>
            <a:endParaRPr lang="en-US" sz="2800" dirty="0"/>
          </a:p>
        </p:txBody>
      </p:sp>
    </p:spTree>
    <p:extLst>
      <p:ext uri="{BB962C8B-B14F-4D97-AF65-F5344CB8AC3E}">
        <p14:creationId xmlns:p14="http://schemas.microsoft.com/office/powerpoint/2010/main" val="18590901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chemeClr val="accent5"/>
                </a:solidFill>
              </a:rPr>
              <a:t>Before you speak, ask yourself:</a:t>
            </a:r>
            <a:endParaRPr lang="en-US" sz="4000" dirty="0">
              <a:solidFill>
                <a:schemeClr val="accent5"/>
              </a:solidFill>
            </a:endParaRPr>
          </a:p>
        </p:txBody>
      </p:sp>
      <p:sp>
        <p:nvSpPr>
          <p:cNvPr id="3" name="Content Placeholder 2"/>
          <p:cNvSpPr>
            <a:spLocks noGrp="1"/>
          </p:cNvSpPr>
          <p:nvPr>
            <p:ph idx="1"/>
          </p:nvPr>
        </p:nvSpPr>
        <p:spPr>
          <a:xfrm>
            <a:off x="677334" y="2160590"/>
            <a:ext cx="8596668" cy="1179770"/>
          </a:xfrm>
        </p:spPr>
        <p:txBody>
          <a:bodyPr>
            <a:normAutofit/>
          </a:bodyPr>
          <a:lstStyle/>
          <a:p>
            <a:pPr>
              <a:spcBef>
                <a:spcPts val="3000"/>
              </a:spcBef>
            </a:pPr>
            <a:r>
              <a:rPr lang="en-US" sz="2800" dirty="0" smtClean="0"/>
              <a:t>Will what I say cause damage to a relationship with people important to me?</a:t>
            </a:r>
          </a:p>
          <a:p>
            <a:endParaRPr lang="en-US" sz="2400" dirty="0"/>
          </a:p>
          <a:p>
            <a:endParaRPr lang="en-US" sz="2400" dirty="0"/>
          </a:p>
        </p:txBody>
      </p:sp>
      <p:sp>
        <p:nvSpPr>
          <p:cNvPr id="4" name="Content Placeholder 2"/>
          <p:cNvSpPr txBox="1">
            <a:spLocks/>
          </p:cNvSpPr>
          <p:nvPr/>
        </p:nvSpPr>
        <p:spPr>
          <a:xfrm>
            <a:off x="677334" y="3532828"/>
            <a:ext cx="8596668" cy="90610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3000"/>
              </a:spcBef>
            </a:pPr>
            <a:r>
              <a:rPr lang="en-US" sz="2800" dirty="0" smtClean="0"/>
              <a:t>Will what I’m going to say be considered a criticism?</a:t>
            </a:r>
          </a:p>
          <a:p>
            <a:endParaRPr lang="en-US" sz="2400" dirty="0"/>
          </a:p>
        </p:txBody>
      </p:sp>
      <p:sp>
        <p:nvSpPr>
          <p:cNvPr id="5" name="Content Placeholder 2"/>
          <p:cNvSpPr txBox="1">
            <a:spLocks/>
          </p:cNvSpPr>
          <p:nvPr/>
        </p:nvSpPr>
        <p:spPr>
          <a:xfrm>
            <a:off x="677334" y="4631402"/>
            <a:ext cx="8596668" cy="139855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3000"/>
              </a:spcBef>
            </a:pPr>
            <a:r>
              <a:rPr lang="en-US" sz="2800" dirty="0" smtClean="0"/>
              <a:t>Will what I plan to say bring sunshine to a dim place?</a:t>
            </a:r>
          </a:p>
          <a:p>
            <a:endParaRPr lang="en-US" sz="2400" dirty="0" smtClean="0"/>
          </a:p>
          <a:p>
            <a:endParaRPr lang="en-US" sz="2400" dirty="0"/>
          </a:p>
        </p:txBody>
      </p:sp>
    </p:spTree>
    <p:extLst>
      <p:ext uri="{BB962C8B-B14F-4D97-AF65-F5344CB8AC3E}">
        <p14:creationId xmlns:p14="http://schemas.microsoft.com/office/powerpoint/2010/main" val="1003081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chemeClr val="accent5"/>
                </a:solidFill>
              </a:rPr>
              <a:t>Getting emotional desires met</a:t>
            </a:r>
            <a:endParaRPr lang="en-US" sz="4000" dirty="0">
              <a:solidFill>
                <a:schemeClr val="accent5"/>
              </a:solidFill>
            </a:endParaRPr>
          </a:p>
        </p:txBody>
      </p:sp>
      <p:sp>
        <p:nvSpPr>
          <p:cNvPr id="3" name="Content Placeholder 2"/>
          <p:cNvSpPr>
            <a:spLocks noGrp="1"/>
          </p:cNvSpPr>
          <p:nvPr>
            <p:ph idx="1"/>
          </p:nvPr>
        </p:nvSpPr>
        <p:spPr>
          <a:xfrm>
            <a:off x="677334" y="2160589"/>
            <a:ext cx="8596668" cy="899853"/>
          </a:xfrm>
        </p:spPr>
        <p:txBody>
          <a:bodyPr>
            <a:noAutofit/>
          </a:bodyPr>
          <a:lstStyle/>
          <a:p>
            <a:pPr marL="0" indent="0">
              <a:spcBef>
                <a:spcPts val="3000"/>
              </a:spcBef>
              <a:buNone/>
            </a:pPr>
            <a:r>
              <a:rPr lang="en-US" sz="2800" dirty="0" smtClean="0"/>
              <a:t>There are three fundamental emotional desires that people seek to get met: </a:t>
            </a:r>
          </a:p>
        </p:txBody>
      </p:sp>
      <p:sp>
        <p:nvSpPr>
          <p:cNvPr id="4" name="Content Placeholder 2"/>
          <p:cNvSpPr txBox="1">
            <a:spLocks/>
          </p:cNvSpPr>
          <p:nvPr/>
        </p:nvSpPr>
        <p:spPr>
          <a:xfrm>
            <a:off x="1146975" y="3346615"/>
            <a:ext cx="8596668" cy="60956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3000"/>
              </a:spcBef>
            </a:pPr>
            <a:r>
              <a:rPr lang="en-US" sz="2800" b="1" dirty="0" smtClean="0"/>
              <a:t>They want to feel included.</a:t>
            </a:r>
          </a:p>
        </p:txBody>
      </p:sp>
      <p:sp>
        <p:nvSpPr>
          <p:cNvPr id="5" name="Content Placeholder 2"/>
          <p:cNvSpPr txBox="1">
            <a:spLocks/>
          </p:cNvSpPr>
          <p:nvPr/>
        </p:nvSpPr>
        <p:spPr>
          <a:xfrm>
            <a:off x="1146975" y="4094863"/>
            <a:ext cx="8596668" cy="58910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3000"/>
              </a:spcBef>
            </a:pPr>
            <a:r>
              <a:rPr lang="en-US" sz="2800" b="1" dirty="0" smtClean="0"/>
              <a:t>They want to feel competent.</a:t>
            </a:r>
          </a:p>
        </p:txBody>
      </p:sp>
      <p:sp>
        <p:nvSpPr>
          <p:cNvPr id="6" name="Content Placeholder 2"/>
          <p:cNvSpPr txBox="1">
            <a:spLocks/>
          </p:cNvSpPr>
          <p:nvPr/>
        </p:nvSpPr>
        <p:spPr>
          <a:xfrm>
            <a:off x="1146975" y="4822650"/>
            <a:ext cx="8596668" cy="68241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3000"/>
              </a:spcBef>
            </a:pPr>
            <a:r>
              <a:rPr lang="en-US" sz="2800" b="1" dirty="0" smtClean="0"/>
              <a:t>They want to feel accepted.</a:t>
            </a:r>
            <a:endParaRPr lang="en-US" sz="2800" dirty="0"/>
          </a:p>
        </p:txBody>
      </p:sp>
    </p:spTree>
    <p:extLst>
      <p:ext uri="{BB962C8B-B14F-4D97-AF65-F5344CB8AC3E}">
        <p14:creationId xmlns:p14="http://schemas.microsoft.com/office/powerpoint/2010/main" val="3549074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chemeClr val="accent5"/>
                </a:solidFill>
              </a:rPr>
              <a:t>Observe with our eyes and listen with our</a:t>
            </a:r>
            <a:endParaRPr lang="en-US" sz="4000" dirty="0">
              <a:solidFill>
                <a:schemeClr val="accent5"/>
              </a:solidFill>
            </a:endParaRPr>
          </a:p>
        </p:txBody>
      </p:sp>
      <p:sp>
        <p:nvSpPr>
          <p:cNvPr id="3" name="Content Placeholder 2"/>
          <p:cNvSpPr>
            <a:spLocks noGrp="1"/>
          </p:cNvSpPr>
          <p:nvPr>
            <p:ph idx="1"/>
          </p:nvPr>
        </p:nvSpPr>
        <p:spPr>
          <a:xfrm>
            <a:off x="4006830" y="2342036"/>
            <a:ext cx="3271049" cy="545289"/>
          </a:xfrm>
        </p:spPr>
        <p:txBody>
          <a:bodyPr>
            <a:normAutofit/>
          </a:bodyPr>
          <a:lstStyle/>
          <a:p>
            <a:pPr>
              <a:spcBef>
                <a:spcPts val="3600"/>
              </a:spcBef>
            </a:pPr>
            <a:r>
              <a:rPr lang="en-US" sz="2800" dirty="0" smtClean="0"/>
              <a:t>Empathize</a:t>
            </a:r>
            <a:endParaRPr lang="en-US" sz="2800" dirty="0"/>
          </a:p>
        </p:txBody>
      </p:sp>
      <p:sp>
        <p:nvSpPr>
          <p:cNvPr id="4" name="Rectangle 3"/>
          <p:cNvSpPr/>
          <p:nvPr/>
        </p:nvSpPr>
        <p:spPr>
          <a:xfrm>
            <a:off x="3239941" y="2160589"/>
            <a:ext cx="673582" cy="3416320"/>
          </a:xfrm>
          <a:prstGeom prst="rect">
            <a:avLst/>
          </a:prstGeom>
          <a:noFill/>
        </p:spPr>
        <p:txBody>
          <a:bodyPr wrap="none" lIns="91440" tIns="45720" rIns="91440" bIns="45720">
            <a:spAutoFit/>
          </a:bodyPr>
          <a:lstStyle/>
          <a:p>
            <a:pPr algn="ctr"/>
            <a:r>
              <a:rPr lang="en-US" sz="5400" b="1" dirty="0" smtClean="0">
                <a:ln w="22225">
                  <a:solidFill>
                    <a:schemeClr val="accent2"/>
                  </a:solidFill>
                  <a:prstDash val="solid"/>
                </a:ln>
                <a:solidFill>
                  <a:schemeClr val="accent2">
                    <a:lumMod val="40000"/>
                    <a:lumOff val="60000"/>
                  </a:schemeClr>
                </a:solidFill>
              </a:rPr>
              <a:t>E</a:t>
            </a:r>
          </a:p>
          <a:p>
            <a:pPr algn="ctr"/>
            <a:r>
              <a:rPr lang="en-US" sz="5400" b="1" cap="none" spc="0" dirty="0" smtClean="0">
                <a:ln w="22225">
                  <a:solidFill>
                    <a:schemeClr val="accent2"/>
                  </a:solidFill>
                  <a:prstDash val="solid"/>
                </a:ln>
                <a:solidFill>
                  <a:schemeClr val="accent2">
                    <a:lumMod val="40000"/>
                    <a:lumOff val="60000"/>
                  </a:schemeClr>
                </a:solidFill>
                <a:effectLst/>
              </a:rPr>
              <a:t>A</a:t>
            </a:r>
          </a:p>
          <a:p>
            <a:pPr algn="ctr"/>
            <a:r>
              <a:rPr lang="en-US" sz="5400" b="1" dirty="0" smtClean="0">
                <a:ln w="22225">
                  <a:solidFill>
                    <a:schemeClr val="accent2"/>
                  </a:solidFill>
                  <a:prstDash val="solid"/>
                </a:ln>
                <a:solidFill>
                  <a:schemeClr val="accent2">
                    <a:lumMod val="40000"/>
                    <a:lumOff val="60000"/>
                  </a:schemeClr>
                </a:solidFill>
              </a:rPr>
              <a:t>R</a:t>
            </a:r>
          </a:p>
          <a:p>
            <a:pPr algn="ctr"/>
            <a:r>
              <a:rPr lang="en-US" sz="5400" b="1" cap="none" spc="0" dirty="0" smtClean="0">
                <a:ln w="22225">
                  <a:solidFill>
                    <a:schemeClr val="accent2"/>
                  </a:solidFill>
                  <a:prstDash val="solid"/>
                </a:ln>
                <a:solidFill>
                  <a:schemeClr val="accent2">
                    <a:lumMod val="40000"/>
                    <a:lumOff val="60000"/>
                  </a:schemeClr>
                </a:solidFill>
                <a:effectLst/>
              </a:rPr>
              <a:t>S</a:t>
            </a:r>
          </a:p>
        </p:txBody>
      </p:sp>
      <p:sp>
        <p:nvSpPr>
          <p:cNvPr id="5" name="Content Placeholder 2"/>
          <p:cNvSpPr txBox="1">
            <a:spLocks/>
          </p:cNvSpPr>
          <p:nvPr/>
        </p:nvSpPr>
        <p:spPr>
          <a:xfrm>
            <a:off x="4006830" y="3140320"/>
            <a:ext cx="3271049" cy="55708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3600"/>
              </a:spcBef>
            </a:pPr>
            <a:r>
              <a:rPr lang="en-US" sz="2800" dirty="0" smtClean="0"/>
              <a:t>Accept</a:t>
            </a:r>
          </a:p>
        </p:txBody>
      </p:sp>
      <p:sp>
        <p:nvSpPr>
          <p:cNvPr id="6" name="Content Placeholder 2"/>
          <p:cNvSpPr txBox="1">
            <a:spLocks/>
          </p:cNvSpPr>
          <p:nvPr/>
        </p:nvSpPr>
        <p:spPr>
          <a:xfrm>
            <a:off x="4006830" y="3994213"/>
            <a:ext cx="3271049" cy="61371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3600"/>
              </a:spcBef>
            </a:pPr>
            <a:r>
              <a:rPr lang="en-US" sz="2800" dirty="0" smtClean="0"/>
              <a:t>Respect</a:t>
            </a:r>
          </a:p>
        </p:txBody>
      </p:sp>
      <p:sp>
        <p:nvSpPr>
          <p:cNvPr id="7" name="Content Placeholder 2"/>
          <p:cNvSpPr txBox="1">
            <a:spLocks/>
          </p:cNvSpPr>
          <p:nvPr/>
        </p:nvSpPr>
        <p:spPr>
          <a:xfrm>
            <a:off x="4006830" y="4819720"/>
            <a:ext cx="3271049" cy="60652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3600"/>
              </a:spcBef>
            </a:pPr>
            <a:r>
              <a:rPr lang="en-US" sz="2800" dirty="0" smtClean="0"/>
              <a:t>Support</a:t>
            </a:r>
            <a:endParaRPr lang="en-US" sz="2800" dirty="0"/>
          </a:p>
        </p:txBody>
      </p:sp>
    </p:spTree>
    <p:extLst>
      <p:ext uri="{BB962C8B-B14F-4D97-AF65-F5344CB8AC3E}">
        <p14:creationId xmlns:p14="http://schemas.microsoft.com/office/powerpoint/2010/main" val="343318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1+#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1+#ppt_w/2"/>
                                          </p:val>
                                        </p:tav>
                                        <p:tav tm="100000">
                                          <p:val>
                                            <p:strVal val="#ppt_x"/>
                                          </p:val>
                                        </p:tav>
                                      </p:tavLst>
                                    </p:anim>
                                    <p:anim calcmode="lin" valueType="num">
                                      <p:cBhvr additive="base">
                                        <p:cTn id="31"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chemeClr val="accent5"/>
                </a:solidFill>
              </a:rPr>
              <a:t>Five crucial characteristics for maintaining positive relationships</a:t>
            </a:r>
            <a:endParaRPr lang="en-US" sz="4000" dirty="0">
              <a:solidFill>
                <a:schemeClr val="accent5"/>
              </a:solidFill>
            </a:endParaRPr>
          </a:p>
        </p:txBody>
      </p:sp>
      <p:sp>
        <p:nvSpPr>
          <p:cNvPr id="3" name="Content Placeholder 2"/>
          <p:cNvSpPr>
            <a:spLocks noGrp="1"/>
          </p:cNvSpPr>
          <p:nvPr>
            <p:ph idx="1"/>
          </p:nvPr>
        </p:nvSpPr>
        <p:spPr>
          <a:xfrm>
            <a:off x="677333" y="2160590"/>
            <a:ext cx="9586339" cy="619934"/>
          </a:xfrm>
        </p:spPr>
        <p:txBody>
          <a:bodyPr>
            <a:noAutofit/>
          </a:bodyPr>
          <a:lstStyle/>
          <a:p>
            <a:pPr>
              <a:spcBef>
                <a:spcPts val="3000"/>
              </a:spcBef>
            </a:pPr>
            <a:r>
              <a:rPr lang="en-US" sz="2800" dirty="0" smtClean="0"/>
              <a:t>Treat Everyone with Respect &amp; Common Courtesy</a:t>
            </a:r>
            <a:endParaRPr lang="en-US" sz="2800" i="1" dirty="0" smtClean="0"/>
          </a:p>
        </p:txBody>
      </p:sp>
      <p:sp>
        <p:nvSpPr>
          <p:cNvPr id="4" name="Content Placeholder 2"/>
          <p:cNvSpPr txBox="1">
            <a:spLocks/>
          </p:cNvSpPr>
          <p:nvPr/>
        </p:nvSpPr>
        <p:spPr>
          <a:xfrm>
            <a:off x="677334" y="3010714"/>
            <a:ext cx="8596668" cy="62438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3000"/>
              </a:spcBef>
            </a:pPr>
            <a:r>
              <a:rPr lang="en-US" sz="2800" dirty="0" smtClean="0"/>
              <a:t>Do What You Say You Will Do</a:t>
            </a:r>
            <a:endParaRPr lang="en-US" sz="2800" i="1" dirty="0" smtClean="0"/>
          </a:p>
        </p:txBody>
      </p:sp>
      <p:sp>
        <p:nvSpPr>
          <p:cNvPr id="5" name="Content Placeholder 2"/>
          <p:cNvSpPr txBox="1">
            <a:spLocks/>
          </p:cNvSpPr>
          <p:nvPr/>
        </p:nvSpPr>
        <p:spPr>
          <a:xfrm>
            <a:off x="677334" y="3842520"/>
            <a:ext cx="8596668" cy="61782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3000"/>
              </a:spcBef>
            </a:pPr>
            <a:r>
              <a:rPr lang="en-US" sz="2800" dirty="0" smtClean="0"/>
              <a:t>Be Proactive</a:t>
            </a:r>
          </a:p>
        </p:txBody>
      </p:sp>
      <p:sp>
        <p:nvSpPr>
          <p:cNvPr id="6" name="Content Placeholder 2"/>
          <p:cNvSpPr txBox="1">
            <a:spLocks/>
          </p:cNvSpPr>
          <p:nvPr/>
        </p:nvSpPr>
        <p:spPr>
          <a:xfrm>
            <a:off x="677334" y="4667761"/>
            <a:ext cx="8596668" cy="58053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3000"/>
              </a:spcBef>
            </a:pPr>
            <a:r>
              <a:rPr lang="en-US" sz="2800" dirty="0" smtClean="0"/>
              <a:t>Check Your Facts</a:t>
            </a:r>
            <a:endParaRPr lang="en-US" sz="2800" i="1" dirty="0" smtClean="0"/>
          </a:p>
        </p:txBody>
      </p:sp>
      <p:sp>
        <p:nvSpPr>
          <p:cNvPr id="7" name="Content Placeholder 2"/>
          <p:cNvSpPr txBox="1">
            <a:spLocks/>
          </p:cNvSpPr>
          <p:nvPr/>
        </p:nvSpPr>
        <p:spPr>
          <a:xfrm>
            <a:off x="677334" y="5455716"/>
            <a:ext cx="8596668" cy="59467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3000"/>
              </a:spcBef>
            </a:pPr>
            <a:r>
              <a:rPr lang="en-US" sz="2800" dirty="0" smtClean="0"/>
              <a:t>Be Accountable for What You Do</a:t>
            </a:r>
            <a:endParaRPr lang="en-US" sz="2800" dirty="0"/>
          </a:p>
        </p:txBody>
      </p:sp>
    </p:spTree>
    <p:extLst>
      <p:ext uri="{BB962C8B-B14F-4D97-AF65-F5344CB8AC3E}">
        <p14:creationId xmlns:p14="http://schemas.microsoft.com/office/powerpoint/2010/main" val="3742148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What is Tact?</a:t>
            </a:r>
            <a:endParaRPr lang="en-US" sz="4000" dirty="0"/>
          </a:p>
        </p:txBody>
      </p:sp>
      <p:sp>
        <p:nvSpPr>
          <p:cNvPr id="3" name="Content Placeholder 2"/>
          <p:cNvSpPr>
            <a:spLocks noGrp="1"/>
          </p:cNvSpPr>
          <p:nvPr>
            <p:ph idx="1"/>
          </p:nvPr>
        </p:nvSpPr>
        <p:spPr/>
        <p:txBody>
          <a:bodyPr>
            <a:normAutofit/>
          </a:bodyPr>
          <a:lstStyle/>
          <a:p>
            <a:pPr marL="0" indent="0">
              <a:buNone/>
            </a:pPr>
            <a:r>
              <a:rPr lang="en-US" sz="2800" b="1" i="1" dirty="0"/>
              <a:t>“</a:t>
            </a:r>
            <a:r>
              <a:rPr lang="en-US" sz="2800" b="1" i="1" dirty="0" smtClean="0"/>
              <a:t>Respond intelligently, even to unintelligent treatment.” – </a:t>
            </a:r>
            <a:r>
              <a:rPr lang="en-US" sz="2800" i="1" dirty="0" smtClean="0"/>
              <a:t>Lao-</a:t>
            </a:r>
            <a:r>
              <a:rPr lang="en-US" sz="2800" i="1" dirty="0"/>
              <a:t>­‐Tzu</a:t>
            </a:r>
            <a:r>
              <a:rPr lang="en-US" sz="2800" i="1" dirty="0" smtClean="0"/>
              <a:t>, Chinese philosopher</a:t>
            </a:r>
          </a:p>
          <a:p>
            <a:pPr>
              <a:spcBef>
                <a:spcPts val="4200"/>
              </a:spcBef>
            </a:pPr>
            <a:r>
              <a:rPr lang="en-US" sz="2800" dirty="0" smtClean="0"/>
              <a:t>Tact is the ability to tell the truth in a way that considers other people’s feelings and reactions.</a:t>
            </a:r>
          </a:p>
        </p:txBody>
      </p:sp>
    </p:spTree>
    <p:extLst>
      <p:ext uri="{BB962C8B-B14F-4D97-AF65-F5344CB8AC3E}">
        <p14:creationId xmlns:p14="http://schemas.microsoft.com/office/powerpoint/2010/main" val="33743710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Why is Tact Important?</a:t>
            </a:r>
            <a:endParaRPr lang="en-US" sz="4000" dirty="0"/>
          </a:p>
        </p:txBody>
      </p:sp>
      <p:sp>
        <p:nvSpPr>
          <p:cNvPr id="3" name="Content Placeholder 2"/>
          <p:cNvSpPr>
            <a:spLocks noGrp="1"/>
          </p:cNvSpPr>
          <p:nvPr>
            <p:ph idx="1"/>
          </p:nvPr>
        </p:nvSpPr>
        <p:spPr>
          <a:xfrm>
            <a:off x="677334" y="2160590"/>
            <a:ext cx="8596668" cy="601272"/>
          </a:xfrm>
        </p:spPr>
        <p:txBody>
          <a:bodyPr>
            <a:normAutofit/>
          </a:bodyPr>
          <a:lstStyle/>
          <a:p>
            <a:r>
              <a:rPr lang="en-US" sz="2800" dirty="0" smtClean="0"/>
              <a:t>Preserving existing relationships</a:t>
            </a:r>
            <a:endParaRPr lang="en-US" sz="2800" dirty="0"/>
          </a:p>
        </p:txBody>
      </p:sp>
      <p:sp>
        <p:nvSpPr>
          <p:cNvPr id="4" name="Content Placeholder 2"/>
          <p:cNvSpPr txBox="1">
            <a:spLocks/>
          </p:cNvSpPr>
          <p:nvPr/>
        </p:nvSpPr>
        <p:spPr>
          <a:xfrm>
            <a:off x="677334" y="2992052"/>
            <a:ext cx="8596668" cy="60127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800" dirty="0" smtClean="0"/>
              <a:t>Building new relationships</a:t>
            </a:r>
            <a:endParaRPr lang="en-US" sz="2800" dirty="0"/>
          </a:p>
        </p:txBody>
      </p:sp>
      <p:sp>
        <p:nvSpPr>
          <p:cNvPr id="6" name="Content Placeholder 2"/>
          <p:cNvSpPr txBox="1">
            <a:spLocks/>
          </p:cNvSpPr>
          <p:nvPr/>
        </p:nvSpPr>
        <p:spPr>
          <a:xfrm>
            <a:off x="677334" y="3823514"/>
            <a:ext cx="8596668" cy="60127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800" smtClean="0"/>
              <a:t>Opening new opportunities</a:t>
            </a:r>
            <a:endParaRPr lang="en-US" sz="2800" dirty="0"/>
          </a:p>
        </p:txBody>
      </p:sp>
      <p:sp>
        <p:nvSpPr>
          <p:cNvPr id="7" name="Content Placeholder 2"/>
          <p:cNvSpPr txBox="1">
            <a:spLocks/>
          </p:cNvSpPr>
          <p:nvPr/>
        </p:nvSpPr>
        <p:spPr>
          <a:xfrm>
            <a:off x="677334" y="4654976"/>
            <a:ext cx="8596668" cy="60127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800" dirty="0" smtClean="0"/>
              <a:t>Avoiding conflict</a:t>
            </a:r>
            <a:endParaRPr lang="en-US" sz="2800" dirty="0"/>
          </a:p>
        </p:txBody>
      </p:sp>
    </p:spTree>
    <p:extLst>
      <p:ext uri="{BB962C8B-B14F-4D97-AF65-F5344CB8AC3E}">
        <p14:creationId xmlns:p14="http://schemas.microsoft.com/office/powerpoint/2010/main" val="1889818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additive="base">
                                        <p:cTn id="1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6" grpId="0" build="p"/>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Developing Tact</a:t>
            </a:r>
            <a:endParaRPr lang="en-US" sz="4000" dirty="0"/>
          </a:p>
        </p:txBody>
      </p:sp>
      <p:sp>
        <p:nvSpPr>
          <p:cNvPr id="3" name="Content Placeholder 2"/>
          <p:cNvSpPr>
            <a:spLocks noGrp="1"/>
          </p:cNvSpPr>
          <p:nvPr>
            <p:ph idx="1"/>
          </p:nvPr>
        </p:nvSpPr>
        <p:spPr>
          <a:xfrm>
            <a:off x="677333" y="2160590"/>
            <a:ext cx="9828935" cy="675916"/>
          </a:xfrm>
        </p:spPr>
        <p:txBody>
          <a:bodyPr>
            <a:normAutofit/>
          </a:bodyPr>
          <a:lstStyle/>
          <a:p>
            <a:r>
              <a:rPr lang="en-US" sz="2800" dirty="0" smtClean="0"/>
              <a:t>Create the Right Environment, and Think Before You Speak.</a:t>
            </a:r>
            <a:endParaRPr lang="en-US" sz="2800" dirty="0"/>
          </a:p>
        </p:txBody>
      </p:sp>
      <p:sp>
        <p:nvSpPr>
          <p:cNvPr id="4" name="Content Placeholder 2"/>
          <p:cNvSpPr txBox="1">
            <a:spLocks/>
          </p:cNvSpPr>
          <p:nvPr/>
        </p:nvSpPr>
        <p:spPr>
          <a:xfrm>
            <a:off x="677332" y="3066696"/>
            <a:ext cx="9828935" cy="67591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800" dirty="0" smtClean="0"/>
              <a:t>Determine the Appropriate Time.</a:t>
            </a:r>
            <a:endParaRPr lang="en-US" sz="2800" dirty="0"/>
          </a:p>
        </p:txBody>
      </p:sp>
      <p:sp>
        <p:nvSpPr>
          <p:cNvPr id="5" name="Content Placeholder 2"/>
          <p:cNvSpPr txBox="1">
            <a:spLocks/>
          </p:cNvSpPr>
          <p:nvPr/>
        </p:nvSpPr>
        <p:spPr>
          <a:xfrm>
            <a:off x="677332" y="3972802"/>
            <a:ext cx="9828935" cy="67591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800" dirty="0" smtClean="0"/>
              <a:t>Choose Your Words Carefully.</a:t>
            </a:r>
            <a:endParaRPr lang="en-US" sz="2800" dirty="0"/>
          </a:p>
        </p:txBody>
      </p:sp>
      <p:sp>
        <p:nvSpPr>
          <p:cNvPr id="6" name="Content Placeholder 2"/>
          <p:cNvSpPr txBox="1">
            <a:spLocks/>
          </p:cNvSpPr>
          <p:nvPr/>
        </p:nvSpPr>
        <p:spPr>
          <a:xfrm>
            <a:off x="677331" y="4878908"/>
            <a:ext cx="9828935" cy="67591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800" dirty="0" smtClean="0"/>
              <a:t>Watch Your Body Language.</a:t>
            </a:r>
            <a:endParaRPr lang="en-US" sz="2800" dirty="0"/>
          </a:p>
        </p:txBody>
      </p:sp>
      <p:sp>
        <p:nvSpPr>
          <p:cNvPr id="7" name="Content Placeholder 2"/>
          <p:cNvSpPr txBox="1">
            <a:spLocks/>
          </p:cNvSpPr>
          <p:nvPr/>
        </p:nvSpPr>
        <p:spPr>
          <a:xfrm>
            <a:off x="677331" y="5785014"/>
            <a:ext cx="9828935" cy="67591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800" dirty="0" smtClean="0"/>
              <a:t>Never React Emotionally.</a:t>
            </a:r>
            <a:endParaRPr lang="en-US" sz="2800" dirty="0"/>
          </a:p>
        </p:txBody>
      </p:sp>
    </p:spTree>
    <p:extLst>
      <p:ext uri="{BB962C8B-B14F-4D97-AF65-F5344CB8AC3E}">
        <p14:creationId xmlns:p14="http://schemas.microsoft.com/office/powerpoint/2010/main" val="3160037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How Tact Can Make the Difference</a:t>
            </a:r>
            <a:endParaRPr lang="en-US" sz="4000" dirty="0"/>
          </a:p>
        </p:txBody>
      </p:sp>
      <p:sp>
        <p:nvSpPr>
          <p:cNvPr id="3" name="Content Placeholder 2"/>
          <p:cNvSpPr>
            <a:spLocks noGrp="1"/>
          </p:cNvSpPr>
          <p:nvPr>
            <p:ph idx="1"/>
          </p:nvPr>
        </p:nvSpPr>
        <p:spPr>
          <a:xfrm>
            <a:off x="677334" y="2160590"/>
            <a:ext cx="8596668" cy="601272"/>
          </a:xfrm>
        </p:spPr>
        <p:txBody>
          <a:bodyPr>
            <a:normAutofit/>
          </a:bodyPr>
          <a:lstStyle/>
          <a:p>
            <a:r>
              <a:rPr lang="en-US" sz="2800" dirty="0" smtClean="0"/>
              <a:t>Giving Feedback</a:t>
            </a:r>
            <a:endParaRPr lang="en-US" sz="2800" dirty="0"/>
          </a:p>
        </p:txBody>
      </p:sp>
      <p:sp>
        <p:nvSpPr>
          <p:cNvPr id="5" name="Content Placeholder 2"/>
          <p:cNvSpPr txBox="1">
            <a:spLocks/>
          </p:cNvSpPr>
          <p:nvPr/>
        </p:nvSpPr>
        <p:spPr>
          <a:xfrm>
            <a:off x="677334" y="2894634"/>
            <a:ext cx="8596668" cy="60127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800" dirty="0" smtClean="0"/>
              <a:t>Deflecting Gossip</a:t>
            </a:r>
            <a:endParaRPr lang="en-US" sz="2800" dirty="0"/>
          </a:p>
        </p:txBody>
      </p:sp>
      <p:sp>
        <p:nvSpPr>
          <p:cNvPr id="6" name="Content Placeholder 2"/>
          <p:cNvSpPr txBox="1">
            <a:spLocks/>
          </p:cNvSpPr>
          <p:nvPr/>
        </p:nvSpPr>
        <p:spPr>
          <a:xfrm>
            <a:off x="677334" y="3628678"/>
            <a:ext cx="8596668" cy="60127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800" dirty="0" smtClean="0"/>
              <a:t>Handling Disagreements</a:t>
            </a:r>
            <a:endParaRPr lang="en-US" sz="2800" dirty="0"/>
          </a:p>
        </p:txBody>
      </p:sp>
    </p:spTree>
    <p:extLst>
      <p:ext uri="{BB962C8B-B14F-4D97-AF65-F5344CB8AC3E}">
        <p14:creationId xmlns:p14="http://schemas.microsoft.com/office/powerpoint/2010/main" val="3840650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Resolving Disputes</a:t>
            </a:r>
            <a:endParaRPr lang="en-US" sz="4000" dirty="0"/>
          </a:p>
        </p:txBody>
      </p:sp>
      <p:sp>
        <p:nvSpPr>
          <p:cNvPr id="3" name="Content Placeholder 2"/>
          <p:cNvSpPr>
            <a:spLocks noGrp="1"/>
          </p:cNvSpPr>
          <p:nvPr>
            <p:ph idx="1"/>
          </p:nvPr>
        </p:nvSpPr>
        <p:spPr>
          <a:xfrm>
            <a:off x="677334" y="1912776"/>
            <a:ext cx="8596668" cy="1034661"/>
          </a:xfrm>
        </p:spPr>
        <p:txBody>
          <a:bodyPr>
            <a:noAutofit/>
          </a:bodyPr>
          <a:lstStyle/>
          <a:p>
            <a:r>
              <a:rPr lang="en-US" sz="2800" dirty="0" smtClean="0"/>
              <a:t>Never attempt to sort out problems at times of high emotion.</a:t>
            </a:r>
            <a:endParaRPr lang="en-US" sz="2800" dirty="0"/>
          </a:p>
        </p:txBody>
      </p:sp>
      <p:sp>
        <p:nvSpPr>
          <p:cNvPr id="5" name="Content Placeholder 2"/>
          <p:cNvSpPr txBox="1">
            <a:spLocks/>
          </p:cNvSpPr>
          <p:nvPr/>
        </p:nvSpPr>
        <p:spPr>
          <a:xfrm>
            <a:off x="677334" y="4917613"/>
            <a:ext cx="8596668" cy="1296575"/>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800" dirty="0" smtClean="0"/>
              <a:t>If you have a dispute with a club member, do make sure that you both clear the air afterward.</a:t>
            </a:r>
            <a:endParaRPr lang="en-US" sz="2800" dirty="0"/>
          </a:p>
        </p:txBody>
      </p:sp>
      <p:sp>
        <p:nvSpPr>
          <p:cNvPr id="6" name="Content Placeholder 2"/>
          <p:cNvSpPr txBox="1">
            <a:spLocks/>
          </p:cNvSpPr>
          <p:nvPr/>
        </p:nvSpPr>
        <p:spPr>
          <a:xfrm>
            <a:off x="677334" y="3923195"/>
            <a:ext cx="8596668" cy="95275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800" dirty="0" smtClean="0"/>
              <a:t>Ask a trusted friend for advice if you feel out of your depth.</a:t>
            </a:r>
          </a:p>
        </p:txBody>
      </p:sp>
      <p:sp>
        <p:nvSpPr>
          <p:cNvPr id="7" name="Content Placeholder 2"/>
          <p:cNvSpPr txBox="1">
            <a:spLocks/>
          </p:cNvSpPr>
          <p:nvPr/>
        </p:nvSpPr>
        <p:spPr>
          <a:xfrm>
            <a:off x="677334" y="2883158"/>
            <a:ext cx="8596668" cy="998377"/>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800" dirty="0" smtClean="0"/>
              <a:t>Think about what your ideal solution to the problem would be.</a:t>
            </a:r>
          </a:p>
        </p:txBody>
      </p:sp>
    </p:spTree>
    <p:extLst>
      <p:ext uri="{BB962C8B-B14F-4D97-AF65-F5344CB8AC3E}">
        <p14:creationId xmlns:p14="http://schemas.microsoft.com/office/powerpoint/2010/main" val="391649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Resolving Disputes</a:t>
            </a:r>
            <a:endParaRPr lang="en-US" sz="4000" dirty="0"/>
          </a:p>
        </p:txBody>
      </p:sp>
      <p:sp>
        <p:nvSpPr>
          <p:cNvPr id="3" name="Content Placeholder 2"/>
          <p:cNvSpPr>
            <a:spLocks noGrp="1"/>
          </p:cNvSpPr>
          <p:nvPr>
            <p:ph idx="1"/>
          </p:nvPr>
        </p:nvSpPr>
        <p:spPr>
          <a:xfrm>
            <a:off x="677334" y="1912776"/>
            <a:ext cx="8596668" cy="569167"/>
          </a:xfrm>
        </p:spPr>
        <p:txBody>
          <a:bodyPr>
            <a:noAutofit/>
          </a:bodyPr>
          <a:lstStyle/>
          <a:p>
            <a:r>
              <a:rPr lang="en-US" sz="2800" dirty="0" smtClean="0"/>
              <a:t>Choose your language carefully.</a:t>
            </a:r>
            <a:endParaRPr lang="en-US" sz="2800" dirty="0"/>
          </a:p>
        </p:txBody>
      </p:sp>
      <p:sp>
        <p:nvSpPr>
          <p:cNvPr id="6" name="Content Placeholder 2"/>
          <p:cNvSpPr txBox="1">
            <a:spLocks/>
          </p:cNvSpPr>
          <p:nvPr/>
        </p:nvSpPr>
        <p:spPr>
          <a:xfrm>
            <a:off x="677334" y="3187111"/>
            <a:ext cx="8596668" cy="648805"/>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800" dirty="0" smtClean="0"/>
              <a:t>Plan to follow up.</a:t>
            </a:r>
          </a:p>
        </p:txBody>
      </p:sp>
      <p:sp>
        <p:nvSpPr>
          <p:cNvPr id="7" name="Content Placeholder 2"/>
          <p:cNvSpPr txBox="1">
            <a:spLocks/>
          </p:cNvSpPr>
          <p:nvPr/>
        </p:nvSpPr>
        <p:spPr>
          <a:xfrm>
            <a:off x="677334" y="2523603"/>
            <a:ext cx="8596668" cy="488494"/>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800" dirty="0" smtClean="0"/>
              <a:t>Aim to set some action points for the future.</a:t>
            </a:r>
          </a:p>
        </p:txBody>
      </p:sp>
    </p:spTree>
    <p:extLst>
      <p:ext uri="{BB962C8B-B14F-4D97-AF65-F5344CB8AC3E}">
        <p14:creationId xmlns:p14="http://schemas.microsoft.com/office/powerpoint/2010/main" val="1457326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Give More Encouragement and Complain Less</a:t>
            </a:r>
            <a:endParaRPr lang="en-US" sz="4000" dirty="0"/>
          </a:p>
        </p:txBody>
      </p:sp>
      <p:sp>
        <p:nvSpPr>
          <p:cNvPr id="9" name="Content Placeholder 2"/>
          <p:cNvSpPr>
            <a:spLocks noGrp="1"/>
          </p:cNvSpPr>
          <p:nvPr>
            <p:ph idx="1"/>
          </p:nvPr>
        </p:nvSpPr>
        <p:spPr>
          <a:xfrm>
            <a:off x="677334" y="2396737"/>
            <a:ext cx="8596668" cy="569167"/>
          </a:xfrm>
        </p:spPr>
        <p:txBody>
          <a:bodyPr>
            <a:noAutofit/>
          </a:bodyPr>
          <a:lstStyle/>
          <a:p>
            <a:r>
              <a:rPr lang="en-US" sz="2800" dirty="0" smtClean="0"/>
              <a:t>Be Aware</a:t>
            </a:r>
            <a:endParaRPr lang="en-US" sz="2800" dirty="0"/>
          </a:p>
        </p:txBody>
      </p:sp>
      <p:sp>
        <p:nvSpPr>
          <p:cNvPr id="10" name="Content Placeholder 2"/>
          <p:cNvSpPr txBox="1">
            <a:spLocks/>
          </p:cNvSpPr>
          <p:nvPr/>
        </p:nvSpPr>
        <p:spPr>
          <a:xfrm>
            <a:off x="677334" y="3194505"/>
            <a:ext cx="8596668" cy="569167"/>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800" dirty="0" smtClean="0"/>
              <a:t>Be Thankful</a:t>
            </a:r>
            <a:endParaRPr lang="en-US" sz="2800" dirty="0"/>
          </a:p>
        </p:txBody>
      </p:sp>
      <p:sp>
        <p:nvSpPr>
          <p:cNvPr id="11" name="Content Placeholder 2"/>
          <p:cNvSpPr txBox="1">
            <a:spLocks/>
          </p:cNvSpPr>
          <p:nvPr/>
        </p:nvSpPr>
        <p:spPr>
          <a:xfrm>
            <a:off x="677334" y="3992273"/>
            <a:ext cx="8596668" cy="569167"/>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800" dirty="0" smtClean="0"/>
              <a:t>Pause Before You Begin</a:t>
            </a:r>
            <a:endParaRPr lang="en-US" sz="2800" dirty="0"/>
          </a:p>
        </p:txBody>
      </p:sp>
      <p:sp>
        <p:nvSpPr>
          <p:cNvPr id="12" name="Content Placeholder 2"/>
          <p:cNvSpPr txBox="1">
            <a:spLocks/>
          </p:cNvSpPr>
          <p:nvPr/>
        </p:nvSpPr>
        <p:spPr>
          <a:xfrm>
            <a:off x="677334" y="4790041"/>
            <a:ext cx="8596668" cy="569167"/>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800" dirty="0" smtClean="0"/>
              <a:t>Be Accountable</a:t>
            </a:r>
            <a:endParaRPr lang="en-US" sz="2800" dirty="0"/>
          </a:p>
        </p:txBody>
      </p:sp>
    </p:spTree>
    <p:extLst>
      <p:ext uri="{BB962C8B-B14F-4D97-AF65-F5344CB8AC3E}">
        <p14:creationId xmlns:p14="http://schemas.microsoft.com/office/powerpoint/2010/main" val="89789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fade">
                                      <p:cBhvr>
                                        <p:cTn id="17" dur="500"/>
                                        <p:tgtEl>
                                          <p:spTgt spid="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xEl>
                                              <p:pRg st="0" end="0"/>
                                            </p:txEl>
                                          </p:spTgt>
                                        </p:tgtEl>
                                        <p:attrNameLst>
                                          <p:attrName>style.visibility</p:attrName>
                                        </p:attrNameLst>
                                      </p:cBhvr>
                                      <p:to>
                                        <p:strVal val="visible"/>
                                      </p:to>
                                    </p:set>
                                    <p:animEffect transition="in" filter="fade">
                                      <p:cBhvr>
                                        <p:cTn id="22"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 grpId="0" build="p"/>
      <p:bldP spid="11" grpId="0" build="p"/>
      <p:bldP spid="1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5821" y="2369976"/>
            <a:ext cx="9685176" cy="1669143"/>
          </a:xfrm>
        </p:spPr>
        <p:txBody>
          <a:bodyPr>
            <a:normAutofit/>
          </a:bodyPr>
          <a:lstStyle/>
          <a:p>
            <a:pPr algn="ctr"/>
            <a:r>
              <a:rPr lang="en-US" sz="7200" b="1" i="1" u="sng" cap="small" dirty="0" smtClean="0"/>
              <a:t>Communication</a:t>
            </a:r>
            <a:endParaRPr lang="en-US" sz="7200" b="1" i="1" u="sng" cap="small" dirty="0"/>
          </a:p>
        </p:txBody>
      </p:sp>
    </p:spTree>
    <p:extLst>
      <p:ext uri="{BB962C8B-B14F-4D97-AF65-F5344CB8AC3E}">
        <p14:creationId xmlns:p14="http://schemas.microsoft.com/office/powerpoint/2010/main" val="1447596284"/>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Custom 1">
      <a:majorFont>
        <a:latin typeface="Avenir Heavy"/>
        <a:ea typeface=""/>
        <a:cs typeface=""/>
      </a:majorFont>
      <a:minorFont>
        <a:latin typeface="Constantia"/>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276</TotalTime>
  <Words>2686</Words>
  <Application>Microsoft Office PowerPoint</Application>
  <PresentationFormat>Widescreen</PresentationFormat>
  <Paragraphs>201</Paragraphs>
  <Slides>17</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Avenir Heavy</vt:lpstr>
      <vt:lpstr>Calibri</vt:lpstr>
      <vt:lpstr>Constantia</vt:lpstr>
      <vt:lpstr>Wingdings 3</vt:lpstr>
      <vt:lpstr>Facet</vt:lpstr>
      <vt:lpstr>Positive Communication</vt:lpstr>
      <vt:lpstr>In this workshop, you will learn how to develop interpersonal skills and discover:</vt:lpstr>
      <vt:lpstr>SILENCE is not Communication!</vt:lpstr>
      <vt:lpstr>PowerPoint Presentation</vt:lpstr>
      <vt:lpstr>Communication has consequences</vt:lpstr>
      <vt:lpstr>Before you speak, ask yourself:</vt:lpstr>
      <vt:lpstr>Getting emotional desires met</vt:lpstr>
      <vt:lpstr>Observe with our eyes and listen with our</vt:lpstr>
      <vt:lpstr>Five crucial characteristics for maintaining positive relationships</vt:lpstr>
      <vt:lpstr>What is Tact?</vt:lpstr>
      <vt:lpstr>Why is Tact Important?</vt:lpstr>
      <vt:lpstr>Developing Tact</vt:lpstr>
      <vt:lpstr>How Tact Can Make the Difference</vt:lpstr>
      <vt:lpstr>Resolving Disputes</vt:lpstr>
      <vt:lpstr>Resolving Disputes</vt:lpstr>
      <vt:lpstr>Give More Encouragement and Complain Less</vt:lpstr>
      <vt:lpstr>Communication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Positive Communication</dc:title>
  <dc:creator>Katharine Banning</dc:creator>
  <cp:lastModifiedBy>Katharine Banning</cp:lastModifiedBy>
  <cp:revision>21</cp:revision>
  <dcterms:created xsi:type="dcterms:W3CDTF">2016-09-27T02:47:21Z</dcterms:created>
  <dcterms:modified xsi:type="dcterms:W3CDTF">2016-10-01T15:43:14Z</dcterms:modified>
</cp:coreProperties>
</file>